
<file path=[Content_Types].xml><?xml version="1.0" encoding="utf-8"?>
<Types xmlns="http://schemas.openxmlformats.org/package/2006/content-types">
  <Default Extension="bin" ContentType="application/vnd.openxmlformats-officedocument.oleObject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1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7099300" cy="102346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77" y="45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1" d="100"/>
          <a:sy n="71" d="100"/>
        </p:scale>
        <p:origin x="-996" y="-10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C9DDA955-0FD5-418C-9DEE-ABD63A76376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502AC9EA-C6A8-4688-AF74-3E2AC279DC7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0C5E182-F557-40E6-B311-5A898FEAD01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ja-JP"/>
              <a:t>8：確率分布について-1</a:t>
            </a:r>
          </a:p>
        </p:txBody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4E029C61-4705-441E-9EB8-217DD4E3E88E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 smtClean="0"/>
            </a:lvl1pPr>
          </a:lstStyle>
          <a:p>
            <a:pPr>
              <a:defRPr/>
            </a:pPr>
            <a:fld id="{C393D9B6-369E-4119-889F-4CDFA9E12F7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89B6D0CC-A047-4D58-8853-2B05FD0E472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3754B7C9-21D8-4DEE-89F1-9A373255E52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0C17DE70-BA7D-4A12-9E1A-8662EB21A25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5" name="Rectangle 5">
            <a:extLst>
              <a:ext uri="{FF2B5EF4-FFF2-40B4-BE49-F238E27FC236}">
                <a16:creationId xmlns:a16="http://schemas.microsoft.com/office/drawing/2014/main" id="{7385174B-00AE-4156-8D62-8564013FA71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20486" name="Rectangle 6">
            <a:extLst>
              <a:ext uri="{FF2B5EF4-FFF2-40B4-BE49-F238E27FC236}">
                <a16:creationId xmlns:a16="http://schemas.microsoft.com/office/drawing/2014/main" id="{53F18FCE-D8F8-4925-83EE-85DEC7AD0F5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ja-JP"/>
              <a:t>8：確率分布について-1</a:t>
            </a:r>
          </a:p>
        </p:txBody>
      </p:sp>
      <p:sp>
        <p:nvSpPr>
          <p:cNvPr id="20487" name="Rectangle 7">
            <a:extLst>
              <a:ext uri="{FF2B5EF4-FFF2-40B4-BE49-F238E27FC236}">
                <a16:creationId xmlns:a16="http://schemas.microsoft.com/office/drawing/2014/main" id="{70BA3F63-DDAE-475E-BD81-CD9E5E8D494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 smtClean="0"/>
            </a:lvl1pPr>
          </a:lstStyle>
          <a:p>
            <a:pPr>
              <a:defRPr/>
            </a:pPr>
            <a:fld id="{28E52CBE-61DC-420A-A78C-2568597444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>
            <a:extLst>
              <a:ext uri="{FF2B5EF4-FFF2-40B4-BE49-F238E27FC236}">
                <a16:creationId xmlns:a16="http://schemas.microsoft.com/office/drawing/2014/main" id="{862041BE-6A21-46EC-8C61-551BE33AFF1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/>
              <a:t>8：確率分布について-1</a:t>
            </a:r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1D25B83B-0720-4CF8-B63F-A5F51B911A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BEF57083-0CDD-41E7-8BB6-CD7C118DEA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id="{596510AF-6B7E-4EB0-A45D-93A0F492D41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/>
              <a:t>8：確率分布について-1</a:t>
            </a: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EF074C6A-4292-4737-A27F-15E12E448B8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28C1999C-EB7E-43C7-A4F0-1020451C29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>
            <a:extLst>
              <a:ext uri="{FF2B5EF4-FFF2-40B4-BE49-F238E27FC236}">
                <a16:creationId xmlns:a16="http://schemas.microsoft.com/office/drawing/2014/main" id="{B5E16FA2-82E9-494E-89D0-239BDA7F997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/>
              <a:t>8：確率分布について-1</a:t>
            </a:r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A919A073-1430-4566-8F3B-03F1C66C50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BA14E6E3-6082-4D2C-B938-83A6E5352A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>
            <a:extLst>
              <a:ext uri="{FF2B5EF4-FFF2-40B4-BE49-F238E27FC236}">
                <a16:creationId xmlns:a16="http://schemas.microsoft.com/office/drawing/2014/main" id="{ABFA92F4-9D16-4931-A515-E6BCCB7FEAB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/>
              <a:t>8：確率分布について-1</a:t>
            </a:r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ECFDAFF4-8D2E-486F-9535-F269D646761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73406AC9-3DCA-4ACA-8AC7-EBDCFFE783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>
            <a:extLst>
              <a:ext uri="{FF2B5EF4-FFF2-40B4-BE49-F238E27FC236}">
                <a16:creationId xmlns:a16="http://schemas.microsoft.com/office/drawing/2014/main" id="{6A0154DE-3D45-4DDD-B028-1C1F5F19443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/>
              <a:t>8：確率分布について-1</a:t>
            </a:r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2ADFDC8C-4EBB-449A-8FC5-BBD2EA0A086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F0542104-DC2D-4341-964E-551E19FFF9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>
            <a:extLst>
              <a:ext uri="{FF2B5EF4-FFF2-40B4-BE49-F238E27FC236}">
                <a16:creationId xmlns:a16="http://schemas.microsoft.com/office/drawing/2014/main" id="{86902249-80D3-4B19-89D2-51ED2022D29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55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/>
              <a:t>8：確率分布について-1</a:t>
            </a:r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75C67172-D52D-4BE7-98C0-C6999658F0E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00C2E30F-1330-47BB-BFFB-B1A756F2E4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33E62E6-3174-4395-9322-C65C7A64B9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5C58F07-9A6D-47DE-B394-1B1273C559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1B807F6-92F0-43FD-97B3-E1D8BC46E0C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ECED3-7E28-464E-B385-C846FDD8004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48812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77266AC-36A5-4F58-BC65-32C7F0C7B8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C67195C-5419-42E6-B5ED-5C97D02D7D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1BFEBD0-B5BE-4920-9188-F8033C03CC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3AE42-E1DC-42BB-92CE-012D0962EE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15568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07BDED8-E227-4C94-9E3B-4F278C321F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1F7DA58-901E-4D8A-A8B6-DF135C5B6D2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C3F950F-94E7-405F-8473-FBC0946875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E29223-E59E-4172-B885-A6B8390B245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98559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925D956-E1A9-4022-9804-A99B22806D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E070C1E-5D8F-4701-B48E-D16F571F4D9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3F6E9E4-0F70-4C96-BBDC-283CDD0847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0C92A-C7DC-4469-BD5F-6773876F28A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54404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E62C0F0-E6DA-439A-8E8B-793F378EF69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DEE482E-04AB-4426-ABED-3338D5E1296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F1F025D-5286-4911-B9EF-DD29F6AA40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53CCE-EAC5-46E3-A9AD-35F54C8144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31830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63EDB1E-15B3-49A3-946B-83ED8233E0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7F7094-7AA7-4BD5-9C06-7F67E9C006D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0C9885A-5C95-4438-9D59-1D682E9A5D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5C9FA-CA16-4960-8C67-A9425E6988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90927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482BD51-2E1E-4AA8-9DFE-3A71A2102F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F703E94-0607-42C8-A0BF-AE6B2E3496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D17DF3F-112A-4B63-8755-205CF0F7C3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9D2EA-44F6-4ECC-AFF5-BE897E12E2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63873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8CFE4A2F-92B5-418F-B6FD-0CA2E06A66E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108D868-31D9-48AB-BE1F-981915BA3D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4379165-6BA3-4D11-AF95-EEE3F7DE91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98B39-A839-4713-939B-834D9DBF8EE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90711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98A2922E-5DB6-465E-BF7B-82B0208C8ED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3D6CB35-6F38-4C45-B22D-8FCB39AF02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14778CC-E092-402F-A37F-5573735218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4CF7E-EF9E-4799-B1A7-F4CDA7DFE18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8428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5F85081-55C9-4F20-A629-66E8BCF634E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BDEC7EA-0D06-4C59-9D54-F97B98C0CF3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F9D2FD-F79B-4BC5-8B1B-D0B610034C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BBD41-C481-421F-92B3-5B821E0EE78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04997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83EFDE-DBB2-4263-9971-4F5FF2D6EE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6313E1B-6AE8-4AAE-86F8-20DD3E98B8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F466B6-DFCC-4677-AD67-50EB85628E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8D90-0DA8-4899-A37A-DB72B700E2F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47491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B1FF7B3E-E162-424E-8A53-BF48AFF044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D14165C-9A6B-42E8-A910-2E8FB627EB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F11876DA-453E-4DC0-ADF3-A4B9727E6ED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C0A4C0DF-E281-4375-8F85-A4CC67EE4A4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8438" name="Rectangle 6">
            <a:extLst>
              <a:ext uri="{FF2B5EF4-FFF2-40B4-BE49-F238E27FC236}">
                <a16:creationId xmlns:a16="http://schemas.microsoft.com/office/drawing/2014/main" id="{CDD43174-B8F4-4F00-8D83-7A0B9DB9BAA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5F9BBC3F-8F97-4C81-B0D7-081EE372D21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42B4B632-F439-4685-A5A6-BBC3E0994F8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857250"/>
          </a:xfrm>
        </p:spPr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確率分布について</a:t>
            </a:r>
            <a:r>
              <a:rPr lang="en-US" altLang="ja-JP">
                <a:solidFill>
                  <a:schemeClr val="tx1"/>
                </a:solidFill>
              </a:rPr>
              <a:t>-1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CC4B76E0-5571-43DF-ADE3-7B64EA09525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ja-JP" altLang="en-US"/>
              <a:t>計測標準フォーラム</a:t>
            </a:r>
          </a:p>
          <a:p>
            <a:pPr eaLnBrk="1" hangingPunct="1"/>
            <a:r>
              <a:rPr lang="ja-JP" altLang="en-US"/>
              <a:t>計量標準等トレーサビリティ導入に関する調査研究</a:t>
            </a:r>
            <a:r>
              <a:rPr lang="en-US" altLang="ja-JP"/>
              <a:t>WG2</a:t>
            </a:r>
          </a:p>
          <a:p>
            <a:pPr eaLnBrk="1" hangingPunct="1"/>
            <a:endParaRPr lang="en-US" altLang="ja-JP"/>
          </a:p>
        </p:txBody>
      </p:sp>
      <p:sp>
        <p:nvSpPr>
          <p:cNvPr id="4100" name="Text Box 4">
            <a:extLst>
              <a:ext uri="{FF2B5EF4-FFF2-40B4-BE49-F238E27FC236}">
                <a16:creationId xmlns:a16="http://schemas.microsoft.com/office/drawing/2014/main" id="{4EA1C7F6-1281-4E6C-8BF9-609E1E5C96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8400" y="5911850"/>
            <a:ext cx="5435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Tahoma" panose="020B0604030504040204" pitchFamily="34" charset="0"/>
              </a:rPr>
              <a:t>制作</a:t>
            </a:r>
            <a:r>
              <a:rPr lang="ja-JP" altLang="en-US" sz="1800">
                <a:latin typeface="Tahoma" panose="020B0604030504040204" pitchFamily="34" charset="0"/>
                <a:sym typeface="Wingdings" panose="05000000000000000000" pitchFamily="2" charset="2"/>
              </a:rPr>
              <a:t>：</a:t>
            </a:r>
            <a:r>
              <a:rPr lang="ja-JP" altLang="en-US" sz="1800">
                <a:latin typeface="Tahoma" panose="020B0604030504040204" pitchFamily="34" charset="0"/>
              </a:rPr>
              <a:t>産業技術総合研究所　計量標準総合センター　　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Tahoma" panose="020B0604030504040204" pitchFamily="34" charset="0"/>
              </a:rPr>
              <a:t>田中秀幸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15CDD051-382E-4C0C-85FA-52BC89BAFC2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確率分布とは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1623E624-ABAB-4724-8FD3-633E1C4967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29600" cy="29813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ja-JP" altLang="en-US"/>
              <a:t>例えば，サイコロの確率分布を考える．</a:t>
            </a:r>
          </a:p>
          <a:p>
            <a:pPr eaLnBrk="1" hangingPunct="1">
              <a:buFontTx/>
              <a:buNone/>
            </a:pPr>
            <a:r>
              <a:rPr lang="ja-JP" altLang="en-US"/>
              <a:t>サイコロは</a:t>
            </a:r>
            <a:r>
              <a:rPr lang="en-US" altLang="ja-JP"/>
              <a:t>1-6</a:t>
            </a:r>
            <a:r>
              <a:rPr lang="ja-JP" altLang="en-US"/>
              <a:t>の目を持っている．</a:t>
            </a:r>
          </a:p>
          <a:p>
            <a:pPr eaLnBrk="1" hangingPunct="1">
              <a:buFontTx/>
              <a:buNone/>
            </a:pPr>
            <a:r>
              <a:rPr lang="ja-JP" altLang="en-US"/>
              <a:t>これはそれぞれ同じ確率で出る．</a:t>
            </a:r>
          </a:p>
          <a:p>
            <a:pPr eaLnBrk="1" hangingPunct="1">
              <a:buFontTx/>
              <a:buNone/>
            </a:pPr>
            <a:r>
              <a:rPr lang="ja-JP" altLang="en-US"/>
              <a:t>それならば，各目とも</a:t>
            </a:r>
            <a:r>
              <a:rPr lang="en-US" altLang="ja-JP"/>
              <a:t>1/6</a:t>
            </a:r>
            <a:r>
              <a:rPr lang="ja-JP" altLang="en-US"/>
              <a:t>の確率の確率分布を</a:t>
            </a:r>
          </a:p>
          <a:p>
            <a:pPr eaLnBrk="1" hangingPunct="1">
              <a:lnSpc>
                <a:spcPct val="85000"/>
              </a:lnSpc>
              <a:buFontTx/>
              <a:buNone/>
            </a:pPr>
            <a:r>
              <a:rPr lang="ja-JP" altLang="en-US"/>
              <a:t>持つということになる．</a:t>
            </a:r>
          </a:p>
        </p:txBody>
      </p:sp>
      <p:sp>
        <p:nvSpPr>
          <p:cNvPr id="6148" name="Line 4">
            <a:extLst>
              <a:ext uri="{FF2B5EF4-FFF2-40B4-BE49-F238E27FC236}">
                <a16:creationId xmlns:a16="http://schemas.microsoft.com/office/drawing/2014/main" id="{1336C298-9B02-4470-BDE3-3AB4F0766329}"/>
              </a:ext>
            </a:extLst>
          </p:cNvPr>
          <p:cNvSpPr>
            <a:spLocks noChangeShapeType="1"/>
          </p:cNvSpPr>
          <p:nvPr/>
        </p:nvSpPr>
        <p:spPr bwMode="auto">
          <a:xfrm>
            <a:off x="1116013" y="6453188"/>
            <a:ext cx="56165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49" name="Text Box 5">
            <a:extLst>
              <a:ext uri="{FF2B5EF4-FFF2-40B4-BE49-F238E27FC236}">
                <a16:creationId xmlns:a16="http://schemas.microsoft.com/office/drawing/2014/main" id="{D7F50326-29CA-4959-A910-80BA0AD437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613" y="6491288"/>
            <a:ext cx="431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800">
                <a:latin typeface="Tahoma" panose="020B0604030504040204" pitchFamily="34" charset="0"/>
              </a:rPr>
              <a:t>1</a:t>
            </a:r>
          </a:p>
        </p:txBody>
      </p:sp>
      <p:sp>
        <p:nvSpPr>
          <p:cNvPr id="6150" name="Text Box 6">
            <a:extLst>
              <a:ext uri="{FF2B5EF4-FFF2-40B4-BE49-F238E27FC236}">
                <a16:creationId xmlns:a16="http://schemas.microsoft.com/office/drawing/2014/main" id="{CA6F8E2A-A780-4137-8EC1-313972A96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6491288"/>
            <a:ext cx="431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800">
                <a:latin typeface="Tahoma" panose="020B0604030504040204" pitchFamily="34" charset="0"/>
              </a:rPr>
              <a:t>2</a:t>
            </a:r>
          </a:p>
        </p:txBody>
      </p:sp>
      <p:sp>
        <p:nvSpPr>
          <p:cNvPr id="6151" name="Text Box 7">
            <a:extLst>
              <a:ext uri="{FF2B5EF4-FFF2-40B4-BE49-F238E27FC236}">
                <a16:creationId xmlns:a16="http://schemas.microsoft.com/office/drawing/2014/main" id="{76317D0E-1754-46A6-8B74-D7ADF178E5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5375" y="6491288"/>
            <a:ext cx="431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800">
                <a:latin typeface="Tahoma" panose="020B0604030504040204" pitchFamily="34" charset="0"/>
              </a:rPr>
              <a:t>3</a:t>
            </a:r>
          </a:p>
        </p:txBody>
      </p:sp>
      <p:sp>
        <p:nvSpPr>
          <p:cNvPr id="6152" name="Text Box 8">
            <a:extLst>
              <a:ext uri="{FF2B5EF4-FFF2-40B4-BE49-F238E27FC236}">
                <a16:creationId xmlns:a16="http://schemas.microsoft.com/office/drawing/2014/main" id="{F925BEC0-A8DA-4445-B09C-0323E79247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7538" y="6491288"/>
            <a:ext cx="431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800">
                <a:latin typeface="Tahoma" panose="020B0604030504040204" pitchFamily="34" charset="0"/>
              </a:rPr>
              <a:t>4</a:t>
            </a:r>
          </a:p>
        </p:txBody>
      </p:sp>
      <p:sp>
        <p:nvSpPr>
          <p:cNvPr id="6153" name="Text Box 9">
            <a:extLst>
              <a:ext uri="{FF2B5EF4-FFF2-40B4-BE49-F238E27FC236}">
                <a16:creationId xmlns:a16="http://schemas.microsoft.com/office/drawing/2014/main" id="{3CF7B6FF-CAB9-4A70-885B-874BA6E22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9700" y="6491288"/>
            <a:ext cx="431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800">
                <a:latin typeface="Tahoma" panose="020B0604030504040204" pitchFamily="34" charset="0"/>
              </a:rPr>
              <a:t>5</a:t>
            </a:r>
          </a:p>
        </p:txBody>
      </p:sp>
      <p:sp>
        <p:nvSpPr>
          <p:cNvPr id="6154" name="Text Box 10">
            <a:extLst>
              <a:ext uri="{FF2B5EF4-FFF2-40B4-BE49-F238E27FC236}">
                <a16:creationId xmlns:a16="http://schemas.microsoft.com/office/drawing/2014/main" id="{ECC1B725-3977-4A65-BB46-97360EA1EE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425" y="6491288"/>
            <a:ext cx="431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1800">
                <a:latin typeface="Tahoma" panose="020B0604030504040204" pitchFamily="34" charset="0"/>
              </a:rPr>
              <a:t>6</a:t>
            </a:r>
          </a:p>
        </p:txBody>
      </p:sp>
      <p:sp>
        <p:nvSpPr>
          <p:cNvPr id="6155" name="Rectangle 12">
            <a:extLst>
              <a:ext uri="{FF2B5EF4-FFF2-40B4-BE49-F238E27FC236}">
                <a16:creationId xmlns:a16="http://schemas.microsoft.com/office/drawing/2014/main" id="{85557D0F-555B-44F9-B239-6A1D7281AD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613" y="5229225"/>
            <a:ext cx="358775" cy="1223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6156" name="Rectangle 13">
            <a:extLst>
              <a:ext uri="{FF2B5EF4-FFF2-40B4-BE49-F238E27FC236}">
                <a16:creationId xmlns:a16="http://schemas.microsoft.com/office/drawing/2014/main" id="{677D4D58-047C-4738-8671-EB0E00AB7B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5229225"/>
            <a:ext cx="358775" cy="1223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6157" name="Rectangle 14">
            <a:extLst>
              <a:ext uri="{FF2B5EF4-FFF2-40B4-BE49-F238E27FC236}">
                <a16:creationId xmlns:a16="http://schemas.microsoft.com/office/drawing/2014/main" id="{66DC44E1-0F39-4D95-8442-581F844410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375" y="5229225"/>
            <a:ext cx="358775" cy="1223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6158" name="Rectangle 15">
            <a:extLst>
              <a:ext uri="{FF2B5EF4-FFF2-40B4-BE49-F238E27FC236}">
                <a16:creationId xmlns:a16="http://schemas.microsoft.com/office/drawing/2014/main" id="{C8998591-BBAB-4C90-A26D-51CFCF352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538" y="5229225"/>
            <a:ext cx="358775" cy="1223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6159" name="Rectangle 16">
            <a:extLst>
              <a:ext uri="{FF2B5EF4-FFF2-40B4-BE49-F238E27FC236}">
                <a16:creationId xmlns:a16="http://schemas.microsoft.com/office/drawing/2014/main" id="{3F106839-01D8-42D4-8288-B223A08F2F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8263" y="5229225"/>
            <a:ext cx="358775" cy="1223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6160" name="Rectangle 17">
            <a:extLst>
              <a:ext uri="{FF2B5EF4-FFF2-40B4-BE49-F238E27FC236}">
                <a16:creationId xmlns:a16="http://schemas.microsoft.com/office/drawing/2014/main" id="{C6BC6129-C9C1-4499-BB70-76A40C204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5229225"/>
            <a:ext cx="358775" cy="12239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6161" name="Line 19">
            <a:extLst>
              <a:ext uri="{FF2B5EF4-FFF2-40B4-BE49-F238E27FC236}">
                <a16:creationId xmlns:a16="http://schemas.microsoft.com/office/drawing/2014/main" id="{D947C4AC-63E3-4866-996B-8EC756AF12D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47813" y="4437063"/>
            <a:ext cx="0" cy="2420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62" name="Text Box 20">
            <a:extLst>
              <a:ext uri="{FF2B5EF4-FFF2-40B4-BE49-F238E27FC236}">
                <a16:creationId xmlns:a16="http://schemas.microsoft.com/office/drawing/2014/main" id="{402D5EFD-F2DE-471C-8660-965E3FB5B6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4437063"/>
            <a:ext cx="641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Tahoma" panose="020B0604030504040204" pitchFamily="34" charset="0"/>
              </a:rPr>
              <a:t>確率</a:t>
            </a:r>
          </a:p>
        </p:txBody>
      </p:sp>
      <p:sp>
        <p:nvSpPr>
          <p:cNvPr id="6163" name="Line 21">
            <a:extLst>
              <a:ext uri="{FF2B5EF4-FFF2-40B4-BE49-F238E27FC236}">
                <a16:creationId xmlns:a16="http://schemas.microsoft.com/office/drawing/2014/main" id="{46A39DEC-0027-4210-A1B4-3B2FE1AB8D35}"/>
              </a:ext>
            </a:extLst>
          </p:cNvPr>
          <p:cNvSpPr>
            <a:spLocks noChangeShapeType="1"/>
          </p:cNvSpPr>
          <p:nvPr/>
        </p:nvSpPr>
        <p:spPr bwMode="auto">
          <a:xfrm>
            <a:off x="1258888" y="5229225"/>
            <a:ext cx="5329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6164" name="Text Box 22">
            <a:extLst>
              <a:ext uri="{FF2B5EF4-FFF2-40B4-BE49-F238E27FC236}">
                <a16:creationId xmlns:a16="http://schemas.microsoft.com/office/drawing/2014/main" id="{0F53D482-F089-4DD5-9D43-FCB2A7A949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5013325"/>
            <a:ext cx="5222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>
                <a:latin typeface="Tahoma" panose="020B0604030504040204" pitchFamily="34" charset="0"/>
              </a:rPr>
              <a:t>1/6</a:t>
            </a:r>
          </a:p>
        </p:txBody>
      </p:sp>
      <p:sp>
        <p:nvSpPr>
          <p:cNvPr id="6165" name="Text Box 23">
            <a:extLst>
              <a:ext uri="{FF2B5EF4-FFF2-40B4-BE49-F238E27FC236}">
                <a16:creationId xmlns:a16="http://schemas.microsoft.com/office/drawing/2014/main" id="{680DE7DB-7924-41E3-AD3F-61F74ABE22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4975" y="6242050"/>
            <a:ext cx="14382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Tahoma" panose="020B0604030504040204" pitchFamily="34" charset="0"/>
              </a:rPr>
              <a:t>サイコロの目</a:t>
            </a:r>
          </a:p>
        </p:txBody>
      </p:sp>
      <p:sp>
        <p:nvSpPr>
          <p:cNvPr id="6166" name="Text Box 24">
            <a:extLst>
              <a:ext uri="{FF2B5EF4-FFF2-40B4-BE49-F238E27FC236}">
                <a16:creationId xmlns:a16="http://schemas.microsoft.com/office/drawing/2014/main" id="{A6DC1A93-637A-4426-B0A3-AF4B7DD33B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6550" y="4441825"/>
            <a:ext cx="25812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Tahoma" panose="020B0604030504040204" pitchFamily="34" charset="0"/>
              </a:rPr>
              <a:t>サイコロの目の確率分布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80879633-B481-45E0-89ED-0D42CCC95C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4000">
                <a:solidFill>
                  <a:schemeClr val="tx1"/>
                </a:solidFill>
              </a:rPr>
              <a:t>タイプ</a:t>
            </a:r>
            <a:r>
              <a:rPr lang="en-US" altLang="ja-JP" sz="4000">
                <a:solidFill>
                  <a:schemeClr val="tx1"/>
                </a:solidFill>
              </a:rPr>
              <a:t>B</a:t>
            </a:r>
            <a:r>
              <a:rPr lang="ja-JP" altLang="en-US" sz="4000">
                <a:solidFill>
                  <a:schemeClr val="tx1"/>
                </a:solidFill>
              </a:rPr>
              <a:t>の評価で用いられる確率分布（</a:t>
            </a:r>
            <a:r>
              <a:rPr lang="en-US" altLang="ja-JP" sz="4000">
                <a:solidFill>
                  <a:schemeClr val="tx1"/>
                </a:solidFill>
              </a:rPr>
              <a:t>1</a:t>
            </a:r>
            <a:r>
              <a:rPr lang="ja-JP" altLang="en-US" sz="4000">
                <a:solidFill>
                  <a:schemeClr val="tx1"/>
                </a:solidFill>
              </a:rPr>
              <a:t>）</a:t>
            </a:r>
          </a:p>
        </p:txBody>
      </p:sp>
      <p:sp>
        <p:nvSpPr>
          <p:cNvPr id="8195" name="Rectangle 7">
            <a:extLst>
              <a:ext uri="{FF2B5EF4-FFF2-40B4-BE49-F238E27FC236}">
                <a16:creationId xmlns:a16="http://schemas.microsoft.com/office/drawing/2014/main" id="{44DE0889-B64D-4306-AF5E-C12D370B62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844675"/>
            <a:ext cx="8207375" cy="4706938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ja-JP" sz="1800">
              <a:latin typeface="Tahoma" panose="020B0604030504040204" pitchFamily="34" charset="0"/>
            </a:endParaRPr>
          </a:p>
        </p:txBody>
      </p:sp>
      <p:sp>
        <p:nvSpPr>
          <p:cNvPr id="8196" name="Line 13">
            <a:extLst>
              <a:ext uri="{FF2B5EF4-FFF2-40B4-BE49-F238E27FC236}">
                <a16:creationId xmlns:a16="http://schemas.microsoft.com/office/drawing/2014/main" id="{AFFDCE13-07F7-4713-A1B5-B04A634EC8BE}"/>
              </a:ext>
            </a:extLst>
          </p:cNvPr>
          <p:cNvSpPr>
            <a:spLocks noChangeShapeType="1"/>
          </p:cNvSpPr>
          <p:nvPr/>
        </p:nvSpPr>
        <p:spPr bwMode="auto">
          <a:xfrm>
            <a:off x="684213" y="4581525"/>
            <a:ext cx="427037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197" name="Rectangle 14">
            <a:extLst>
              <a:ext uri="{FF2B5EF4-FFF2-40B4-BE49-F238E27FC236}">
                <a16:creationId xmlns:a16="http://schemas.microsoft.com/office/drawing/2014/main" id="{2CC60627-F25D-4400-A264-E6100DBCB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2997200"/>
            <a:ext cx="2589213" cy="158432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8198" name="Text Box 15">
            <a:extLst>
              <a:ext uri="{FF2B5EF4-FFF2-40B4-BE49-F238E27FC236}">
                <a16:creationId xmlns:a16="http://schemas.microsoft.com/office/drawing/2014/main" id="{F45A6AD2-BE86-47D7-B3A5-F280361EA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613" y="3860800"/>
            <a:ext cx="760412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chemeClr val="bg2"/>
                </a:solidFill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8199" name="Line 16">
            <a:extLst>
              <a:ext uri="{FF2B5EF4-FFF2-40B4-BE49-F238E27FC236}">
                <a16:creationId xmlns:a16="http://schemas.microsoft.com/office/drawing/2014/main" id="{7C76585D-27C0-4879-8EBC-F53D8E5D0F5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87675" y="1916113"/>
            <a:ext cx="0" cy="2665412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8200" name="Text Box 17">
            <a:extLst>
              <a:ext uri="{FF2B5EF4-FFF2-40B4-BE49-F238E27FC236}">
                <a16:creationId xmlns:a16="http://schemas.microsoft.com/office/drawing/2014/main" id="{8EEA87C7-916E-4F60-8E6F-6D80145B9E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3860800"/>
            <a:ext cx="760413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chemeClr val="bg2"/>
                </a:solidFill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8201" name="Text Box 18">
            <a:extLst>
              <a:ext uri="{FF2B5EF4-FFF2-40B4-BE49-F238E27FC236}">
                <a16:creationId xmlns:a16="http://schemas.microsoft.com/office/drawing/2014/main" id="{D512D041-E1AA-45E5-8868-2DCCCA970D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5445125"/>
            <a:ext cx="384175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>
                <a:solidFill>
                  <a:srgbClr val="FF6600"/>
                </a:solidFill>
              </a:rPr>
              <a:t>矩形分布（一様分布）</a:t>
            </a:r>
          </a:p>
        </p:txBody>
      </p:sp>
      <p:sp>
        <p:nvSpPr>
          <p:cNvPr id="8202" name="Text Box 45">
            <a:extLst>
              <a:ext uri="{FF2B5EF4-FFF2-40B4-BE49-F238E27FC236}">
                <a16:creationId xmlns:a16="http://schemas.microsoft.com/office/drawing/2014/main" id="{70F7B577-517C-42D5-B6B6-CE26A9C6AA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2349500"/>
            <a:ext cx="40449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>
                <a:solidFill>
                  <a:schemeClr val="bg2"/>
                </a:solidFill>
              </a:rPr>
              <a:t>最もよく使われる分布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>
                <a:solidFill>
                  <a:schemeClr val="bg2"/>
                </a:solidFill>
              </a:rPr>
              <a:t>限界値のときなどに適用．</a:t>
            </a:r>
          </a:p>
        </p:txBody>
      </p:sp>
      <p:sp>
        <p:nvSpPr>
          <p:cNvPr id="8203" name="Line 57">
            <a:extLst>
              <a:ext uri="{FF2B5EF4-FFF2-40B4-BE49-F238E27FC236}">
                <a16:creationId xmlns:a16="http://schemas.microsoft.com/office/drawing/2014/main" id="{65A038DD-0069-46BF-87CF-CD66DD843FD8}"/>
              </a:ext>
            </a:extLst>
          </p:cNvPr>
          <p:cNvSpPr>
            <a:spLocks noChangeShapeType="1"/>
          </p:cNvSpPr>
          <p:nvPr/>
        </p:nvSpPr>
        <p:spPr bwMode="auto">
          <a:xfrm>
            <a:off x="2987675" y="4005263"/>
            <a:ext cx="1296988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04" name="Line 58">
            <a:extLst>
              <a:ext uri="{FF2B5EF4-FFF2-40B4-BE49-F238E27FC236}">
                <a16:creationId xmlns:a16="http://schemas.microsoft.com/office/drawing/2014/main" id="{B541EE54-1C06-4CB4-82B9-9DB61112903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92275" y="4005263"/>
            <a:ext cx="1296988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205" name="Text Box 59">
            <a:extLst>
              <a:ext uri="{FF2B5EF4-FFF2-40B4-BE49-F238E27FC236}">
                <a16:creationId xmlns:a16="http://schemas.microsoft.com/office/drawing/2014/main" id="{7FB23E33-2C45-4D59-9C70-32E3307833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4503738"/>
            <a:ext cx="349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AD64567A-BEAB-47D4-A1D4-77A6B86B75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4000">
                <a:solidFill>
                  <a:schemeClr val="tx1"/>
                </a:solidFill>
              </a:rPr>
              <a:t>タイプ</a:t>
            </a:r>
            <a:r>
              <a:rPr lang="en-US" altLang="ja-JP" sz="4000">
                <a:solidFill>
                  <a:schemeClr val="tx1"/>
                </a:solidFill>
              </a:rPr>
              <a:t>B</a:t>
            </a:r>
            <a:r>
              <a:rPr lang="ja-JP" altLang="en-US" sz="4000">
                <a:solidFill>
                  <a:schemeClr val="tx1"/>
                </a:solidFill>
              </a:rPr>
              <a:t>の評価で用いられる確率分布（</a:t>
            </a:r>
            <a:r>
              <a:rPr lang="en-US" altLang="ja-JP" sz="4000">
                <a:solidFill>
                  <a:schemeClr val="tx1"/>
                </a:solidFill>
              </a:rPr>
              <a:t>2</a:t>
            </a:r>
            <a:r>
              <a:rPr lang="ja-JP" altLang="en-US" sz="4000">
                <a:solidFill>
                  <a:schemeClr val="tx1"/>
                </a:solidFill>
              </a:rPr>
              <a:t>）</a:t>
            </a:r>
          </a:p>
        </p:txBody>
      </p:sp>
      <p:sp>
        <p:nvSpPr>
          <p:cNvPr id="10243" name="Rectangle 4">
            <a:extLst>
              <a:ext uri="{FF2B5EF4-FFF2-40B4-BE49-F238E27FC236}">
                <a16:creationId xmlns:a16="http://schemas.microsoft.com/office/drawing/2014/main" id="{5B378155-D319-4460-B5D0-1BF88E95F5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700213"/>
            <a:ext cx="7704137" cy="4321175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ja-JP" sz="1800">
              <a:latin typeface="Tahoma" panose="020B0604030504040204" pitchFamily="34" charset="0"/>
            </a:endParaRPr>
          </a:p>
        </p:txBody>
      </p:sp>
      <p:sp>
        <p:nvSpPr>
          <p:cNvPr id="10244" name="Line 5">
            <a:extLst>
              <a:ext uri="{FF2B5EF4-FFF2-40B4-BE49-F238E27FC236}">
                <a16:creationId xmlns:a16="http://schemas.microsoft.com/office/drawing/2014/main" id="{07F38EBC-E188-4FD5-BCA5-B3A978D3FD41}"/>
              </a:ext>
            </a:extLst>
          </p:cNvPr>
          <p:cNvSpPr>
            <a:spLocks noChangeShapeType="1"/>
          </p:cNvSpPr>
          <p:nvPr/>
        </p:nvSpPr>
        <p:spPr bwMode="auto">
          <a:xfrm>
            <a:off x="1258888" y="3940175"/>
            <a:ext cx="34163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0245" name="Line 6">
            <a:extLst>
              <a:ext uri="{FF2B5EF4-FFF2-40B4-BE49-F238E27FC236}">
                <a16:creationId xmlns:a16="http://schemas.microsoft.com/office/drawing/2014/main" id="{4A58BB03-16F9-41F3-BCD3-4E9F69CB925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79613" y="2205038"/>
            <a:ext cx="1069975" cy="17303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0246" name="Line 7">
            <a:extLst>
              <a:ext uri="{FF2B5EF4-FFF2-40B4-BE49-F238E27FC236}">
                <a16:creationId xmlns:a16="http://schemas.microsoft.com/office/drawing/2014/main" id="{E2866538-8E07-4F05-B271-EC949E26C34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059113" y="2205038"/>
            <a:ext cx="1079500" cy="173513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0247" name="Line 8">
            <a:extLst>
              <a:ext uri="{FF2B5EF4-FFF2-40B4-BE49-F238E27FC236}">
                <a16:creationId xmlns:a16="http://schemas.microsoft.com/office/drawing/2014/main" id="{C55A5353-5E87-40C3-8032-6954D87F1C3A}"/>
              </a:ext>
            </a:extLst>
          </p:cNvPr>
          <p:cNvSpPr>
            <a:spLocks noChangeShapeType="1"/>
          </p:cNvSpPr>
          <p:nvPr/>
        </p:nvSpPr>
        <p:spPr bwMode="auto">
          <a:xfrm>
            <a:off x="3059113" y="1989138"/>
            <a:ext cx="0" cy="24479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0248" name="Text Box 9">
            <a:extLst>
              <a:ext uri="{FF2B5EF4-FFF2-40B4-BE49-F238E27FC236}">
                <a16:creationId xmlns:a16="http://schemas.microsoft.com/office/drawing/2014/main" id="{9C73D0A8-A01E-4456-A5AA-FE08513AD0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138" y="4005263"/>
            <a:ext cx="89535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chemeClr val="bg2"/>
                </a:solidFill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10249" name="Text Box 10">
            <a:extLst>
              <a:ext uri="{FF2B5EF4-FFF2-40B4-BE49-F238E27FC236}">
                <a16:creationId xmlns:a16="http://schemas.microsoft.com/office/drawing/2014/main" id="{6DB98C02-488C-4D39-8C69-8FB41E712F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4005263"/>
            <a:ext cx="89535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chemeClr val="bg2"/>
                </a:solidFill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10250" name="Text Box 11">
            <a:extLst>
              <a:ext uri="{FF2B5EF4-FFF2-40B4-BE49-F238E27FC236}">
                <a16:creationId xmlns:a16="http://schemas.microsoft.com/office/drawing/2014/main" id="{04EB4B61-53A4-4347-BA0B-4DDA1C5FEE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4075" y="4868863"/>
            <a:ext cx="181133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>
                <a:solidFill>
                  <a:srgbClr val="FF6600"/>
                </a:solidFill>
              </a:rPr>
              <a:t>三角分布</a:t>
            </a:r>
          </a:p>
        </p:txBody>
      </p:sp>
      <p:sp>
        <p:nvSpPr>
          <p:cNvPr id="10251" name="Text Box 12">
            <a:extLst>
              <a:ext uri="{FF2B5EF4-FFF2-40B4-BE49-F238E27FC236}">
                <a16:creationId xmlns:a16="http://schemas.microsoft.com/office/drawing/2014/main" id="{77BA9AA2-7F5C-41AA-90A9-0EDAFD626C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3800" y="2055813"/>
            <a:ext cx="3100388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>
                <a:solidFill>
                  <a:schemeClr val="bg2"/>
                </a:solidFill>
              </a:rPr>
              <a:t>中心が多く，端にいくほど少なくなる分布に適用．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>
                <a:solidFill>
                  <a:schemeClr val="bg2"/>
                </a:solidFill>
              </a:rPr>
              <a:t>正規分布のときはこの分布を適用することが多い．</a:t>
            </a:r>
          </a:p>
        </p:txBody>
      </p:sp>
      <p:sp>
        <p:nvSpPr>
          <p:cNvPr id="10252" name="Line 17">
            <a:extLst>
              <a:ext uri="{FF2B5EF4-FFF2-40B4-BE49-F238E27FC236}">
                <a16:creationId xmlns:a16="http://schemas.microsoft.com/office/drawing/2014/main" id="{415B2217-774B-42F4-8D99-109854156819}"/>
              </a:ext>
            </a:extLst>
          </p:cNvPr>
          <p:cNvSpPr>
            <a:spLocks noChangeShapeType="1"/>
          </p:cNvSpPr>
          <p:nvPr/>
        </p:nvSpPr>
        <p:spPr bwMode="auto">
          <a:xfrm>
            <a:off x="1979613" y="3933825"/>
            <a:ext cx="0" cy="5032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53" name="Line 19">
            <a:extLst>
              <a:ext uri="{FF2B5EF4-FFF2-40B4-BE49-F238E27FC236}">
                <a16:creationId xmlns:a16="http://schemas.microsoft.com/office/drawing/2014/main" id="{A3DC9765-67E8-46BD-B385-E5F4F28B26CF}"/>
              </a:ext>
            </a:extLst>
          </p:cNvPr>
          <p:cNvSpPr>
            <a:spLocks noChangeShapeType="1"/>
          </p:cNvSpPr>
          <p:nvPr/>
        </p:nvSpPr>
        <p:spPr bwMode="auto">
          <a:xfrm>
            <a:off x="4140200" y="3933825"/>
            <a:ext cx="0" cy="5032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54" name="Line 20">
            <a:extLst>
              <a:ext uri="{FF2B5EF4-FFF2-40B4-BE49-F238E27FC236}">
                <a16:creationId xmlns:a16="http://schemas.microsoft.com/office/drawing/2014/main" id="{96F6FDE2-6864-4E3D-9173-863D3A63838A}"/>
              </a:ext>
            </a:extLst>
          </p:cNvPr>
          <p:cNvSpPr>
            <a:spLocks noChangeShapeType="1"/>
          </p:cNvSpPr>
          <p:nvPr/>
        </p:nvSpPr>
        <p:spPr bwMode="auto">
          <a:xfrm>
            <a:off x="1979613" y="4076700"/>
            <a:ext cx="10795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55" name="Line 21">
            <a:extLst>
              <a:ext uri="{FF2B5EF4-FFF2-40B4-BE49-F238E27FC236}">
                <a16:creationId xmlns:a16="http://schemas.microsoft.com/office/drawing/2014/main" id="{B7FC3827-636C-4F20-A6CA-8492A71EA6DC}"/>
              </a:ext>
            </a:extLst>
          </p:cNvPr>
          <p:cNvSpPr>
            <a:spLocks noChangeShapeType="1"/>
          </p:cNvSpPr>
          <p:nvPr/>
        </p:nvSpPr>
        <p:spPr bwMode="auto">
          <a:xfrm>
            <a:off x="3059113" y="4076700"/>
            <a:ext cx="10795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256" name="Text Box 22">
            <a:extLst>
              <a:ext uri="{FF2B5EF4-FFF2-40B4-BE49-F238E27FC236}">
                <a16:creationId xmlns:a16="http://schemas.microsoft.com/office/drawing/2014/main" id="{AA6B81A5-AF37-4A98-88FD-AED455225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4287838"/>
            <a:ext cx="349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5F269EDD-2C8F-477C-940A-9CF5DD7ED4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4000">
                <a:solidFill>
                  <a:schemeClr val="tx1"/>
                </a:solidFill>
              </a:rPr>
              <a:t>タイプ</a:t>
            </a:r>
            <a:r>
              <a:rPr lang="en-US" altLang="ja-JP" sz="4000">
                <a:solidFill>
                  <a:schemeClr val="tx1"/>
                </a:solidFill>
              </a:rPr>
              <a:t>B</a:t>
            </a:r>
            <a:r>
              <a:rPr lang="ja-JP" altLang="en-US" sz="4000">
                <a:solidFill>
                  <a:schemeClr val="tx1"/>
                </a:solidFill>
              </a:rPr>
              <a:t>の評価で用いられる確率分布（</a:t>
            </a:r>
            <a:r>
              <a:rPr lang="en-US" altLang="ja-JP" sz="4000">
                <a:solidFill>
                  <a:schemeClr val="tx1"/>
                </a:solidFill>
              </a:rPr>
              <a:t>3</a:t>
            </a:r>
            <a:r>
              <a:rPr lang="ja-JP" altLang="en-US" sz="4000">
                <a:solidFill>
                  <a:schemeClr val="tx1"/>
                </a:solidFill>
              </a:rPr>
              <a:t>）</a:t>
            </a:r>
          </a:p>
        </p:txBody>
      </p:sp>
      <p:sp>
        <p:nvSpPr>
          <p:cNvPr id="12291" name="Freeform 4">
            <a:extLst>
              <a:ext uri="{FF2B5EF4-FFF2-40B4-BE49-F238E27FC236}">
                <a16:creationId xmlns:a16="http://schemas.microsoft.com/office/drawing/2014/main" id="{D50A9468-8B71-4BC9-B1B0-96B822D8B890}"/>
              </a:ext>
            </a:extLst>
          </p:cNvPr>
          <p:cNvSpPr>
            <a:spLocks/>
          </p:cNvSpPr>
          <p:nvPr/>
        </p:nvSpPr>
        <p:spPr bwMode="auto">
          <a:xfrm>
            <a:off x="2617788" y="1609725"/>
            <a:ext cx="3821112" cy="2286000"/>
          </a:xfrm>
          <a:custGeom>
            <a:avLst/>
            <a:gdLst>
              <a:gd name="T0" fmla="*/ 0 w 3629"/>
              <a:gd name="T1" fmla="*/ 2147483646 h 2722"/>
              <a:gd name="T2" fmla="*/ 2147483646 w 3629"/>
              <a:gd name="T3" fmla="*/ 2147483646 h 2722"/>
              <a:gd name="T4" fmla="*/ 2147483646 w 3629"/>
              <a:gd name="T5" fmla="*/ 0 h 2722"/>
              <a:gd name="T6" fmla="*/ 2147483646 w 3629"/>
              <a:gd name="T7" fmla="*/ 2147483646 h 2722"/>
              <a:gd name="T8" fmla="*/ 2147483646 w 3629"/>
              <a:gd name="T9" fmla="*/ 2147483646 h 27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29"/>
              <a:gd name="T16" fmla="*/ 0 h 2722"/>
              <a:gd name="T17" fmla="*/ 3629 w 3629"/>
              <a:gd name="T18" fmla="*/ 2722 h 27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29" h="2722">
                <a:moveTo>
                  <a:pt x="0" y="2721"/>
                </a:moveTo>
                <a:cubicBezTo>
                  <a:pt x="304" y="2721"/>
                  <a:pt x="609" y="2721"/>
                  <a:pt x="907" y="2268"/>
                </a:cubicBezTo>
                <a:cubicBezTo>
                  <a:pt x="1205" y="1815"/>
                  <a:pt x="1484" y="0"/>
                  <a:pt x="1786" y="0"/>
                </a:cubicBezTo>
                <a:cubicBezTo>
                  <a:pt x="2088" y="0"/>
                  <a:pt x="2415" y="1814"/>
                  <a:pt x="2722" y="2268"/>
                </a:cubicBezTo>
                <a:cubicBezTo>
                  <a:pt x="3029" y="2722"/>
                  <a:pt x="3329" y="2721"/>
                  <a:pt x="3629" y="2721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292" name="Line 5">
            <a:extLst>
              <a:ext uri="{FF2B5EF4-FFF2-40B4-BE49-F238E27FC236}">
                <a16:creationId xmlns:a16="http://schemas.microsoft.com/office/drawing/2014/main" id="{A3B11E16-859F-466B-81CF-D94FB5608501}"/>
              </a:ext>
            </a:extLst>
          </p:cNvPr>
          <p:cNvSpPr>
            <a:spLocks noChangeShapeType="1"/>
          </p:cNvSpPr>
          <p:nvPr/>
        </p:nvSpPr>
        <p:spPr bwMode="auto">
          <a:xfrm>
            <a:off x="2133600" y="4038600"/>
            <a:ext cx="4799013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2293" name="Line 6">
            <a:extLst>
              <a:ext uri="{FF2B5EF4-FFF2-40B4-BE49-F238E27FC236}">
                <a16:creationId xmlns:a16="http://schemas.microsoft.com/office/drawing/2014/main" id="{9B7177DA-20B0-4E57-BF8A-67537D822ABC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1484313"/>
            <a:ext cx="0" cy="2554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2294" name="Line 7">
            <a:extLst>
              <a:ext uri="{FF2B5EF4-FFF2-40B4-BE49-F238E27FC236}">
                <a16:creationId xmlns:a16="http://schemas.microsoft.com/office/drawing/2014/main" id="{51032901-DEFA-4757-B151-51BFE130F9C5}"/>
              </a:ext>
            </a:extLst>
          </p:cNvPr>
          <p:cNvSpPr>
            <a:spLocks noChangeShapeType="1"/>
          </p:cNvSpPr>
          <p:nvPr/>
        </p:nvSpPr>
        <p:spPr bwMode="auto">
          <a:xfrm>
            <a:off x="3962400" y="2590800"/>
            <a:ext cx="1588" cy="14493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2295" name="Line 8">
            <a:extLst>
              <a:ext uri="{FF2B5EF4-FFF2-40B4-BE49-F238E27FC236}">
                <a16:creationId xmlns:a16="http://schemas.microsoft.com/office/drawing/2014/main" id="{0C620C19-8FDA-46D5-B94E-3BBB156115A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29200" y="2514600"/>
            <a:ext cx="0" cy="15176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2296" name="Line 9">
            <a:extLst>
              <a:ext uri="{FF2B5EF4-FFF2-40B4-BE49-F238E27FC236}">
                <a16:creationId xmlns:a16="http://schemas.microsoft.com/office/drawing/2014/main" id="{BDCA1FFF-19FF-4E9A-A002-027A9991F541}"/>
              </a:ext>
            </a:extLst>
          </p:cNvPr>
          <p:cNvSpPr>
            <a:spLocks noChangeShapeType="1"/>
          </p:cNvSpPr>
          <p:nvPr/>
        </p:nvSpPr>
        <p:spPr bwMode="auto">
          <a:xfrm>
            <a:off x="3378200" y="3721100"/>
            <a:ext cx="1588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2297" name="Line 10">
            <a:extLst>
              <a:ext uri="{FF2B5EF4-FFF2-40B4-BE49-F238E27FC236}">
                <a16:creationId xmlns:a16="http://schemas.microsoft.com/office/drawing/2014/main" id="{0D159CEB-02A4-47D2-90F9-4E423596E770}"/>
              </a:ext>
            </a:extLst>
          </p:cNvPr>
          <p:cNvSpPr>
            <a:spLocks noChangeShapeType="1"/>
          </p:cNvSpPr>
          <p:nvPr/>
        </p:nvSpPr>
        <p:spPr bwMode="auto">
          <a:xfrm>
            <a:off x="5645150" y="3686175"/>
            <a:ext cx="0" cy="3413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2298" name="Line 11">
            <a:extLst>
              <a:ext uri="{FF2B5EF4-FFF2-40B4-BE49-F238E27FC236}">
                <a16:creationId xmlns:a16="http://schemas.microsoft.com/office/drawing/2014/main" id="{51DC5E9D-D85D-40B3-9E8D-CB535403E98B}"/>
              </a:ext>
            </a:extLst>
          </p:cNvPr>
          <p:cNvSpPr>
            <a:spLocks noChangeShapeType="1"/>
          </p:cNvSpPr>
          <p:nvPr/>
        </p:nvSpPr>
        <p:spPr bwMode="auto">
          <a:xfrm>
            <a:off x="2786063" y="3914775"/>
            <a:ext cx="1587" cy="114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2299" name="Line 12">
            <a:extLst>
              <a:ext uri="{FF2B5EF4-FFF2-40B4-BE49-F238E27FC236}">
                <a16:creationId xmlns:a16="http://schemas.microsoft.com/office/drawing/2014/main" id="{9C2054B5-B062-4DF6-86D5-DF91C5D3F46C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5063" y="3914775"/>
            <a:ext cx="1587" cy="114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2300" name="Text Box 13">
            <a:extLst>
              <a:ext uri="{FF2B5EF4-FFF2-40B4-BE49-F238E27FC236}">
                <a16:creationId xmlns:a16="http://schemas.microsoft.com/office/drawing/2014/main" id="{628944BC-4010-435D-9489-7C39CD90FE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8163" y="4029075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ja-JP" sz="1800" i="1">
                <a:latin typeface="Symbol" panose="05050102010706020507" pitchFamily="18" charset="2"/>
                <a:ea typeface="ＭＳ 明朝" panose="02020609040205080304" pitchFamily="17" charset="-128"/>
              </a:rPr>
              <a:t>m</a:t>
            </a:r>
            <a:endParaRPr lang="en-US" altLang="ja-JP" sz="1800">
              <a:latin typeface="Times New Roman" panose="02020603050405020304" pitchFamily="18" charset="0"/>
            </a:endParaRPr>
          </a:p>
        </p:txBody>
      </p:sp>
      <p:sp>
        <p:nvSpPr>
          <p:cNvPr id="12301" name="Text Box 14">
            <a:extLst>
              <a:ext uri="{FF2B5EF4-FFF2-40B4-BE49-F238E27FC236}">
                <a16:creationId xmlns:a16="http://schemas.microsoft.com/office/drawing/2014/main" id="{43B62754-5E95-470D-9AA1-DAC56E17B0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9163" y="4029075"/>
            <a:ext cx="5715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ja-JP" sz="1800" i="1">
                <a:latin typeface="Symbol" panose="05050102010706020507" pitchFamily="18" charset="2"/>
                <a:ea typeface="ＭＳ 明朝" panose="02020609040205080304" pitchFamily="17" charset="-128"/>
              </a:rPr>
              <a:t>m</a:t>
            </a:r>
            <a:r>
              <a:rPr lang="en-US" altLang="ja-JP" sz="1800">
                <a:latin typeface="Symbol" panose="05050102010706020507" pitchFamily="18" charset="2"/>
                <a:ea typeface="ＭＳ 明朝" panose="02020609040205080304" pitchFamily="17" charset="-128"/>
              </a:rPr>
              <a:t>+</a:t>
            </a:r>
            <a:r>
              <a:rPr lang="en-US" altLang="ja-JP" sz="1800" i="1">
                <a:latin typeface="Symbol" panose="05050102010706020507" pitchFamily="18" charset="2"/>
                <a:ea typeface="ＭＳ 明朝" panose="02020609040205080304" pitchFamily="17" charset="-128"/>
              </a:rPr>
              <a:t>s</a:t>
            </a:r>
            <a:endParaRPr lang="en-US" altLang="ja-JP" sz="1800">
              <a:latin typeface="Times New Roman" panose="02020603050405020304" pitchFamily="18" charset="0"/>
            </a:endParaRPr>
          </a:p>
        </p:txBody>
      </p:sp>
      <p:sp>
        <p:nvSpPr>
          <p:cNvPr id="12302" name="Text Box 15">
            <a:extLst>
              <a:ext uri="{FF2B5EF4-FFF2-40B4-BE49-F238E27FC236}">
                <a16:creationId xmlns:a16="http://schemas.microsoft.com/office/drawing/2014/main" id="{A881D343-C286-42A6-B73A-76063D9D02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0663" y="4029075"/>
            <a:ext cx="66992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ja-JP" sz="1800" i="1">
                <a:latin typeface="Symbol" panose="05050102010706020507" pitchFamily="18" charset="2"/>
                <a:ea typeface="ＭＳ 明朝" panose="02020609040205080304" pitchFamily="17" charset="-128"/>
              </a:rPr>
              <a:t>m</a:t>
            </a:r>
            <a:r>
              <a:rPr lang="en-US" altLang="ja-JP" sz="1800">
                <a:latin typeface="Symbol" panose="05050102010706020507" pitchFamily="18" charset="2"/>
                <a:ea typeface="ＭＳ 明朝" panose="02020609040205080304" pitchFamily="17" charset="-128"/>
              </a:rPr>
              <a:t>+2</a:t>
            </a:r>
            <a:r>
              <a:rPr lang="en-US" altLang="ja-JP" sz="1800" i="1">
                <a:latin typeface="Symbol" panose="05050102010706020507" pitchFamily="18" charset="2"/>
                <a:ea typeface="ＭＳ 明朝" panose="02020609040205080304" pitchFamily="17" charset="-128"/>
              </a:rPr>
              <a:t>s</a:t>
            </a:r>
            <a:endParaRPr lang="en-US" altLang="ja-JP" sz="1800">
              <a:latin typeface="Times New Roman" panose="02020603050405020304" pitchFamily="18" charset="0"/>
            </a:endParaRPr>
          </a:p>
        </p:txBody>
      </p:sp>
      <p:sp>
        <p:nvSpPr>
          <p:cNvPr id="12303" name="Text Box 16">
            <a:extLst>
              <a:ext uri="{FF2B5EF4-FFF2-40B4-BE49-F238E27FC236}">
                <a16:creationId xmlns:a16="http://schemas.microsoft.com/office/drawing/2014/main" id="{1FDCE496-64A8-4DA7-B13D-3C054FFB33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7438" y="4029075"/>
            <a:ext cx="5715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ja-JP" sz="1800" i="1">
                <a:latin typeface="Symbol" panose="05050102010706020507" pitchFamily="18" charset="2"/>
                <a:ea typeface="ＭＳ 明朝" panose="02020609040205080304" pitchFamily="17" charset="-128"/>
              </a:rPr>
              <a:t>m</a:t>
            </a:r>
            <a:r>
              <a:rPr lang="en-US" altLang="ja-JP" sz="1800">
                <a:latin typeface="Symbol" panose="05050102010706020507" pitchFamily="18" charset="2"/>
                <a:ea typeface="ＭＳ 明朝" panose="02020609040205080304" pitchFamily="17" charset="-128"/>
              </a:rPr>
              <a:t>-</a:t>
            </a:r>
            <a:r>
              <a:rPr lang="en-US" altLang="ja-JP" sz="1800" i="1">
                <a:latin typeface="Symbol" panose="05050102010706020507" pitchFamily="18" charset="2"/>
                <a:ea typeface="ＭＳ 明朝" panose="02020609040205080304" pitchFamily="17" charset="-128"/>
              </a:rPr>
              <a:t>s</a:t>
            </a:r>
            <a:endParaRPr lang="en-US" altLang="ja-JP" sz="1800">
              <a:latin typeface="Times New Roman" panose="02020603050405020304" pitchFamily="18" charset="0"/>
            </a:endParaRPr>
          </a:p>
        </p:txBody>
      </p:sp>
      <p:sp>
        <p:nvSpPr>
          <p:cNvPr id="12304" name="Text Box 17">
            <a:extLst>
              <a:ext uri="{FF2B5EF4-FFF2-40B4-BE49-F238E27FC236}">
                <a16:creationId xmlns:a16="http://schemas.microsoft.com/office/drawing/2014/main" id="{BBC733D6-3D34-4CF9-97A1-FB30174992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9738" y="4029075"/>
            <a:ext cx="6858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ja-JP" sz="1800" i="1">
                <a:latin typeface="Symbol" panose="05050102010706020507" pitchFamily="18" charset="2"/>
                <a:ea typeface="ＭＳ 明朝" panose="02020609040205080304" pitchFamily="17" charset="-128"/>
              </a:rPr>
              <a:t>m</a:t>
            </a:r>
            <a:r>
              <a:rPr lang="en-US" altLang="ja-JP" sz="1800">
                <a:latin typeface="Symbol" panose="05050102010706020507" pitchFamily="18" charset="2"/>
                <a:ea typeface="ＭＳ 明朝" panose="02020609040205080304" pitchFamily="17" charset="-128"/>
              </a:rPr>
              <a:t>-2</a:t>
            </a:r>
            <a:r>
              <a:rPr lang="en-US" altLang="ja-JP" sz="1800" i="1">
                <a:latin typeface="Symbol" panose="05050102010706020507" pitchFamily="18" charset="2"/>
                <a:ea typeface="ＭＳ 明朝" panose="02020609040205080304" pitchFamily="17" charset="-128"/>
              </a:rPr>
              <a:t>s</a:t>
            </a:r>
            <a:endParaRPr lang="en-US" altLang="ja-JP" sz="1800">
              <a:latin typeface="Times New Roman" panose="02020603050405020304" pitchFamily="18" charset="0"/>
            </a:endParaRPr>
          </a:p>
        </p:txBody>
      </p:sp>
      <p:sp>
        <p:nvSpPr>
          <p:cNvPr id="12305" name="Text Box 18">
            <a:extLst>
              <a:ext uri="{FF2B5EF4-FFF2-40B4-BE49-F238E27FC236}">
                <a16:creationId xmlns:a16="http://schemas.microsoft.com/office/drawing/2014/main" id="{D635B761-4185-4AE3-9A08-9809B9E49E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2488" y="4029075"/>
            <a:ext cx="77946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ja-JP" sz="1800" i="1">
                <a:latin typeface="Symbol" panose="05050102010706020507" pitchFamily="18" charset="2"/>
                <a:ea typeface="ＭＳ 明朝" panose="02020609040205080304" pitchFamily="17" charset="-128"/>
              </a:rPr>
              <a:t>m</a:t>
            </a:r>
            <a:r>
              <a:rPr lang="en-US" altLang="ja-JP" sz="1800">
                <a:latin typeface="Symbol" panose="05050102010706020507" pitchFamily="18" charset="2"/>
                <a:ea typeface="ＭＳ 明朝" panose="02020609040205080304" pitchFamily="17" charset="-128"/>
              </a:rPr>
              <a:t>+3</a:t>
            </a:r>
            <a:r>
              <a:rPr lang="en-US" altLang="ja-JP" sz="1800" i="1">
                <a:latin typeface="Symbol" panose="05050102010706020507" pitchFamily="18" charset="2"/>
                <a:ea typeface="ＭＳ 明朝" panose="02020609040205080304" pitchFamily="17" charset="-128"/>
              </a:rPr>
              <a:t>s</a:t>
            </a:r>
            <a:endParaRPr lang="en-US" altLang="ja-JP" sz="1800">
              <a:latin typeface="Times New Roman" panose="02020603050405020304" pitchFamily="18" charset="0"/>
            </a:endParaRPr>
          </a:p>
        </p:txBody>
      </p:sp>
      <p:sp>
        <p:nvSpPr>
          <p:cNvPr id="12306" name="Text Box 19">
            <a:extLst>
              <a:ext uri="{FF2B5EF4-FFF2-40B4-BE49-F238E27FC236}">
                <a16:creationId xmlns:a16="http://schemas.microsoft.com/office/drawing/2014/main" id="{5693251C-1870-4EE3-83FC-F0F409159C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2038" y="4029075"/>
            <a:ext cx="6858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ja-JP" sz="1800" i="1">
                <a:latin typeface="Symbol" panose="05050102010706020507" pitchFamily="18" charset="2"/>
                <a:ea typeface="ＭＳ 明朝" panose="02020609040205080304" pitchFamily="17" charset="-128"/>
              </a:rPr>
              <a:t>m</a:t>
            </a:r>
            <a:r>
              <a:rPr lang="en-US" altLang="ja-JP" sz="1800">
                <a:latin typeface="Symbol" panose="05050102010706020507" pitchFamily="18" charset="2"/>
                <a:ea typeface="ＭＳ 明朝" panose="02020609040205080304" pitchFamily="17" charset="-128"/>
              </a:rPr>
              <a:t>-3</a:t>
            </a:r>
            <a:r>
              <a:rPr lang="en-US" altLang="ja-JP" sz="1800" i="1">
                <a:latin typeface="Symbol" panose="05050102010706020507" pitchFamily="18" charset="2"/>
                <a:ea typeface="ＭＳ 明朝" panose="02020609040205080304" pitchFamily="17" charset="-128"/>
              </a:rPr>
              <a:t>s</a:t>
            </a:r>
            <a:endParaRPr lang="en-US" altLang="ja-JP" sz="1800">
              <a:latin typeface="Times New Roman" panose="02020603050405020304" pitchFamily="18" charset="0"/>
            </a:endParaRPr>
          </a:p>
        </p:txBody>
      </p:sp>
      <p:sp>
        <p:nvSpPr>
          <p:cNvPr id="12307" name="Line 20">
            <a:extLst>
              <a:ext uri="{FF2B5EF4-FFF2-40B4-BE49-F238E27FC236}">
                <a16:creationId xmlns:a16="http://schemas.microsoft.com/office/drawing/2014/main" id="{40359541-E076-4DC3-B144-6D55ECE51768}"/>
              </a:ext>
            </a:extLst>
          </p:cNvPr>
          <p:cNvSpPr>
            <a:spLocks noChangeShapeType="1"/>
          </p:cNvSpPr>
          <p:nvPr/>
        </p:nvSpPr>
        <p:spPr bwMode="auto">
          <a:xfrm>
            <a:off x="3929063" y="44608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2308" name="Line 21">
            <a:extLst>
              <a:ext uri="{FF2B5EF4-FFF2-40B4-BE49-F238E27FC236}">
                <a16:creationId xmlns:a16="http://schemas.microsoft.com/office/drawing/2014/main" id="{A36F5567-4DBB-4D31-830E-A0A74F7F2DED}"/>
              </a:ext>
            </a:extLst>
          </p:cNvPr>
          <p:cNvSpPr>
            <a:spLocks noChangeShapeType="1"/>
          </p:cNvSpPr>
          <p:nvPr/>
        </p:nvSpPr>
        <p:spPr bwMode="auto">
          <a:xfrm>
            <a:off x="3357563" y="4851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2309" name="Line 22">
            <a:extLst>
              <a:ext uri="{FF2B5EF4-FFF2-40B4-BE49-F238E27FC236}">
                <a16:creationId xmlns:a16="http://schemas.microsoft.com/office/drawing/2014/main" id="{CEC145EE-70ED-4AA3-9C1E-772895357890}"/>
              </a:ext>
            </a:extLst>
          </p:cNvPr>
          <p:cNvSpPr>
            <a:spLocks noChangeShapeType="1"/>
          </p:cNvSpPr>
          <p:nvPr/>
        </p:nvSpPr>
        <p:spPr bwMode="auto">
          <a:xfrm>
            <a:off x="2786063" y="5253038"/>
            <a:ext cx="1587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2310" name="Line 23">
            <a:extLst>
              <a:ext uri="{FF2B5EF4-FFF2-40B4-BE49-F238E27FC236}">
                <a16:creationId xmlns:a16="http://schemas.microsoft.com/office/drawing/2014/main" id="{2973A548-B4E0-4D0E-AC3C-10ED1EEDC452}"/>
              </a:ext>
            </a:extLst>
          </p:cNvPr>
          <p:cNvSpPr>
            <a:spLocks noChangeShapeType="1"/>
          </p:cNvSpPr>
          <p:nvPr/>
        </p:nvSpPr>
        <p:spPr bwMode="auto">
          <a:xfrm>
            <a:off x="5073650" y="446087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2311" name="Line 24">
            <a:extLst>
              <a:ext uri="{FF2B5EF4-FFF2-40B4-BE49-F238E27FC236}">
                <a16:creationId xmlns:a16="http://schemas.microsoft.com/office/drawing/2014/main" id="{5C2F1063-A542-4B17-B731-E08C91C9C9BD}"/>
              </a:ext>
            </a:extLst>
          </p:cNvPr>
          <p:cNvSpPr>
            <a:spLocks noChangeShapeType="1"/>
          </p:cNvSpPr>
          <p:nvPr/>
        </p:nvSpPr>
        <p:spPr bwMode="auto">
          <a:xfrm>
            <a:off x="5645150" y="4851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2312" name="Line 25">
            <a:extLst>
              <a:ext uri="{FF2B5EF4-FFF2-40B4-BE49-F238E27FC236}">
                <a16:creationId xmlns:a16="http://schemas.microsoft.com/office/drawing/2014/main" id="{B6A43EF7-9D2D-4C1D-B612-BEAF6E87AB49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5063" y="5253038"/>
            <a:ext cx="1587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2313" name="Line 26">
            <a:extLst>
              <a:ext uri="{FF2B5EF4-FFF2-40B4-BE49-F238E27FC236}">
                <a16:creationId xmlns:a16="http://schemas.microsoft.com/office/drawing/2014/main" id="{64061775-BF22-4B01-B03C-1609489AE9C5}"/>
              </a:ext>
            </a:extLst>
          </p:cNvPr>
          <p:cNvSpPr>
            <a:spLocks noChangeShapeType="1"/>
          </p:cNvSpPr>
          <p:nvPr/>
        </p:nvSpPr>
        <p:spPr bwMode="auto">
          <a:xfrm>
            <a:off x="3929063" y="4575175"/>
            <a:ext cx="11445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2314" name="Line 27">
            <a:extLst>
              <a:ext uri="{FF2B5EF4-FFF2-40B4-BE49-F238E27FC236}">
                <a16:creationId xmlns:a16="http://schemas.microsoft.com/office/drawing/2014/main" id="{0952611F-086B-4F55-8CDE-2AFCBA75C2C4}"/>
              </a:ext>
            </a:extLst>
          </p:cNvPr>
          <p:cNvSpPr>
            <a:spLocks noChangeShapeType="1"/>
          </p:cNvSpPr>
          <p:nvPr/>
        </p:nvSpPr>
        <p:spPr bwMode="auto">
          <a:xfrm>
            <a:off x="3357563" y="4965700"/>
            <a:ext cx="22875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2315" name="Line 28">
            <a:extLst>
              <a:ext uri="{FF2B5EF4-FFF2-40B4-BE49-F238E27FC236}">
                <a16:creationId xmlns:a16="http://schemas.microsoft.com/office/drawing/2014/main" id="{23E627DB-21B7-4F20-A982-111A4B3F7119}"/>
              </a:ext>
            </a:extLst>
          </p:cNvPr>
          <p:cNvSpPr>
            <a:spLocks noChangeShapeType="1"/>
          </p:cNvSpPr>
          <p:nvPr/>
        </p:nvSpPr>
        <p:spPr bwMode="auto">
          <a:xfrm>
            <a:off x="2786063" y="5367338"/>
            <a:ext cx="342900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2316" name="Text Box 29">
            <a:extLst>
              <a:ext uri="{FF2B5EF4-FFF2-40B4-BE49-F238E27FC236}">
                <a16:creationId xmlns:a16="http://schemas.microsoft.com/office/drawing/2014/main" id="{A97C4987-859E-4DCB-B252-4958C4938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7800" y="4532313"/>
            <a:ext cx="11271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dirty="0">
                <a:latin typeface="Century" panose="02040604050505020304" pitchFamily="18" charset="0"/>
                <a:ea typeface="ＭＳ 明朝" panose="02020609040205080304" pitchFamily="17" charset="-128"/>
              </a:rPr>
              <a:t>68.3 %</a:t>
            </a:r>
            <a:endParaRPr lang="en-US" altLang="ja-JP" sz="2400" dirty="0">
              <a:latin typeface="Times New Roman" panose="02020603050405020304" pitchFamily="18" charset="0"/>
            </a:endParaRPr>
          </a:p>
        </p:txBody>
      </p:sp>
      <p:sp>
        <p:nvSpPr>
          <p:cNvPr id="12317" name="Text Box 30">
            <a:extLst>
              <a:ext uri="{FF2B5EF4-FFF2-40B4-BE49-F238E27FC236}">
                <a16:creationId xmlns:a16="http://schemas.microsoft.com/office/drawing/2014/main" id="{C9E9F166-B699-4928-B02F-C4A3E0C9C7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7799" y="4964113"/>
            <a:ext cx="112712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dirty="0">
                <a:latin typeface="Century" panose="02040604050505020304" pitchFamily="18" charset="0"/>
                <a:ea typeface="ＭＳ 明朝" panose="02020609040205080304" pitchFamily="17" charset="-128"/>
              </a:rPr>
              <a:t>95.4 %</a:t>
            </a:r>
            <a:endParaRPr lang="en-US" altLang="ja-JP" sz="2400" dirty="0">
              <a:latin typeface="Times New Roman" panose="02020603050405020304" pitchFamily="18" charset="0"/>
            </a:endParaRPr>
          </a:p>
        </p:txBody>
      </p:sp>
      <p:sp>
        <p:nvSpPr>
          <p:cNvPr id="12318" name="Text Box 31">
            <a:extLst>
              <a:ext uri="{FF2B5EF4-FFF2-40B4-BE49-F238E27FC236}">
                <a16:creationId xmlns:a16="http://schemas.microsoft.com/office/drawing/2014/main" id="{324264AF-BE4F-43D5-A61E-8E7AB8DE10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092" y="5395914"/>
            <a:ext cx="1196972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dirty="0">
                <a:latin typeface="Century" panose="02040604050505020304" pitchFamily="18" charset="0"/>
                <a:ea typeface="ＭＳ 明朝" panose="02020609040205080304" pitchFamily="17" charset="-128"/>
              </a:rPr>
              <a:t>99.7 %</a:t>
            </a:r>
            <a:endParaRPr lang="en-US" altLang="ja-JP" sz="2400" dirty="0">
              <a:latin typeface="Times New Roman" panose="02020603050405020304" pitchFamily="18" charset="0"/>
            </a:endParaRPr>
          </a:p>
        </p:txBody>
      </p:sp>
      <p:sp>
        <p:nvSpPr>
          <p:cNvPr id="12319" name="Text Box 32">
            <a:extLst>
              <a:ext uri="{FF2B5EF4-FFF2-40B4-BE49-F238E27FC236}">
                <a16:creationId xmlns:a16="http://schemas.microsoft.com/office/drawing/2014/main" id="{5C21AD77-677E-4302-AD9F-348F2683E7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5600" y="1412875"/>
            <a:ext cx="30241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>
                <a:solidFill>
                  <a:srgbClr val="FFFF00"/>
                </a:solidFill>
              </a:rPr>
              <a:t>正規分布の性質</a:t>
            </a:r>
          </a:p>
        </p:txBody>
      </p:sp>
      <p:sp>
        <p:nvSpPr>
          <p:cNvPr id="12320" name="Text Box 33">
            <a:extLst>
              <a:ext uri="{FF2B5EF4-FFF2-40B4-BE49-F238E27FC236}">
                <a16:creationId xmlns:a16="http://schemas.microsoft.com/office/drawing/2014/main" id="{2133E6F2-71A0-4693-875F-B29039B6F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4075" y="5670550"/>
            <a:ext cx="197842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ja-JP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±1</a:t>
            </a:r>
            <a:r>
              <a:rPr lang="en-US" altLang="ja-JP" sz="24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ja-JP" alt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ja-JP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68.3 %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ja-JP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±2</a:t>
            </a:r>
            <a:r>
              <a:rPr lang="en-US" altLang="ja-JP" sz="24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ja-JP" alt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ja-JP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95.4 %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altLang="ja-JP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±3</a:t>
            </a:r>
            <a:r>
              <a:rPr lang="en-US" altLang="ja-JP" sz="24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ja-JP" altLang="en-US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ja-JP" sz="24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99.7 %</a:t>
            </a:r>
          </a:p>
        </p:txBody>
      </p:sp>
      <p:sp>
        <p:nvSpPr>
          <p:cNvPr id="12321" name="Text Box 35">
            <a:extLst>
              <a:ext uri="{FF2B5EF4-FFF2-40B4-BE49-F238E27FC236}">
                <a16:creationId xmlns:a16="http://schemas.microsoft.com/office/drawing/2014/main" id="{5444CB54-C972-43F9-AF48-1AE18287E4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0525" y="1844675"/>
            <a:ext cx="3673475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>
                <a:latin typeface="Tahoma" panose="020B0604030504040204" pitchFamily="34" charset="0"/>
              </a:rPr>
              <a:t>よく管理されている測定の測定値はほとんどの場合正規分布する．</a:t>
            </a:r>
          </a:p>
        </p:txBody>
      </p:sp>
      <p:sp>
        <p:nvSpPr>
          <p:cNvPr id="12322" name="Rectangle 36">
            <a:extLst>
              <a:ext uri="{FF2B5EF4-FFF2-40B4-BE49-F238E27FC236}">
                <a16:creationId xmlns:a16="http://schemas.microsoft.com/office/drawing/2014/main" id="{DB8C2CF4-7A9D-4EDA-9399-D9B7EB57AF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12875"/>
            <a:ext cx="36734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>
                <a:solidFill>
                  <a:srgbClr val="FFFF00"/>
                </a:solidFill>
                <a:latin typeface="Tahoma" panose="020B0604030504040204" pitchFamily="34" charset="0"/>
              </a:rPr>
              <a:t>正規分布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>
                <a:latin typeface="Tahoma" panose="020B0604030504040204" pitchFamily="34" charset="0"/>
              </a:rPr>
              <a:t>校正証明書などで不確かさが分かっている時に適用．</a:t>
            </a:r>
          </a:p>
        </p:txBody>
      </p:sp>
      <p:sp>
        <p:nvSpPr>
          <p:cNvPr id="12323" name="Text Box 37">
            <a:extLst>
              <a:ext uri="{FF2B5EF4-FFF2-40B4-BE49-F238E27FC236}">
                <a16:creationId xmlns:a16="http://schemas.microsoft.com/office/drawing/2014/main" id="{ECBCA1FE-A944-46B8-AC78-BDBDECE0E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3438" y="5949950"/>
            <a:ext cx="28225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>
                <a:solidFill>
                  <a:srgbClr val="FFFF00"/>
                </a:solidFill>
                <a:latin typeface="Tahoma" panose="020B0604030504040204" pitchFamily="34" charset="0"/>
              </a:rPr>
              <a:t>の値が含まれる．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3C7F3907-64A6-4209-B5AA-80AEA8F478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4000">
                <a:solidFill>
                  <a:schemeClr val="tx1"/>
                </a:solidFill>
              </a:rPr>
              <a:t>その他の確率分布</a:t>
            </a:r>
          </a:p>
        </p:txBody>
      </p:sp>
      <p:sp>
        <p:nvSpPr>
          <p:cNvPr id="14339" name="Rectangle 4">
            <a:extLst>
              <a:ext uri="{FF2B5EF4-FFF2-40B4-BE49-F238E27FC236}">
                <a16:creationId xmlns:a16="http://schemas.microsoft.com/office/drawing/2014/main" id="{6B60010C-DF51-4680-BAE7-A387B2585A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341438"/>
            <a:ext cx="3455987" cy="5516562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ja-JP" sz="1800">
              <a:latin typeface="Tahoma" panose="020B0604030504040204" pitchFamily="34" charset="0"/>
            </a:endParaRPr>
          </a:p>
        </p:txBody>
      </p:sp>
      <p:sp>
        <p:nvSpPr>
          <p:cNvPr id="14340" name="Text Box 12">
            <a:extLst>
              <a:ext uri="{FF2B5EF4-FFF2-40B4-BE49-F238E27FC236}">
                <a16:creationId xmlns:a16="http://schemas.microsoft.com/office/drawing/2014/main" id="{555E3AA4-452D-4B62-AB55-D9C8833F6D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5373688"/>
            <a:ext cx="312737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>
                <a:solidFill>
                  <a:schemeClr val="bg2"/>
                </a:solidFill>
                <a:latin typeface="Tahoma" panose="020B0604030504040204" pitchFamily="34" charset="0"/>
              </a:rPr>
              <a:t>周期的に変化する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>
                <a:solidFill>
                  <a:schemeClr val="bg2"/>
                </a:solidFill>
                <a:latin typeface="Tahoma" panose="020B0604030504040204" pitchFamily="34" charset="0"/>
              </a:rPr>
              <a:t>要因に対して適用．</a:t>
            </a:r>
            <a:endParaRPr lang="ja-JP" altLang="en-US" sz="2800"/>
          </a:p>
        </p:txBody>
      </p:sp>
      <p:sp>
        <p:nvSpPr>
          <p:cNvPr id="14341" name="Line 17">
            <a:extLst>
              <a:ext uri="{FF2B5EF4-FFF2-40B4-BE49-F238E27FC236}">
                <a16:creationId xmlns:a16="http://schemas.microsoft.com/office/drawing/2014/main" id="{1FB2E187-662B-401E-BFC3-FF087C88FB5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14425" y="1557338"/>
            <a:ext cx="7938" cy="330993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4342" name="Line 18">
            <a:extLst>
              <a:ext uri="{FF2B5EF4-FFF2-40B4-BE49-F238E27FC236}">
                <a16:creationId xmlns:a16="http://schemas.microsoft.com/office/drawing/2014/main" id="{71821B44-9AA5-4EF0-BA7C-F56CCDE9CC09}"/>
              </a:ext>
            </a:extLst>
          </p:cNvPr>
          <p:cNvSpPr>
            <a:spLocks noChangeShapeType="1"/>
          </p:cNvSpPr>
          <p:nvPr/>
        </p:nvSpPr>
        <p:spPr bwMode="auto">
          <a:xfrm>
            <a:off x="2122488" y="1557338"/>
            <a:ext cx="0" cy="33115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4343" name="Line 19">
            <a:extLst>
              <a:ext uri="{FF2B5EF4-FFF2-40B4-BE49-F238E27FC236}">
                <a16:creationId xmlns:a16="http://schemas.microsoft.com/office/drawing/2014/main" id="{A28CBCC0-1CB0-4B36-A598-8197ED3B13D1}"/>
              </a:ext>
            </a:extLst>
          </p:cNvPr>
          <p:cNvSpPr>
            <a:spLocks noChangeShapeType="1"/>
          </p:cNvSpPr>
          <p:nvPr/>
        </p:nvSpPr>
        <p:spPr bwMode="auto">
          <a:xfrm>
            <a:off x="3130550" y="1557338"/>
            <a:ext cx="0" cy="3341687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4344" name="Freeform 20">
            <a:extLst>
              <a:ext uri="{FF2B5EF4-FFF2-40B4-BE49-F238E27FC236}">
                <a16:creationId xmlns:a16="http://schemas.microsoft.com/office/drawing/2014/main" id="{5CABADC2-4FDD-4C9A-887A-49B2EEC62D99}"/>
              </a:ext>
            </a:extLst>
          </p:cNvPr>
          <p:cNvSpPr>
            <a:spLocks/>
          </p:cNvSpPr>
          <p:nvPr/>
        </p:nvSpPr>
        <p:spPr bwMode="auto">
          <a:xfrm>
            <a:off x="1114425" y="2997200"/>
            <a:ext cx="2016125" cy="1189038"/>
          </a:xfrm>
          <a:custGeom>
            <a:avLst/>
            <a:gdLst>
              <a:gd name="T0" fmla="*/ 0 w 2520"/>
              <a:gd name="T1" fmla="*/ 0 h 1800"/>
              <a:gd name="T2" fmla="*/ 2147483646 w 2520"/>
              <a:gd name="T3" fmla="*/ 2147483646 h 1800"/>
              <a:gd name="T4" fmla="*/ 2147483646 w 2520"/>
              <a:gd name="T5" fmla="*/ 2147483646 h 1800"/>
              <a:gd name="T6" fmla="*/ 2147483646 w 2520"/>
              <a:gd name="T7" fmla="*/ 2147483646 h 1800"/>
              <a:gd name="T8" fmla="*/ 2147483646 w 2520"/>
              <a:gd name="T9" fmla="*/ 0 h 1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20"/>
              <a:gd name="T16" fmla="*/ 0 h 1800"/>
              <a:gd name="T17" fmla="*/ 2520 w 2520"/>
              <a:gd name="T18" fmla="*/ 1800 h 1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20" h="1800">
                <a:moveTo>
                  <a:pt x="0" y="0"/>
                </a:moveTo>
                <a:cubicBezTo>
                  <a:pt x="165" y="570"/>
                  <a:pt x="330" y="1140"/>
                  <a:pt x="540" y="1440"/>
                </a:cubicBezTo>
                <a:cubicBezTo>
                  <a:pt x="750" y="1740"/>
                  <a:pt x="1020" y="1800"/>
                  <a:pt x="1260" y="1800"/>
                </a:cubicBezTo>
                <a:cubicBezTo>
                  <a:pt x="1500" y="1800"/>
                  <a:pt x="1770" y="1740"/>
                  <a:pt x="1980" y="1440"/>
                </a:cubicBezTo>
                <a:cubicBezTo>
                  <a:pt x="2190" y="1140"/>
                  <a:pt x="2355" y="570"/>
                  <a:pt x="2520" y="0"/>
                </a:cubicBezTo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4345" name="AutoShape 21">
            <a:extLst>
              <a:ext uri="{FF2B5EF4-FFF2-40B4-BE49-F238E27FC236}">
                <a16:creationId xmlns:a16="http://schemas.microsoft.com/office/drawing/2014/main" id="{97075EDA-10B1-42FD-8ADE-4DA3A2D301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2492375"/>
            <a:ext cx="538163" cy="1028700"/>
          </a:xfrm>
          <a:prstGeom prst="downArrow">
            <a:avLst>
              <a:gd name="adj1" fmla="val 50000"/>
              <a:gd name="adj2" fmla="val 4778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lIns="74295" tIns="8890" rIns="74295" bIns="8890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14346" name="Freeform 22">
            <a:extLst>
              <a:ext uri="{FF2B5EF4-FFF2-40B4-BE49-F238E27FC236}">
                <a16:creationId xmlns:a16="http://schemas.microsoft.com/office/drawing/2014/main" id="{F0016CEF-2101-4F27-851A-BDB8673531BD}"/>
              </a:ext>
            </a:extLst>
          </p:cNvPr>
          <p:cNvSpPr>
            <a:spLocks/>
          </p:cNvSpPr>
          <p:nvPr/>
        </p:nvSpPr>
        <p:spPr bwMode="auto">
          <a:xfrm>
            <a:off x="1114425" y="1733550"/>
            <a:ext cx="2016125" cy="644525"/>
          </a:xfrm>
          <a:custGeom>
            <a:avLst/>
            <a:gdLst>
              <a:gd name="T0" fmla="*/ 0 w 2520"/>
              <a:gd name="T1" fmla="*/ 0 h 900"/>
              <a:gd name="T2" fmla="*/ 2147483646 w 2520"/>
              <a:gd name="T3" fmla="*/ 2147483646 h 900"/>
              <a:gd name="T4" fmla="*/ 0 w 2520"/>
              <a:gd name="T5" fmla="*/ 2147483646 h 900"/>
              <a:gd name="T6" fmla="*/ 2147483646 w 2520"/>
              <a:gd name="T7" fmla="*/ 2147483646 h 900"/>
              <a:gd name="T8" fmla="*/ 0 60000 65536"/>
              <a:gd name="T9" fmla="*/ 0 60000 65536"/>
              <a:gd name="T10" fmla="*/ 0 60000 65536"/>
              <a:gd name="T11" fmla="*/ 0 60000 65536"/>
              <a:gd name="T12" fmla="*/ 0 w 2520"/>
              <a:gd name="T13" fmla="*/ 0 h 900"/>
              <a:gd name="T14" fmla="*/ 2520 w 2520"/>
              <a:gd name="T15" fmla="*/ 900 h 9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20" h="900">
                <a:moveTo>
                  <a:pt x="0" y="0"/>
                </a:moveTo>
                <a:cubicBezTo>
                  <a:pt x="1260" y="135"/>
                  <a:pt x="2520" y="270"/>
                  <a:pt x="2520" y="360"/>
                </a:cubicBezTo>
                <a:cubicBezTo>
                  <a:pt x="2520" y="450"/>
                  <a:pt x="0" y="450"/>
                  <a:pt x="0" y="540"/>
                </a:cubicBezTo>
                <a:cubicBezTo>
                  <a:pt x="0" y="630"/>
                  <a:pt x="1260" y="765"/>
                  <a:pt x="2520" y="900"/>
                </a:cubicBezTo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4347" name="Line 23">
            <a:extLst>
              <a:ext uri="{FF2B5EF4-FFF2-40B4-BE49-F238E27FC236}">
                <a16:creationId xmlns:a16="http://schemas.microsoft.com/office/drawing/2014/main" id="{E74F02C3-0277-41A1-AA7A-65748E0F4537}"/>
              </a:ext>
            </a:extLst>
          </p:cNvPr>
          <p:cNvSpPr>
            <a:spLocks noChangeShapeType="1"/>
          </p:cNvSpPr>
          <p:nvPr/>
        </p:nvSpPr>
        <p:spPr bwMode="auto">
          <a:xfrm>
            <a:off x="587375" y="4468813"/>
            <a:ext cx="309562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48" name="Text Box 24">
            <a:extLst>
              <a:ext uri="{FF2B5EF4-FFF2-40B4-BE49-F238E27FC236}">
                <a16:creationId xmlns:a16="http://schemas.microsoft.com/office/drawing/2014/main" id="{32CDC9A6-79A3-46B3-B202-4C450A205A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4508500"/>
            <a:ext cx="801687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chemeClr val="bg2"/>
                </a:solidFill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14349" name="Text Box 25">
            <a:extLst>
              <a:ext uri="{FF2B5EF4-FFF2-40B4-BE49-F238E27FC236}">
                <a16:creationId xmlns:a16="http://schemas.microsoft.com/office/drawing/2014/main" id="{F375C501-8AFB-4B6B-801A-4BC28FA10C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3925" y="4508500"/>
            <a:ext cx="801688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chemeClr val="bg2"/>
                </a:solidFill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14350" name="Text Box 26">
            <a:extLst>
              <a:ext uri="{FF2B5EF4-FFF2-40B4-BE49-F238E27FC236}">
                <a16:creationId xmlns:a16="http://schemas.microsoft.com/office/drawing/2014/main" id="{AB893F52-2488-48B3-B408-E7496E9F17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450" y="6278563"/>
            <a:ext cx="16970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>
                <a:solidFill>
                  <a:srgbClr val="FF6600"/>
                </a:solidFill>
              </a:rPr>
              <a:t>U</a:t>
            </a:r>
            <a:r>
              <a:rPr lang="ja-JP" altLang="en-US">
                <a:solidFill>
                  <a:srgbClr val="FF6600"/>
                </a:solidFill>
              </a:rPr>
              <a:t>字分布</a:t>
            </a:r>
          </a:p>
        </p:txBody>
      </p:sp>
      <p:sp>
        <p:nvSpPr>
          <p:cNvPr id="14351" name="Rectangle 29">
            <a:extLst>
              <a:ext uri="{FF2B5EF4-FFF2-40B4-BE49-F238E27FC236}">
                <a16:creationId xmlns:a16="http://schemas.microsoft.com/office/drawing/2014/main" id="{A1F7D54A-544E-4B9E-8FA2-94BA04A8A3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2363" y="1341438"/>
            <a:ext cx="3455987" cy="5516562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ja-JP" sz="1800">
              <a:latin typeface="Tahoma" panose="020B0604030504040204" pitchFamily="34" charset="0"/>
            </a:endParaRPr>
          </a:p>
        </p:txBody>
      </p:sp>
      <p:sp>
        <p:nvSpPr>
          <p:cNvPr id="14352" name="Text Box 30">
            <a:extLst>
              <a:ext uri="{FF2B5EF4-FFF2-40B4-BE49-F238E27FC236}">
                <a16:creationId xmlns:a16="http://schemas.microsoft.com/office/drawing/2014/main" id="{5A709F56-2663-48EF-ACA0-0F0F4151B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8813" y="6254750"/>
            <a:ext cx="18097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>
                <a:solidFill>
                  <a:srgbClr val="FF6600"/>
                </a:solidFill>
              </a:rPr>
              <a:t>台形分布</a:t>
            </a:r>
          </a:p>
        </p:txBody>
      </p:sp>
      <p:sp>
        <p:nvSpPr>
          <p:cNvPr id="14353" name="Text Box 31">
            <a:extLst>
              <a:ext uri="{FF2B5EF4-FFF2-40B4-BE49-F238E27FC236}">
                <a16:creationId xmlns:a16="http://schemas.microsoft.com/office/drawing/2014/main" id="{8719D11C-D32A-4A79-A58F-E2FEB9A0B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3800" y="5013325"/>
            <a:ext cx="3313113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>
                <a:solidFill>
                  <a:schemeClr val="bg2"/>
                </a:solidFill>
                <a:latin typeface="Tahoma" panose="020B0604030504040204" pitchFamily="34" charset="0"/>
              </a:rPr>
              <a:t>中は同じ確率だが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>
                <a:solidFill>
                  <a:schemeClr val="bg2"/>
                </a:solidFill>
                <a:latin typeface="Tahoma" panose="020B0604030504040204" pitchFamily="34" charset="0"/>
              </a:rPr>
              <a:t>端に行けば徐々に減る要因に適用．</a:t>
            </a:r>
            <a:endParaRPr lang="ja-JP" altLang="en-US" sz="2800"/>
          </a:p>
        </p:txBody>
      </p:sp>
      <p:sp>
        <p:nvSpPr>
          <p:cNvPr id="14354" name="Line 32">
            <a:extLst>
              <a:ext uri="{FF2B5EF4-FFF2-40B4-BE49-F238E27FC236}">
                <a16:creationId xmlns:a16="http://schemas.microsoft.com/office/drawing/2014/main" id="{A9CE8869-D9F8-44C8-B8C1-668FD82B867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51500" y="4005263"/>
            <a:ext cx="0" cy="3429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4355" name="Line 33">
            <a:extLst>
              <a:ext uri="{FF2B5EF4-FFF2-40B4-BE49-F238E27FC236}">
                <a16:creationId xmlns:a16="http://schemas.microsoft.com/office/drawing/2014/main" id="{87278BC9-8F24-4190-997E-C210B0A198E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659563" y="2203450"/>
            <a:ext cx="1587" cy="222408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4356" name="Line 34">
            <a:extLst>
              <a:ext uri="{FF2B5EF4-FFF2-40B4-BE49-F238E27FC236}">
                <a16:creationId xmlns:a16="http://schemas.microsoft.com/office/drawing/2014/main" id="{0110CD02-6E3B-4DA7-BD87-73A6DCC8072E}"/>
              </a:ext>
            </a:extLst>
          </p:cNvPr>
          <p:cNvSpPr>
            <a:spLocks noChangeShapeType="1"/>
          </p:cNvSpPr>
          <p:nvPr/>
        </p:nvSpPr>
        <p:spPr bwMode="auto">
          <a:xfrm>
            <a:off x="7667625" y="4005263"/>
            <a:ext cx="0" cy="3524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4357" name="Line 38">
            <a:extLst>
              <a:ext uri="{FF2B5EF4-FFF2-40B4-BE49-F238E27FC236}">
                <a16:creationId xmlns:a16="http://schemas.microsoft.com/office/drawing/2014/main" id="{46B1CA2F-75FA-4CC9-9C23-18F2987CC143}"/>
              </a:ext>
            </a:extLst>
          </p:cNvPr>
          <p:cNvSpPr>
            <a:spLocks noChangeShapeType="1"/>
          </p:cNvSpPr>
          <p:nvPr/>
        </p:nvSpPr>
        <p:spPr bwMode="auto">
          <a:xfrm>
            <a:off x="5076825" y="4003675"/>
            <a:ext cx="3095625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58" name="Text Box 39">
            <a:extLst>
              <a:ext uri="{FF2B5EF4-FFF2-40B4-BE49-F238E27FC236}">
                <a16:creationId xmlns:a16="http://schemas.microsoft.com/office/drawing/2014/main" id="{6932E50D-BA71-48BA-98A8-7C51E39885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525" y="4005263"/>
            <a:ext cx="801688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chemeClr val="bg2"/>
                </a:solidFill>
                <a:latin typeface="Times New Roman" panose="02020603050405020304" pitchFamily="18" charset="0"/>
              </a:rPr>
              <a:t>-a</a:t>
            </a:r>
          </a:p>
        </p:txBody>
      </p:sp>
      <p:sp>
        <p:nvSpPr>
          <p:cNvPr id="14359" name="Text Box 40">
            <a:extLst>
              <a:ext uri="{FF2B5EF4-FFF2-40B4-BE49-F238E27FC236}">
                <a16:creationId xmlns:a16="http://schemas.microsoft.com/office/drawing/2014/main" id="{D1CBAB33-BEC1-4B23-B738-8481B45536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4025" y="4005263"/>
            <a:ext cx="801688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chemeClr val="bg2"/>
                </a:solidFill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14360" name="Line 41">
            <a:extLst>
              <a:ext uri="{FF2B5EF4-FFF2-40B4-BE49-F238E27FC236}">
                <a16:creationId xmlns:a16="http://schemas.microsoft.com/office/drawing/2014/main" id="{EAD2E4C0-8A14-4CA4-A26F-44859C708EB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51500" y="3068638"/>
            <a:ext cx="503238" cy="935037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61" name="Line 42">
            <a:extLst>
              <a:ext uri="{FF2B5EF4-FFF2-40B4-BE49-F238E27FC236}">
                <a16:creationId xmlns:a16="http://schemas.microsoft.com/office/drawing/2014/main" id="{9CC711F1-5B77-452D-9081-249027DACDE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56325" y="3068638"/>
            <a:ext cx="1009650" cy="0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62" name="Line 43">
            <a:extLst>
              <a:ext uri="{FF2B5EF4-FFF2-40B4-BE49-F238E27FC236}">
                <a16:creationId xmlns:a16="http://schemas.microsoft.com/office/drawing/2014/main" id="{39AC25CB-01C9-4F93-91D1-1B9FB18F56F0}"/>
              </a:ext>
            </a:extLst>
          </p:cNvPr>
          <p:cNvSpPr>
            <a:spLocks noChangeShapeType="1"/>
          </p:cNvSpPr>
          <p:nvPr/>
        </p:nvSpPr>
        <p:spPr bwMode="auto">
          <a:xfrm>
            <a:off x="7165975" y="3068638"/>
            <a:ext cx="503238" cy="935037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63" name="Line 44">
            <a:extLst>
              <a:ext uri="{FF2B5EF4-FFF2-40B4-BE49-F238E27FC236}">
                <a16:creationId xmlns:a16="http://schemas.microsoft.com/office/drawing/2014/main" id="{203CC9FD-A8B3-4050-B19A-21928886BAC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156325" y="3068638"/>
            <a:ext cx="0" cy="935037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64" name="Line 45">
            <a:extLst>
              <a:ext uri="{FF2B5EF4-FFF2-40B4-BE49-F238E27FC236}">
                <a16:creationId xmlns:a16="http://schemas.microsoft.com/office/drawing/2014/main" id="{F7BCCC6C-F048-4F91-8DA8-94C61F051C6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165975" y="3068638"/>
            <a:ext cx="0" cy="935037"/>
          </a:xfrm>
          <a:prstGeom prst="line">
            <a:avLst/>
          </a:pr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65" name="Text Box 46">
            <a:extLst>
              <a:ext uri="{FF2B5EF4-FFF2-40B4-BE49-F238E27FC236}">
                <a16:creationId xmlns:a16="http://schemas.microsoft.com/office/drawing/2014/main" id="{7A58636F-BD65-40AF-82F2-DDB12E9B9E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1863" y="3573463"/>
            <a:ext cx="801687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chemeClr val="bg2"/>
                </a:solidFill>
                <a:latin typeface="Times New Roman" panose="02020603050405020304" pitchFamily="18" charset="0"/>
              </a:rPr>
              <a:t>ba</a:t>
            </a:r>
          </a:p>
        </p:txBody>
      </p:sp>
      <p:sp>
        <p:nvSpPr>
          <p:cNvPr id="14366" name="Text Box 47">
            <a:extLst>
              <a:ext uri="{FF2B5EF4-FFF2-40B4-BE49-F238E27FC236}">
                <a16:creationId xmlns:a16="http://schemas.microsoft.com/office/drawing/2014/main" id="{1DBB204F-AC00-438D-A1DB-C78572ACDF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6688" y="3573463"/>
            <a:ext cx="801687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chemeClr val="bg2"/>
                </a:solidFill>
                <a:latin typeface="Times New Roman" panose="02020603050405020304" pitchFamily="18" charset="0"/>
              </a:rPr>
              <a:t>ba</a:t>
            </a:r>
          </a:p>
        </p:txBody>
      </p:sp>
      <p:graphicFrame>
        <p:nvGraphicFramePr>
          <p:cNvPr id="14367" name="Object 49">
            <a:extLst>
              <a:ext uri="{FF2B5EF4-FFF2-40B4-BE49-F238E27FC236}">
                <a16:creationId xmlns:a16="http://schemas.microsoft.com/office/drawing/2014/main" id="{CA7DD2F0-AE8C-4C41-95E3-03FB1D70518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92950" y="1628775"/>
          <a:ext cx="1152525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7" name="Equation" r:id="rId4" imgW="482391" imgH="165028" progId="Equation.DSMT4">
                  <p:embed/>
                </p:oleObj>
              </mc:Choice>
              <mc:Fallback>
                <p:oleObj name="Equation" r:id="rId4" imgW="482391" imgH="165028" progId="Equation.DSMT4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2950" y="1628775"/>
                        <a:ext cx="1152525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68" name="Line 50">
            <a:extLst>
              <a:ext uri="{FF2B5EF4-FFF2-40B4-BE49-F238E27FC236}">
                <a16:creationId xmlns:a16="http://schemas.microsoft.com/office/drawing/2014/main" id="{7FEFE181-C4B2-4F21-9CF7-5BF157B7A4FD}"/>
              </a:ext>
            </a:extLst>
          </p:cNvPr>
          <p:cNvSpPr>
            <a:spLocks noChangeShapeType="1"/>
          </p:cNvSpPr>
          <p:nvPr/>
        </p:nvSpPr>
        <p:spPr bwMode="auto">
          <a:xfrm>
            <a:off x="1114425" y="4581525"/>
            <a:ext cx="1008063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69" name="Line 51">
            <a:extLst>
              <a:ext uri="{FF2B5EF4-FFF2-40B4-BE49-F238E27FC236}">
                <a16:creationId xmlns:a16="http://schemas.microsoft.com/office/drawing/2014/main" id="{58B2C8D9-E1A2-48C6-BAEF-C6242AF6C864}"/>
              </a:ext>
            </a:extLst>
          </p:cNvPr>
          <p:cNvSpPr>
            <a:spLocks noChangeShapeType="1"/>
          </p:cNvSpPr>
          <p:nvPr/>
        </p:nvSpPr>
        <p:spPr bwMode="auto">
          <a:xfrm>
            <a:off x="2122488" y="4581525"/>
            <a:ext cx="1008062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70" name="Text Box 52">
            <a:extLst>
              <a:ext uri="{FF2B5EF4-FFF2-40B4-BE49-F238E27FC236}">
                <a16:creationId xmlns:a16="http://schemas.microsoft.com/office/drawing/2014/main" id="{6E28E241-2066-43EE-B369-5A294E67BF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8175" y="4791075"/>
            <a:ext cx="349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</a:p>
        </p:txBody>
      </p:sp>
      <p:sp>
        <p:nvSpPr>
          <p:cNvPr id="14371" name="Line 53">
            <a:extLst>
              <a:ext uri="{FF2B5EF4-FFF2-40B4-BE49-F238E27FC236}">
                <a16:creationId xmlns:a16="http://schemas.microsoft.com/office/drawing/2014/main" id="{D83E8175-3C16-4BF8-9725-E88503A73E36}"/>
              </a:ext>
            </a:extLst>
          </p:cNvPr>
          <p:cNvSpPr>
            <a:spLocks noChangeShapeType="1"/>
          </p:cNvSpPr>
          <p:nvPr/>
        </p:nvSpPr>
        <p:spPr bwMode="auto">
          <a:xfrm>
            <a:off x="6659563" y="3573463"/>
            <a:ext cx="50482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72" name="Line 54">
            <a:extLst>
              <a:ext uri="{FF2B5EF4-FFF2-40B4-BE49-F238E27FC236}">
                <a16:creationId xmlns:a16="http://schemas.microsoft.com/office/drawing/2014/main" id="{AE198313-5A1C-4D5D-BD29-0FC55553843C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6325" y="3573463"/>
            <a:ext cx="504825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73" name="Line 55">
            <a:extLst>
              <a:ext uri="{FF2B5EF4-FFF2-40B4-BE49-F238E27FC236}">
                <a16:creationId xmlns:a16="http://schemas.microsoft.com/office/drawing/2014/main" id="{D561D927-DD70-4CAE-A5E0-0006B66589EA}"/>
              </a:ext>
            </a:extLst>
          </p:cNvPr>
          <p:cNvSpPr>
            <a:spLocks noChangeShapeType="1"/>
          </p:cNvSpPr>
          <p:nvPr/>
        </p:nvSpPr>
        <p:spPr bwMode="auto">
          <a:xfrm>
            <a:off x="5651500" y="4149725"/>
            <a:ext cx="1008063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74" name="Line 56">
            <a:extLst>
              <a:ext uri="{FF2B5EF4-FFF2-40B4-BE49-F238E27FC236}">
                <a16:creationId xmlns:a16="http://schemas.microsoft.com/office/drawing/2014/main" id="{17B3A30B-0FFD-4621-86E3-F812DCC0F600}"/>
              </a:ext>
            </a:extLst>
          </p:cNvPr>
          <p:cNvSpPr>
            <a:spLocks noChangeShapeType="1"/>
          </p:cNvSpPr>
          <p:nvPr/>
        </p:nvSpPr>
        <p:spPr bwMode="auto">
          <a:xfrm>
            <a:off x="6659563" y="4149725"/>
            <a:ext cx="1008062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375" name="Text Box 57">
            <a:extLst>
              <a:ext uri="{FF2B5EF4-FFF2-40B4-BE49-F238E27FC236}">
                <a16:creationId xmlns:a16="http://schemas.microsoft.com/office/drawing/2014/main" id="{7AD18416-D5ED-4DA0-A92A-60C1AC6104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3663" y="4287838"/>
            <a:ext cx="349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3">
      <a:dk1>
        <a:srgbClr val="3E3E5C"/>
      </a:dk1>
      <a:lt1>
        <a:srgbClr val="FFFFFF"/>
      </a:lt1>
      <a:dk2>
        <a:srgbClr val="000078"/>
      </a:dk2>
      <a:lt2>
        <a:srgbClr val="FFFFFF"/>
      </a:lt2>
      <a:accent1>
        <a:srgbClr val="60597B"/>
      </a:accent1>
      <a:accent2>
        <a:srgbClr val="6666FF"/>
      </a:accent2>
      <a:accent3>
        <a:srgbClr val="AAAABE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3">
        <a:dk1>
          <a:srgbClr val="3E3E5C"/>
        </a:dk1>
        <a:lt1>
          <a:srgbClr val="FFFFFF"/>
        </a:lt1>
        <a:dk2>
          <a:srgbClr val="000078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AAAABE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331</Words>
  <Application>Microsoft Office PowerPoint</Application>
  <PresentationFormat>画面に合わせる (4:3)</PresentationFormat>
  <Paragraphs>75</Paragraphs>
  <Slides>6</Slides>
  <Notes>6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Arial</vt:lpstr>
      <vt:lpstr>Century</vt:lpstr>
      <vt:lpstr>Symbol</vt:lpstr>
      <vt:lpstr>Tahoma</vt:lpstr>
      <vt:lpstr>Times New Roman</vt:lpstr>
      <vt:lpstr>標準デザイン</vt:lpstr>
      <vt:lpstr>Equation</vt:lpstr>
      <vt:lpstr>確率分布について-1</vt:lpstr>
      <vt:lpstr>確率分布とは</vt:lpstr>
      <vt:lpstr>タイプBの評価で用いられる確率分布（1）</vt:lpstr>
      <vt:lpstr>タイプBの評価で用いられる確率分布（2）</vt:lpstr>
      <vt:lpstr>タイプBの評価で用いられる確率分布（3）</vt:lpstr>
      <vt:lpstr>その他の確率分布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2015-04-22T04:09:54Z</dcterms:created>
  <dcterms:modified xsi:type="dcterms:W3CDTF">2020-09-03T05:22:28Z</dcterms:modified>
</cp:coreProperties>
</file>