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1" r:id="rId1"/>
  </p:sldMasterIdLst>
  <p:notesMasterIdLst>
    <p:notesMasterId r:id="rId7"/>
  </p:notesMasterIdLst>
  <p:handoutMasterIdLst>
    <p:handoutMasterId r:id="rId8"/>
  </p:handoutMasterIdLst>
  <p:sldIdLst>
    <p:sldId id="256" r:id="rId2"/>
    <p:sldId id="267" r:id="rId3"/>
    <p:sldId id="268" r:id="rId4"/>
    <p:sldId id="259" r:id="rId5"/>
    <p:sldId id="260" r:id="rId6"/>
  </p:sldIdLst>
  <p:sldSz cx="9144000" cy="6858000" type="screen4x3"/>
  <p:notesSz cx="7099300" cy="10234613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4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3333CC"/>
    <a:srgbClr val="FF0000"/>
    <a:srgbClr val="3333FF"/>
    <a:srgbClr val="66FF33"/>
    <a:srgbClr val="CCECFF"/>
    <a:srgbClr val="FFFF00"/>
    <a:srgbClr val="00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72" autoAdjust="0"/>
    <p:restoredTop sz="94612" autoAdjust="0"/>
  </p:normalViewPr>
  <p:slideViewPr>
    <p:cSldViewPr>
      <p:cViewPr varScale="1">
        <p:scale>
          <a:sx n="54" d="100"/>
          <a:sy n="54" d="100"/>
        </p:scale>
        <p:origin x="72" y="51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1" d="100"/>
          <a:sy n="71" d="100"/>
        </p:scale>
        <p:origin x="-996" y="-108"/>
      </p:cViewPr>
      <p:guideLst>
        <p:guide orient="horz" pos="3224"/>
        <p:guide pos="223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>
            <a:extLst>
              <a:ext uri="{FF2B5EF4-FFF2-40B4-BE49-F238E27FC236}">
                <a16:creationId xmlns:a16="http://schemas.microsoft.com/office/drawing/2014/main" id="{84C9DB63-E1B9-498A-AE92-7D6FC531C1EE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5" name="Rectangle 3">
            <a:extLst>
              <a:ext uri="{FF2B5EF4-FFF2-40B4-BE49-F238E27FC236}">
                <a16:creationId xmlns:a16="http://schemas.microsoft.com/office/drawing/2014/main" id="{7B7E3622-F45E-4E0E-978B-BB2B80EAD8C2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1138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t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9636" name="Rectangle 4">
            <a:extLst>
              <a:ext uri="{FF2B5EF4-FFF2-40B4-BE49-F238E27FC236}">
                <a16:creationId xmlns:a16="http://schemas.microsoft.com/office/drawing/2014/main" id="{D774A40B-671C-44A6-AD1E-4B7AB4EC6D55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defTabSz="955675" eaLnBrk="1" hangingPunct="1">
              <a:defRPr sz="13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69637" name="Rectangle 5">
            <a:extLst>
              <a:ext uri="{FF2B5EF4-FFF2-40B4-BE49-F238E27FC236}">
                <a16:creationId xmlns:a16="http://schemas.microsoft.com/office/drawing/2014/main" id="{4E105FAD-6D07-4A27-BE1A-6723D071F482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1138" y="9720263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546" tIns="47773" rIns="95546" bIns="47773" numCol="1" anchor="b" anchorCtr="0" compatLnSpc="1">
            <a:prstTxWarp prst="textNoShape">
              <a:avLst/>
            </a:prstTxWarp>
          </a:bodyPr>
          <a:lstStyle>
            <a:lvl1pPr algn="r" defTabSz="955675" eaLnBrk="1" hangingPunct="1">
              <a:defRPr sz="1300"/>
            </a:lvl1pPr>
          </a:lstStyle>
          <a:p>
            <a:fld id="{D08164EB-B79A-4BD0-BC8C-694C896D83FB}" type="slidenum">
              <a:rPr lang="ja-JP" altLang="en-US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>
            <a:extLst>
              <a:ext uri="{FF2B5EF4-FFF2-40B4-BE49-F238E27FC236}">
                <a16:creationId xmlns:a16="http://schemas.microsoft.com/office/drawing/2014/main" id="{5B135A43-B343-4D06-84C6-B0B66069DD0A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9091" name="Rectangle 3">
            <a:extLst>
              <a:ext uri="{FF2B5EF4-FFF2-40B4-BE49-F238E27FC236}">
                <a16:creationId xmlns:a16="http://schemas.microsoft.com/office/drawing/2014/main" id="{EA983AE7-BA04-4400-ABE8-ED4DEB404E6B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0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172" name="Rectangle 4">
            <a:extLst>
              <a:ext uri="{FF2B5EF4-FFF2-40B4-BE49-F238E27FC236}">
                <a16:creationId xmlns:a16="http://schemas.microsoft.com/office/drawing/2014/main" id="{087EF36A-D28A-4189-A6F8-99E118E76729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992188" y="768350"/>
            <a:ext cx="5116512" cy="38369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9093" name="Rectangle 5">
            <a:extLst>
              <a:ext uri="{FF2B5EF4-FFF2-40B4-BE49-F238E27FC236}">
                <a16:creationId xmlns:a16="http://schemas.microsoft.com/office/drawing/2014/main" id="{7A4FBB13-BD96-49F9-9783-02B0D539E082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0925"/>
            <a:ext cx="5680075" cy="4605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89094" name="Rectangle 6">
            <a:extLst>
              <a:ext uri="{FF2B5EF4-FFF2-40B4-BE49-F238E27FC236}">
                <a16:creationId xmlns:a16="http://schemas.microsoft.com/office/drawing/2014/main" id="{B6D12A7D-041F-4687-9456-DF8E146EF651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89095" name="Rectangle 7">
            <a:extLst>
              <a:ext uri="{FF2B5EF4-FFF2-40B4-BE49-F238E27FC236}">
                <a16:creationId xmlns:a16="http://schemas.microsoft.com/office/drawing/2014/main" id="{AB033E94-0350-4202-A5BA-A2C0FD7903F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4B1DE7C9-6EC5-4472-A478-A50159328658}" type="slidenum">
              <a:rPr lang="ja-JP" altLang="en-US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6">
            <a:extLst>
              <a:ext uri="{FF2B5EF4-FFF2-40B4-BE49-F238E27FC236}">
                <a16:creationId xmlns:a16="http://schemas.microsoft.com/office/drawing/2014/main" id="{F292C900-FD3F-4B2C-B2AD-6D49AF5F20CD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8195" name="Rectangle 2">
            <a:extLst>
              <a:ext uri="{FF2B5EF4-FFF2-40B4-BE49-F238E27FC236}">
                <a16:creationId xmlns:a16="http://schemas.microsoft.com/office/drawing/2014/main" id="{DF25C35E-FBD0-48A1-A4D8-D77640EA3A3B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>
            <a:extLst>
              <a:ext uri="{FF2B5EF4-FFF2-40B4-BE49-F238E27FC236}">
                <a16:creationId xmlns:a16="http://schemas.microsoft.com/office/drawing/2014/main" id="{56B9D71C-CA02-406D-BE93-6966E734F4B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6">
            <a:extLst>
              <a:ext uri="{FF2B5EF4-FFF2-40B4-BE49-F238E27FC236}">
                <a16:creationId xmlns:a16="http://schemas.microsoft.com/office/drawing/2014/main" id="{25352EEA-9DBF-4FCF-B99D-DF78C99D57E9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9219" name="Rectangle 2">
            <a:extLst>
              <a:ext uri="{FF2B5EF4-FFF2-40B4-BE49-F238E27FC236}">
                <a16:creationId xmlns:a16="http://schemas.microsoft.com/office/drawing/2014/main" id="{0D4D20E2-5073-4BB5-BD7D-FE8D5EB4471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20" name="Rectangle 3">
            <a:extLst>
              <a:ext uri="{FF2B5EF4-FFF2-40B4-BE49-F238E27FC236}">
                <a16:creationId xmlns:a16="http://schemas.microsoft.com/office/drawing/2014/main" id="{FA960810-A441-4CB2-8D50-99F7E0874B3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6">
            <a:extLst>
              <a:ext uri="{FF2B5EF4-FFF2-40B4-BE49-F238E27FC236}">
                <a16:creationId xmlns:a16="http://schemas.microsoft.com/office/drawing/2014/main" id="{1E44603A-565F-4F41-90AB-D72DC15F1536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10243" name="Rectangle 2">
            <a:extLst>
              <a:ext uri="{FF2B5EF4-FFF2-40B4-BE49-F238E27FC236}">
                <a16:creationId xmlns:a16="http://schemas.microsoft.com/office/drawing/2014/main" id="{8FBCDAE3-CBBA-4D39-8AA7-BBCD89DA79E1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4" name="Rectangle 3">
            <a:extLst>
              <a:ext uri="{FF2B5EF4-FFF2-40B4-BE49-F238E27FC236}">
                <a16:creationId xmlns:a16="http://schemas.microsoft.com/office/drawing/2014/main" id="{31CB7FAE-32C1-4669-BD0E-57439475166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6">
            <a:extLst>
              <a:ext uri="{FF2B5EF4-FFF2-40B4-BE49-F238E27FC236}">
                <a16:creationId xmlns:a16="http://schemas.microsoft.com/office/drawing/2014/main" id="{E9A94CAD-F3C8-4E4E-8EF9-B4CEDC311F15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11267" name="Rectangle 2">
            <a:extLst>
              <a:ext uri="{FF2B5EF4-FFF2-40B4-BE49-F238E27FC236}">
                <a16:creationId xmlns:a16="http://schemas.microsoft.com/office/drawing/2014/main" id="{41EC7523-D450-44DB-B9EA-ADA40141150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8" name="Rectangle 3">
            <a:extLst>
              <a:ext uri="{FF2B5EF4-FFF2-40B4-BE49-F238E27FC236}">
                <a16:creationId xmlns:a16="http://schemas.microsoft.com/office/drawing/2014/main" id="{C00AC2DE-5403-4825-874B-2CB0B1E2FE3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6">
            <a:extLst>
              <a:ext uri="{FF2B5EF4-FFF2-40B4-BE49-F238E27FC236}">
                <a16:creationId xmlns:a16="http://schemas.microsoft.com/office/drawing/2014/main" id="{162972E6-00B6-4626-B15E-DC2041495ED0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lang="ja-JP" altLang="en-US"/>
              <a:t>3：不確かさとは何か</a:t>
            </a:r>
            <a:endParaRPr lang="en-US" altLang="ja-JP"/>
          </a:p>
        </p:txBody>
      </p:sp>
      <p:sp>
        <p:nvSpPr>
          <p:cNvPr id="12291" name="Rectangle 2">
            <a:extLst>
              <a:ext uri="{FF2B5EF4-FFF2-40B4-BE49-F238E27FC236}">
                <a16:creationId xmlns:a16="http://schemas.microsoft.com/office/drawing/2014/main" id="{A4EEDEC3-6E48-439E-9662-13358BC521A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>
            <a:extLst>
              <a:ext uri="{FF2B5EF4-FFF2-40B4-BE49-F238E27FC236}">
                <a16:creationId xmlns:a16="http://schemas.microsoft.com/office/drawing/2014/main" id="{93880912-596A-4E91-B7D2-DBDE70331DA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62F77DFE-EC8B-4ACE-9857-7342E837C4D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471A4853-A9D0-4F6C-90F4-FD2A08C255B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9D4CACF8-0065-4217-A60B-AB4B0D21EF5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F36B91F-96B0-4423-91A3-0A64AA0973C6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50764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E0AA3E5A-04FB-47CB-BD9E-B3D9271DD16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5B24689F-DC96-4EA4-BC6D-565DFEC3687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1F1339DE-34EF-4318-92A8-65F4A799EE0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E0DF52C-A7FF-4C82-8DF4-EDCD6C96F574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23029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FEA7E839-2B73-4BAB-A906-E43F5CC1BCB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4C28D0E-6EB6-4F93-853A-230610BB75E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1EF431D3-DC38-4876-B1E7-0B379D330D5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3A05546-798B-454D-B6E2-476D38F82A7C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52552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3E415F68-B43D-4529-8583-C627929FEFE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4AB46C07-3439-4A95-82FD-86C235BF0A4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789B8B9B-FA7C-4CB9-8131-E71B6AA6A55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47D0115-0C24-495C-8AB4-658435F0A9F3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13260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EEA66B64-6F80-47C1-907C-2888E0F0A46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362464AA-98FD-43CB-B983-138FDC9DD11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592988F9-92E7-45C7-8546-3C2CF31E471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838E283-F109-4AD1-BE6A-EDB1FF1D2A1F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554735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DD7E1A2-B517-4788-96D1-795C4848E4F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3F15288-74B4-4CA3-8F17-9B8BC1233D0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B26D0B5-235A-4856-9D1A-79897088242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593FE2-86A5-4DF4-9350-7A555C60900A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743225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97297A07-C2BB-4AEA-B901-4D8428EF81B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65219B57-12CA-427A-8A68-A4B4A2A75B5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FCC59C59-413C-4100-A028-3BA91D4331D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0C4DB83-392C-4F84-8F3B-FF14E3C763C1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176229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E9ED2687-00F1-45BF-935A-2A42E1D6B6D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191D6222-046C-46FC-B254-92F58B7FCD8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1B18BD1F-7F4E-4B21-B26B-337E5F41118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ADC787C-1957-4B23-8B29-A033A3E796C3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230363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D07E3683-6071-490B-9DDD-AEF10DC5FBB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F627E919-B3AA-4399-85D4-D5B9D075378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F6765FFB-92DA-4165-8710-2EE914E6B02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6DEB999-225C-40D7-AD85-4C4D2C9C3292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87664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03940AF-CA70-4096-A363-FF9A0491FEE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F7148996-436B-4497-B40C-237004E8081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7727149-1F27-4E9A-9D5C-A62FA44E0D3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4EADA3A-87EC-4700-A189-84BAA7D0FF6A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201356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33E7F7B0-E021-425E-ADCE-A67C8F11624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02F20A98-7279-4485-B5D4-3137F84E1B2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891D62F-0E6B-4EEC-89DF-F148226CC15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F40DC-CDAF-4192-BD8D-055ADFDE2D1D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354362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D471176B-0CDB-4FCB-BF4F-C96B095F6D5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B1EF72D3-EE61-4928-A81C-0087DCDAF76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87044" name="Rectangle 4">
            <a:extLst>
              <a:ext uri="{FF2B5EF4-FFF2-40B4-BE49-F238E27FC236}">
                <a16:creationId xmlns:a16="http://schemas.microsoft.com/office/drawing/2014/main" id="{E382FA9D-9C0A-43A9-999D-3FBBCFC7B2C5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5" name="Rectangle 5">
            <a:extLst>
              <a:ext uri="{FF2B5EF4-FFF2-40B4-BE49-F238E27FC236}">
                <a16:creationId xmlns:a16="http://schemas.microsoft.com/office/drawing/2014/main" id="{37BD496B-84DD-4463-BDBD-577E9109DA1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7046" name="Rectangle 6">
            <a:extLst>
              <a:ext uri="{FF2B5EF4-FFF2-40B4-BE49-F238E27FC236}">
                <a16:creationId xmlns:a16="http://schemas.microsoft.com/office/drawing/2014/main" id="{AEE754AD-BF73-4012-BABF-CACBFABBA2D4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B4935A6C-25AB-4296-B4BD-1D4F77545E3E}" type="slidenum">
              <a:rPr lang="ja-JP" altLang="en-US"/>
              <a:pPr/>
              <a:t>‹#›</a:t>
            </a:fld>
            <a:endParaRPr lang="en-US" altLang="ja-JP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>
            <a:extLst>
              <a:ext uri="{FF2B5EF4-FFF2-40B4-BE49-F238E27FC236}">
                <a16:creationId xmlns:a16="http://schemas.microsoft.com/office/drawing/2014/main" id="{2AB231DE-1678-4547-8170-23BAE7B3C3ED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ja-JP" altLang="en-US"/>
              <a:t>計測標準フォーラム</a:t>
            </a:r>
          </a:p>
          <a:p>
            <a:pPr eaLnBrk="1" hangingPunct="1"/>
            <a:r>
              <a:rPr lang="ja-JP" altLang="en-US"/>
              <a:t>計量標準等トレーサビリティ導入に関する調査研究</a:t>
            </a:r>
            <a:r>
              <a:rPr lang="en-US" altLang="ja-JP"/>
              <a:t>WG2</a:t>
            </a:r>
          </a:p>
        </p:txBody>
      </p:sp>
      <p:sp>
        <p:nvSpPr>
          <p:cNvPr id="2051" name="Rectangle 2">
            <a:extLst>
              <a:ext uri="{FF2B5EF4-FFF2-40B4-BE49-F238E27FC236}">
                <a16:creationId xmlns:a16="http://schemas.microsoft.com/office/drawing/2014/main" id="{2E2F1A13-289A-4409-B1E8-D352F7C789CE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1371600"/>
            <a:ext cx="9144000" cy="1012825"/>
          </a:xfrm>
        </p:spPr>
        <p:txBody>
          <a:bodyPr/>
          <a:lstStyle/>
          <a:p>
            <a:pPr eaLnBrk="1" hangingPunct="1"/>
            <a:r>
              <a:rPr lang="ja-JP" altLang="en-US" sz="5400">
                <a:solidFill>
                  <a:schemeClr val="tx1"/>
                </a:solidFill>
              </a:rPr>
              <a:t>不確かさ研修プログラム</a:t>
            </a:r>
          </a:p>
        </p:txBody>
      </p:sp>
      <p:sp>
        <p:nvSpPr>
          <p:cNvPr id="2052" name="Text Box 6">
            <a:extLst>
              <a:ext uri="{FF2B5EF4-FFF2-40B4-BE49-F238E27FC236}">
                <a16:creationId xmlns:a16="http://schemas.microsoft.com/office/drawing/2014/main" id="{3A4723A2-5B62-46C3-A36E-4CD10722C77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87788" y="6518275"/>
            <a:ext cx="525621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r"/>
            <a:r>
              <a:rPr lang="ja-JP" altLang="en-US"/>
              <a:t>制作</a:t>
            </a:r>
            <a:r>
              <a:rPr lang="ja-JP" altLang="en-US">
                <a:sym typeface="Wingdings" panose="05000000000000000000" pitchFamily="2" charset="2"/>
              </a:rPr>
              <a:t>：</a:t>
            </a:r>
            <a:r>
              <a:rPr lang="ja-JP" altLang="en-US"/>
              <a:t>日本電気計器検定所 標準部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1026">
            <a:extLst>
              <a:ext uri="{FF2B5EF4-FFF2-40B4-BE49-F238E27FC236}">
                <a16:creationId xmlns:a16="http://schemas.microsoft.com/office/drawing/2014/main" id="{1E52C25C-9C8A-41F5-8130-1D1744F1C7D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-142875"/>
            <a:ext cx="9144000" cy="1143000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不確かさ研修プログラム開発の経緯</a:t>
            </a:r>
          </a:p>
        </p:txBody>
      </p:sp>
      <p:sp>
        <p:nvSpPr>
          <p:cNvPr id="3075" name="Text Box 1027">
            <a:extLst>
              <a:ext uri="{FF2B5EF4-FFF2-40B4-BE49-F238E27FC236}">
                <a16:creationId xmlns:a16="http://schemas.microsoft.com/office/drawing/2014/main" id="{5AEF8441-D8A2-4963-B166-028CB7D5CB7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8600" y="1524000"/>
            <a:ext cx="26670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ISO/IEC 17025</a:t>
            </a:r>
          </a:p>
        </p:txBody>
      </p:sp>
      <p:sp>
        <p:nvSpPr>
          <p:cNvPr id="3076" name="Text Box 1028">
            <a:extLst>
              <a:ext uri="{FF2B5EF4-FFF2-40B4-BE49-F238E27FC236}">
                <a16:creationId xmlns:a16="http://schemas.microsoft.com/office/drawing/2014/main" id="{E054FB95-F878-4B3E-B535-1E0BC6055BC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2000" y="2057400"/>
            <a:ext cx="1524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ja-JP" altLang="en-US" sz="240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ja-JP" sz="2400">
                <a:latin typeface="Times New Roman" panose="02020603050405020304" pitchFamily="18" charset="0"/>
                <a:cs typeface="Times New Roman" panose="02020603050405020304" pitchFamily="18" charset="0"/>
              </a:rPr>
              <a:t>NATA)</a:t>
            </a:r>
          </a:p>
        </p:txBody>
      </p:sp>
      <p:sp>
        <p:nvSpPr>
          <p:cNvPr id="3077" name="Text Box 1029">
            <a:extLst>
              <a:ext uri="{FF2B5EF4-FFF2-40B4-BE49-F238E27FC236}">
                <a16:creationId xmlns:a16="http://schemas.microsoft.com/office/drawing/2014/main" id="{A22C73E2-B351-4E5D-B08F-F5B8C8E95E8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95600" y="1295400"/>
            <a:ext cx="2590800" cy="868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ISO/IEC 17025</a:t>
            </a:r>
          </a:p>
          <a:p>
            <a:pPr algn="ctr">
              <a:lnSpc>
                <a:spcPct val="30000"/>
              </a:lnSpc>
              <a:spcBef>
                <a:spcPct val="50000"/>
              </a:spcBef>
            </a:pP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Uncertainty</a:t>
            </a:r>
          </a:p>
        </p:txBody>
      </p:sp>
      <p:sp>
        <p:nvSpPr>
          <p:cNvPr id="3078" name="Text Box 1030">
            <a:extLst>
              <a:ext uri="{FF2B5EF4-FFF2-40B4-BE49-F238E27FC236}">
                <a16:creationId xmlns:a16="http://schemas.microsoft.com/office/drawing/2014/main" id="{50A296A9-2022-46F3-927F-C0F5E7C47E7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505200" y="2133600"/>
            <a:ext cx="12192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ja-JP" altLang="en-US" sz="240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ja-JP" sz="2400">
                <a:latin typeface="Times New Roman" panose="02020603050405020304" pitchFamily="18" charset="0"/>
                <a:cs typeface="Times New Roman" panose="02020603050405020304" pitchFamily="18" charset="0"/>
              </a:rPr>
              <a:t>A2LA)</a:t>
            </a:r>
          </a:p>
        </p:txBody>
      </p:sp>
      <p:sp>
        <p:nvSpPr>
          <p:cNvPr id="3079" name="Text Box 1031">
            <a:extLst>
              <a:ext uri="{FF2B5EF4-FFF2-40B4-BE49-F238E27FC236}">
                <a16:creationId xmlns:a16="http://schemas.microsoft.com/office/drawing/2014/main" id="{15A8DEA9-3F84-4FF3-80AF-6AF6AAE1E8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15000" y="1524000"/>
            <a:ext cx="2057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Uncertainty</a:t>
            </a:r>
          </a:p>
        </p:txBody>
      </p:sp>
      <p:sp>
        <p:nvSpPr>
          <p:cNvPr id="3080" name="Text Box 1032">
            <a:extLst>
              <a:ext uri="{FF2B5EF4-FFF2-40B4-BE49-F238E27FC236}">
                <a16:creationId xmlns:a16="http://schemas.microsoft.com/office/drawing/2014/main" id="{C052132D-8811-4EC1-8D5D-4B1DC04449A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19800" y="2057400"/>
            <a:ext cx="1524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ja-JP" altLang="en-US" sz="240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ja-JP" sz="2400">
                <a:latin typeface="Times New Roman" panose="02020603050405020304" pitchFamily="18" charset="0"/>
                <a:cs typeface="Times New Roman" panose="02020603050405020304" pitchFamily="18" charset="0"/>
              </a:rPr>
              <a:t>UKAS)</a:t>
            </a:r>
          </a:p>
        </p:txBody>
      </p:sp>
      <p:sp>
        <p:nvSpPr>
          <p:cNvPr id="3081" name="Text Box 1033">
            <a:extLst>
              <a:ext uri="{FF2B5EF4-FFF2-40B4-BE49-F238E27FC236}">
                <a16:creationId xmlns:a16="http://schemas.microsoft.com/office/drawing/2014/main" id="{8AAF0406-BCC8-46CB-AFC7-EA491D1D266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33400" y="3886200"/>
            <a:ext cx="69342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UKAS</a:t>
            </a: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講師による</a:t>
            </a:r>
            <a:r>
              <a:rPr lang="en-US" altLang="ja-JP" sz="2800">
                <a:latin typeface="Times New Roman" panose="02020603050405020304" pitchFamily="18" charset="0"/>
                <a:cs typeface="Times New Roman" panose="02020603050405020304" pitchFamily="18" charset="0"/>
              </a:rPr>
              <a:t>Uncertainty</a:t>
            </a: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研修プログラム</a:t>
            </a:r>
          </a:p>
        </p:txBody>
      </p:sp>
      <p:sp>
        <p:nvSpPr>
          <p:cNvPr id="3082" name="Line 1034">
            <a:extLst>
              <a:ext uri="{FF2B5EF4-FFF2-40B4-BE49-F238E27FC236}">
                <a16:creationId xmlns:a16="http://schemas.microsoft.com/office/drawing/2014/main" id="{C4981D17-27F2-47F7-B260-0FC75C3AE97F}"/>
              </a:ext>
            </a:extLst>
          </p:cNvPr>
          <p:cNvSpPr>
            <a:spLocks noChangeShapeType="1"/>
          </p:cNvSpPr>
          <p:nvPr/>
        </p:nvSpPr>
        <p:spPr bwMode="auto">
          <a:xfrm>
            <a:off x="1295400" y="2590800"/>
            <a:ext cx="0" cy="6096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83" name="Line 1035">
            <a:extLst>
              <a:ext uri="{FF2B5EF4-FFF2-40B4-BE49-F238E27FC236}">
                <a16:creationId xmlns:a16="http://schemas.microsoft.com/office/drawing/2014/main" id="{A319FAA6-9CFE-4AB9-9B17-4EBE9E91F05F}"/>
              </a:ext>
            </a:extLst>
          </p:cNvPr>
          <p:cNvSpPr>
            <a:spLocks noChangeShapeType="1"/>
          </p:cNvSpPr>
          <p:nvPr/>
        </p:nvSpPr>
        <p:spPr bwMode="auto">
          <a:xfrm>
            <a:off x="1295400" y="3200400"/>
            <a:ext cx="53340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84" name="Line 1036">
            <a:extLst>
              <a:ext uri="{FF2B5EF4-FFF2-40B4-BE49-F238E27FC236}">
                <a16:creationId xmlns:a16="http://schemas.microsoft.com/office/drawing/2014/main" id="{D329E512-5032-48DB-B1F4-494DB7B894F2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629400" y="2590800"/>
            <a:ext cx="0" cy="6096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85" name="Line 1037">
            <a:extLst>
              <a:ext uri="{FF2B5EF4-FFF2-40B4-BE49-F238E27FC236}">
                <a16:creationId xmlns:a16="http://schemas.microsoft.com/office/drawing/2014/main" id="{755B35F3-1691-4F9C-8C2C-304B17C8F4EE}"/>
              </a:ext>
            </a:extLst>
          </p:cNvPr>
          <p:cNvSpPr>
            <a:spLocks noChangeShapeType="1"/>
          </p:cNvSpPr>
          <p:nvPr/>
        </p:nvSpPr>
        <p:spPr bwMode="auto">
          <a:xfrm>
            <a:off x="3962400" y="2667000"/>
            <a:ext cx="0" cy="10668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lg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86" name="Line 1038">
            <a:extLst>
              <a:ext uri="{FF2B5EF4-FFF2-40B4-BE49-F238E27FC236}">
                <a16:creationId xmlns:a16="http://schemas.microsoft.com/office/drawing/2014/main" id="{8EB13425-4F1C-4D12-8EA1-29395B595D87}"/>
              </a:ext>
            </a:extLst>
          </p:cNvPr>
          <p:cNvSpPr>
            <a:spLocks noChangeShapeType="1"/>
          </p:cNvSpPr>
          <p:nvPr/>
        </p:nvSpPr>
        <p:spPr bwMode="auto">
          <a:xfrm>
            <a:off x="3962400" y="4572000"/>
            <a:ext cx="0" cy="8382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lg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87" name="Text Box 1039">
            <a:extLst>
              <a:ext uri="{FF2B5EF4-FFF2-40B4-BE49-F238E27FC236}">
                <a16:creationId xmlns:a16="http://schemas.microsoft.com/office/drawing/2014/main" id="{24B16ABF-8F8B-4478-ABDA-F4BD6C3EDF2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95400" y="5562600"/>
            <a:ext cx="5867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初心者向け 不確かさ研修プログラム</a:t>
            </a:r>
          </a:p>
        </p:txBody>
      </p:sp>
      <p:sp>
        <p:nvSpPr>
          <p:cNvPr id="3088" name="Text Box 1040">
            <a:extLst>
              <a:ext uri="{FF2B5EF4-FFF2-40B4-BE49-F238E27FC236}">
                <a16:creationId xmlns:a16="http://schemas.microsoft.com/office/drawing/2014/main" id="{A25D1E25-F772-46E6-AEF9-76B655EE8DA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0" y="2819400"/>
            <a:ext cx="2362200" cy="868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日本型</a:t>
            </a:r>
          </a:p>
          <a:p>
            <a:pPr>
              <a:lnSpc>
                <a:spcPct val="30000"/>
              </a:lnSpc>
              <a:spcBef>
                <a:spcPct val="50000"/>
              </a:spcBef>
            </a:pPr>
            <a:r>
              <a:rPr lang="ja-JP" altLang="en-US" sz="2800">
                <a:latin typeface="Times New Roman" panose="02020603050405020304" pitchFamily="18" charset="0"/>
                <a:cs typeface="Times New Roman" panose="02020603050405020304" pitchFamily="18" charset="0"/>
              </a:rPr>
              <a:t>不確かさ研修</a:t>
            </a:r>
          </a:p>
        </p:txBody>
      </p:sp>
      <p:sp>
        <p:nvSpPr>
          <p:cNvPr id="3089" name="Line 1041">
            <a:extLst>
              <a:ext uri="{FF2B5EF4-FFF2-40B4-BE49-F238E27FC236}">
                <a16:creationId xmlns:a16="http://schemas.microsoft.com/office/drawing/2014/main" id="{C18E6475-3EF9-4673-9D6E-BFE95767BA6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315200" y="5105400"/>
            <a:ext cx="914400" cy="6858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90" name="Line 1042">
            <a:extLst>
              <a:ext uri="{FF2B5EF4-FFF2-40B4-BE49-F238E27FC236}">
                <a16:creationId xmlns:a16="http://schemas.microsoft.com/office/drawing/2014/main" id="{2AC9155F-CFEA-46CF-B83A-73F8F9D44158}"/>
              </a:ext>
            </a:extLst>
          </p:cNvPr>
          <p:cNvSpPr>
            <a:spLocks noChangeShapeType="1"/>
          </p:cNvSpPr>
          <p:nvPr/>
        </p:nvSpPr>
        <p:spPr bwMode="auto">
          <a:xfrm>
            <a:off x="8229600" y="3810000"/>
            <a:ext cx="0" cy="12954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91" name="Line 1043">
            <a:extLst>
              <a:ext uri="{FF2B5EF4-FFF2-40B4-BE49-F238E27FC236}">
                <a16:creationId xmlns:a16="http://schemas.microsoft.com/office/drawing/2014/main" id="{FF80E57B-89E9-4895-B767-C2F0CCDA6B19}"/>
              </a:ext>
            </a:extLst>
          </p:cNvPr>
          <p:cNvSpPr>
            <a:spLocks noChangeShapeType="1"/>
          </p:cNvSpPr>
          <p:nvPr/>
        </p:nvSpPr>
        <p:spPr bwMode="auto">
          <a:xfrm>
            <a:off x="7772400" y="4114800"/>
            <a:ext cx="990600" cy="685800"/>
          </a:xfrm>
          <a:prstGeom prst="line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92" name="Line 1044">
            <a:extLst>
              <a:ext uri="{FF2B5EF4-FFF2-40B4-BE49-F238E27FC236}">
                <a16:creationId xmlns:a16="http://schemas.microsoft.com/office/drawing/2014/main" id="{0F1A0A27-9018-4721-A1B5-B0CDBAEE488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772400" y="4114800"/>
            <a:ext cx="990600" cy="685800"/>
          </a:xfrm>
          <a:prstGeom prst="line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1026">
            <a:extLst>
              <a:ext uri="{FF2B5EF4-FFF2-40B4-BE49-F238E27FC236}">
                <a16:creationId xmlns:a16="http://schemas.microsoft.com/office/drawing/2014/main" id="{9E1B2CC8-0463-4E16-B88D-65BBB993CD6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2000" y="914400"/>
            <a:ext cx="1524000" cy="579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3200">
                <a:latin typeface="Times New Roman" panose="02020603050405020304" pitchFamily="18" charset="0"/>
                <a:cs typeface="Times New Roman" panose="02020603050405020304" pitchFamily="18" charset="0"/>
              </a:rPr>
              <a:t>NATA ：</a:t>
            </a:r>
          </a:p>
        </p:txBody>
      </p:sp>
      <p:sp>
        <p:nvSpPr>
          <p:cNvPr id="4099" name="Text Box 1027">
            <a:extLst>
              <a:ext uri="{FF2B5EF4-FFF2-40B4-BE49-F238E27FC236}">
                <a16:creationId xmlns:a16="http://schemas.microsoft.com/office/drawing/2014/main" id="{C96937A3-48C4-4C96-87C3-046BA715629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09800" y="914400"/>
            <a:ext cx="6629400" cy="162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3200">
                <a:latin typeface="Times New Roman" panose="02020603050405020304" pitchFamily="18" charset="0"/>
                <a:cs typeface="Times New Roman" panose="02020603050405020304" pitchFamily="18" charset="0"/>
              </a:rPr>
              <a:t>National Association of Testing Authorities, Australia</a:t>
            </a:r>
          </a:p>
          <a:p>
            <a:pPr>
              <a:lnSpc>
                <a:spcPct val="65000"/>
              </a:lnSpc>
              <a:spcBef>
                <a:spcPct val="50000"/>
              </a:spcBef>
            </a:pPr>
            <a:r>
              <a:rPr lang="en-US" altLang="ja-JP" sz="3200">
                <a:latin typeface="Times New Roman" panose="02020603050405020304" pitchFamily="18" charset="0"/>
                <a:cs typeface="Times New Roman" panose="02020603050405020304" pitchFamily="18" charset="0"/>
              </a:rPr>
              <a:t>(http://www.nata.asn.au/)</a:t>
            </a:r>
            <a:endParaRPr lang="ja-JP" altLang="en-US" sz="32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100" name="Text Box 1028">
            <a:extLst>
              <a:ext uri="{FF2B5EF4-FFF2-40B4-BE49-F238E27FC236}">
                <a16:creationId xmlns:a16="http://schemas.microsoft.com/office/drawing/2014/main" id="{EC47DC69-740B-45CF-8DFC-C3476846836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2000" y="2819400"/>
            <a:ext cx="1738313" cy="579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3200">
                <a:latin typeface="Times New Roman" panose="02020603050405020304" pitchFamily="18" charset="0"/>
                <a:cs typeface="Times New Roman" panose="02020603050405020304" pitchFamily="18" charset="0"/>
              </a:rPr>
              <a:t>A2LA  ：</a:t>
            </a:r>
          </a:p>
        </p:txBody>
      </p:sp>
      <p:sp>
        <p:nvSpPr>
          <p:cNvPr id="4101" name="Text Box 1029">
            <a:extLst>
              <a:ext uri="{FF2B5EF4-FFF2-40B4-BE49-F238E27FC236}">
                <a16:creationId xmlns:a16="http://schemas.microsoft.com/office/drawing/2014/main" id="{8FCD659A-FB8F-40D0-8850-5C3E28ACAC6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86000" y="2819400"/>
            <a:ext cx="6858000" cy="1676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3200">
                <a:latin typeface="Times New Roman" panose="02020603050405020304" pitchFamily="18" charset="0"/>
                <a:cs typeface="Times New Roman" panose="02020603050405020304" pitchFamily="18" charset="0"/>
              </a:rPr>
              <a:t>American Association for Laboratory Accreditation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ja-JP" sz="3200">
                <a:latin typeface="Times New Roman" panose="02020603050405020304" pitchFamily="18" charset="0"/>
                <a:cs typeface="Times New Roman" panose="02020603050405020304" pitchFamily="18" charset="0"/>
              </a:rPr>
              <a:t>(http://www.a2la.org/)</a:t>
            </a:r>
          </a:p>
        </p:txBody>
      </p:sp>
      <p:sp>
        <p:nvSpPr>
          <p:cNvPr id="4102" name="Text Box 1030">
            <a:extLst>
              <a:ext uri="{FF2B5EF4-FFF2-40B4-BE49-F238E27FC236}">
                <a16:creationId xmlns:a16="http://schemas.microsoft.com/office/drawing/2014/main" id="{B4A30520-8E04-4C94-97DF-E8A3F16E67F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2000" y="4800600"/>
            <a:ext cx="1738313" cy="579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3200">
                <a:latin typeface="Times New Roman" panose="02020603050405020304" pitchFamily="18" charset="0"/>
                <a:cs typeface="Times New Roman" panose="02020603050405020304" pitchFamily="18" charset="0"/>
              </a:rPr>
              <a:t>UKAS ：</a:t>
            </a:r>
          </a:p>
        </p:txBody>
      </p:sp>
      <p:sp>
        <p:nvSpPr>
          <p:cNvPr id="4103" name="Text Box 1031">
            <a:extLst>
              <a:ext uri="{FF2B5EF4-FFF2-40B4-BE49-F238E27FC236}">
                <a16:creationId xmlns:a16="http://schemas.microsoft.com/office/drawing/2014/main" id="{85744630-CDFD-4076-9B59-F848DFD5506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86000" y="4876800"/>
            <a:ext cx="6172200" cy="1676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ja-JP" sz="3200">
                <a:latin typeface="Times New Roman" panose="02020603050405020304" pitchFamily="18" charset="0"/>
                <a:cs typeface="Times New Roman" panose="02020603050405020304" pitchFamily="18" charset="0"/>
              </a:rPr>
              <a:t>United Kingdom Accreditation Service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altLang="ja-JP" sz="3200">
                <a:latin typeface="Times New Roman" panose="02020603050405020304" pitchFamily="18" charset="0"/>
                <a:cs typeface="Times New Roman" panose="02020603050405020304" pitchFamily="18" charset="0"/>
              </a:rPr>
              <a:t>(http://www.ukas.com/)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1026">
            <a:extLst>
              <a:ext uri="{FF2B5EF4-FFF2-40B4-BE49-F238E27FC236}">
                <a16:creationId xmlns:a16="http://schemas.microsoft.com/office/drawing/2014/main" id="{FEEA6D40-F768-425E-A379-2F47D1781CD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142875"/>
            <a:ext cx="8229600" cy="1143000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海外の研修スタイルの導入</a:t>
            </a:r>
          </a:p>
        </p:txBody>
      </p:sp>
      <p:sp>
        <p:nvSpPr>
          <p:cNvPr id="11" name="Rectangle 1027">
            <a:extLst>
              <a:ext uri="{FF2B5EF4-FFF2-40B4-BE49-F238E27FC236}">
                <a16:creationId xmlns:a16="http://schemas.microsoft.com/office/drawing/2014/main" id="{5F4BC7A2-BC3D-4B3F-AC47-07CE558A59E4}"/>
              </a:ext>
            </a:extLst>
          </p:cNvPr>
          <p:cNvSpPr txBox="1">
            <a:spLocks noChangeArrowheads="1"/>
          </p:cNvSpPr>
          <p:nvPr/>
        </p:nvSpPr>
        <p:spPr>
          <a:xfrm>
            <a:off x="1524000" y="2743200"/>
            <a:ext cx="7620000" cy="3581400"/>
          </a:xfrm>
          <a:prstGeom prst="rect">
            <a:avLst/>
          </a:prstGeom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少人数制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コの字型の配置</a:t>
            </a:r>
          </a:p>
          <a:p>
            <a:pPr marL="342900" indent="-342900">
              <a:lnSpc>
                <a:spcPct val="75000"/>
              </a:lnSpc>
              <a:spcBef>
                <a:spcPct val="20000"/>
              </a:spcBef>
              <a:buFont typeface="Wingdings" pitchFamily="2" charset="2"/>
              <a:buNone/>
              <a:defRPr/>
            </a:pPr>
            <a:r>
              <a:rPr lang="ja-JP" altLang="en-US" sz="3200" kern="0" dirty="0">
                <a:latin typeface="+mn-lt"/>
                <a:ea typeface="+mn-ea"/>
              </a:rPr>
              <a:t>   (受講者参加型の双方向講義のため)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豊富な演習問題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複数講師によるサポート体制</a:t>
            </a:r>
          </a:p>
          <a:p>
            <a:pPr marL="342900" indent="-342900">
              <a:spcBef>
                <a:spcPct val="20000"/>
              </a:spcBef>
              <a:buFontTx/>
              <a:buChar char="•"/>
              <a:defRPr/>
            </a:pPr>
            <a:r>
              <a:rPr lang="ja-JP" altLang="en-US" sz="3200" kern="0" dirty="0">
                <a:latin typeface="+mn-lt"/>
                <a:ea typeface="+mn-ea"/>
              </a:rPr>
              <a:t>グループ演習</a:t>
            </a:r>
          </a:p>
        </p:txBody>
      </p:sp>
      <p:sp>
        <p:nvSpPr>
          <p:cNvPr id="12" name="Text Box 1028">
            <a:extLst>
              <a:ext uri="{FF2B5EF4-FFF2-40B4-BE49-F238E27FC236}">
                <a16:creationId xmlns:a16="http://schemas.microsoft.com/office/drawing/2014/main" id="{EBBA398C-DA9E-47E7-AF40-ED76681B7DD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14400" y="1644650"/>
            <a:ext cx="69342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Clr>
                <a:srgbClr val="FF0000"/>
              </a:buClr>
              <a:buSzPct val="75000"/>
              <a:buFont typeface="Wingdings" pitchFamily="2" charset="2"/>
              <a:buChar char="n"/>
              <a:defRPr/>
            </a:pPr>
            <a:r>
              <a:rPr lang="ja-JP" altLang="en-US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charset="0"/>
              </a:rPr>
              <a:t> </a:t>
            </a:r>
            <a:r>
              <a:rPr lang="ja-JP" altLang="en-US" sz="3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charset="0"/>
              </a:rPr>
              <a:t>受講者1人1人の理解が最優先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1026">
            <a:extLst>
              <a:ext uri="{FF2B5EF4-FFF2-40B4-BE49-F238E27FC236}">
                <a16:creationId xmlns:a16="http://schemas.microsoft.com/office/drawing/2014/main" id="{C7F41606-0D53-4007-9E8C-49C18822CDF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-142875"/>
            <a:ext cx="8229600" cy="1143000"/>
          </a:xfrm>
        </p:spPr>
        <p:txBody>
          <a:bodyPr/>
          <a:lstStyle/>
          <a:p>
            <a:pPr eaLnBrk="1" hangingPunct="1"/>
            <a:r>
              <a:rPr lang="ja-JP" altLang="en-US">
                <a:solidFill>
                  <a:schemeClr val="tx1"/>
                </a:solidFill>
              </a:rPr>
              <a:t>この研修プログラムの目的</a:t>
            </a:r>
          </a:p>
        </p:txBody>
      </p:sp>
      <p:sp>
        <p:nvSpPr>
          <p:cNvPr id="25" name="Text Box 1027">
            <a:extLst>
              <a:ext uri="{FF2B5EF4-FFF2-40B4-BE49-F238E27FC236}">
                <a16:creationId xmlns:a16="http://schemas.microsoft.com/office/drawing/2014/main" id="{2D3A8201-7AE6-4255-BD4A-AC8D12FC6B7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14400" y="2286000"/>
            <a:ext cx="7467600" cy="2170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20000"/>
              </a:spcBef>
              <a:buClr>
                <a:schemeClr val="hlink"/>
              </a:buClr>
              <a:buSzPct val="65000"/>
              <a:buFont typeface="Wingdings" pitchFamily="2" charset="2"/>
              <a:buNone/>
              <a:defRPr/>
            </a:pPr>
            <a:r>
              <a:rPr lang="ja-JP" altLang="en-US" sz="3600" dirty="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バジェットシート(不確かさ計算シート)を用いて、</a:t>
            </a:r>
            <a:r>
              <a:rPr lang="ja-JP" altLang="en-US" sz="3600" b="1" i="1" dirty="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測定の不確かさ </a:t>
            </a:r>
            <a:r>
              <a:rPr lang="ja-JP" altLang="en-US" sz="3600" dirty="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の計算が行えるようになること．</a:t>
            </a:r>
          </a:p>
          <a:p>
            <a:pPr>
              <a:spcBef>
                <a:spcPct val="50000"/>
              </a:spcBef>
              <a:buFontTx/>
              <a:buChar char="•"/>
              <a:defRPr/>
            </a:pPr>
            <a:endParaRPr lang="ja-JP" altLang="en-US" dirty="0">
              <a:latin typeface="Arial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6">
      <a:dk1>
        <a:srgbClr val="2D2015"/>
      </a:dk1>
      <a:lt1>
        <a:srgbClr val="FFFFFF"/>
      </a:lt1>
      <a:dk2>
        <a:srgbClr val="000078"/>
      </a:dk2>
      <a:lt2>
        <a:srgbClr val="DFC08D"/>
      </a:lt2>
      <a:accent1>
        <a:srgbClr val="8C7B70"/>
      </a:accent1>
      <a:accent2>
        <a:srgbClr val="8F5F2F"/>
      </a:accent2>
      <a:accent3>
        <a:srgbClr val="AAAABE"/>
      </a:accent3>
      <a:accent4>
        <a:srgbClr val="DADADA"/>
      </a:accent4>
      <a:accent5>
        <a:srgbClr val="C5BFBB"/>
      </a:accent5>
      <a:accent6>
        <a:srgbClr val="81552A"/>
      </a:accent6>
      <a:hlink>
        <a:srgbClr val="CCB400"/>
      </a:hlink>
      <a:folHlink>
        <a:srgbClr val="8C9EA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3">
        <a:dk1>
          <a:srgbClr val="2D2015"/>
        </a:dk1>
        <a:lt1>
          <a:srgbClr val="FFFFFF"/>
        </a:lt1>
        <a:dk2>
          <a:srgbClr val="00008C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C5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4">
        <a:dk1>
          <a:srgbClr val="2D2015"/>
        </a:dk1>
        <a:lt1>
          <a:srgbClr val="FFFFFF"/>
        </a:lt1>
        <a:dk2>
          <a:srgbClr val="000050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3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5">
        <a:dk1>
          <a:srgbClr val="2D2015"/>
        </a:dk1>
        <a:lt1>
          <a:srgbClr val="FFFFFF"/>
        </a:lt1>
        <a:dk2>
          <a:srgbClr val="000064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8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6">
        <a:dk1>
          <a:srgbClr val="2D2015"/>
        </a:dk1>
        <a:lt1>
          <a:srgbClr val="FFFFFF"/>
        </a:lt1>
        <a:dk2>
          <a:srgbClr val="000078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AAAABE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216</Words>
  <Application>Microsoft Office PowerPoint</Application>
  <PresentationFormat>画面に合わせる (4:3)</PresentationFormat>
  <Paragraphs>40</Paragraphs>
  <Slides>5</Slides>
  <Notes>5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Arial</vt:lpstr>
      <vt:lpstr>ＭＳ Ｐゴシック</vt:lpstr>
      <vt:lpstr>ＭＳ Ｐ明朝</vt:lpstr>
      <vt:lpstr>Wingdings</vt:lpstr>
      <vt:lpstr>Times New Roman</vt:lpstr>
      <vt:lpstr>標準デザイン</vt:lpstr>
      <vt:lpstr>不確かさ研修プログラム</vt:lpstr>
      <vt:lpstr>不確かさ研修プログラム開発の経緯</vt:lpstr>
      <vt:lpstr>PowerPoint プレゼンテーション</vt:lpstr>
      <vt:lpstr>海外の研修スタイルの導入</vt:lpstr>
      <vt:lpstr>この研修プログラムの目的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2015-04-22T03:00:18Z</dcterms:created>
  <dcterms:modified xsi:type="dcterms:W3CDTF">2020-09-03T04:02:19Z</dcterms:modified>
</cp:coreProperties>
</file>