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7" r:id="rId3"/>
    <p:sldId id="268" r:id="rId4"/>
    <p:sldId id="259" r:id="rId5"/>
    <p:sldId id="260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1" r:id="rId17"/>
    <p:sldId id="282" r:id="rId18"/>
    <p:sldId id="283" r:id="rId19"/>
    <p:sldId id="284" r:id="rId20"/>
    <p:sldId id="285" r:id="rId21"/>
    <p:sldId id="29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</p:sldIdLst>
  <p:sldSz cx="9144000" cy="6858000" type="screen4x3"/>
  <p:notesSz cx="6735763" cy="98694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3333CC"/>
    <a:srgbClr val="FF0000"/>
    <a:srgbClr val="3333FF"/>
    <a:srgbClr val="66FF33"/>
    <a:srgbClr val="CCECFF"/>
    <a:srgbClr val="FFFF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4612" autoAdjust="0"/>
  </p:normalViewPr>
  <p:slideViewPr>
    <p:cSldViewPr>
      <p:cViewPr varScale="1">
        <p:scale>
          <a:sx n="55" d="100"/>
          <a:sy n="55" d="100"/>
        </p:scale>
        <p:origin x="84" y="8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="" xmlns:a16="http://schemas.microsoft.com/office/drawing/2014/main" id="{4E367F95-8C59-4F0D-8027-9E27449358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24" tIns="45762" rIns="91524" bIns="45762" numCol="1" anchor="t" anchorCtr="0" compatLnSpc="1">
            <a:prstTxWarp prst="textNoShape">
              <a:avLst/>
            </a:prstTxWarp>
          </a:bodyPr>
          <a:lstStyle>
            <a:lvl1pPr defTabSz="915441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5" name="Rectangle 3">
            <a:extLst>
              <a:ext uri="{FF2B5EF4-FFF2-40B4-BE49-F238E27FC236}">
                <a16:creationId xmlns="" xmlns:a16="http://schemas.microsoft.com/office/drawing/2014/main" id="{A655DE6A-012B-4601-8BB2-ECBF8C89224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24" tIns="45762" rIns="91524" bIns="45762" numCol="1" anchor="t" anchorCtr="0" compatLnSpc="1">
            <a:prstTxWarp prst="textNoShape">
              <a:avLst/>
            </a:prstTxWarp>
          </a:bodyPr>
          <a:lstStyle>
            <a:lvl1pPr algn="r" defTabSz="915441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6" name="Rectangle 4">
            <a:extLst>
              <a:ext uri="{FF2B5EF4-FFF2-40B4-BE49-F238E27FC236}">
                <a16:creationId xmlns="" xmlns:a16="http://schemas.microsoft.com/office/drawing/2014/main" id="{E73E4955-B79C-4DBA-95C9-004B8BC35AE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24" tIns="45762" rIns="91524" bIns="45762" numCol="1" anchor="b" anchorCtr="0" compatLnSpc="1">
            <a:prstTxWarp prst="textNoShape">
              <a:avLst/>
            </a:prstTxWarp>
          </a:bodyPr>
          <a:lstStyle>
            <a:lvl1pPr defTabSz="915441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9637" name="Rectangle 5">
            <a:extLst>
              <a:ext uri="{FF2B5EF4-FFF2-40B4-BE49-F238E27FC236}">
                <a16:creationId xmlns="" xmlns:a16="http://schemas.microsoft.com/office/drawing/2014/main" id="{50893150-A63E-478F-A1F2-A4075CF4CF9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24" tIns="45762" rIns="91524" bIns="4576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27A7412-8B8F-42D5-BDB3-81585AD1D50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="" xmlns:a16="http://schemas.microsoft.com/office/drawing/2014/main" id="{1851820F-D3F2-47E8-A4A1-B945B2D796E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90" tIns="43795" rIns="87590" bIns="4379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9091" name="Rectangle 3">
            <a:extLst>
              <a:ext uri="{FF2B5EF4-FFF2-40B4-BE49-F238E27FC236}">
                <a16:creationId xmlns="" xmlns:a16="http://schemas.microsoft.com/office/drawing/2014/main" id="{22C166AF-29E1-448D-A190-6F33764FF00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90" tIns="43795" rIns="87590" bIns="437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2772" name="Rectangle 4">
            <a:extLst>
              <a:ext uri="{FF2B5EF4-FFF2-40B4-BE49-F238E27FC236}">
                <a16:creationId xmlns="" xmlns:a16="http://schemas.microsoft.com/office/drawing/2014/main" id="{51079064-68E8-4597-AE30-1B8F27DEBA4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3" name="Rectangle 5">
            <a:extLst>
              <a:ext uri="{FF2B5EF4-FFF2-40B4-BE49-F238E27FC236}">
                <a16:creationId xmlns="" xmlns:a16="http://schemas.microsoft.com/office/drawing/2014/main" id="{4D0852D2-C874-4686-AF62-01E88AAD09D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90" tIns="43795" rIns="87590" bIns="43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9094" name="Rectangle 6">
            <a:extLst>
              <a:ext uri="{FF2B5EF4-FFF2-40B4-BE49-F238E27FC236}">
                <a16:creationId xmlns="" xmlns:a16="http://schemas.microsoft.com/office/drawing/2014/main" id="{4E262CF5-C8E7-46B5-95AD-95E92D3E380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194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90" tIns="43795" rIns="87590" bIns="4379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9095" name="Rectangle 7">
            <a:extLst>
              <a:ext uri="{FF2B5EF4-FFF2-40B4-BE49-F238E27FC236}">
                <a16:creationId xmlns="" xmlns:a16="http://schemas.microsoft.com/office/drawing/2014/main" id="{68DF8984-0761-403E-B7E8-0CFDAC3BC9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5775"/>
            <a:ext cx="291941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590" tIns="43795" rIns="87590" bIns="437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fld id="{E325FE46-AFA7-4C4A-BE68-10AC3DEBBD1E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003365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>
            <a:extLst>
              <a:ext uri="{FF2B5EF4-FFF2-40B4-BE49-F238E27FC236}">
                <a16:creationId xmlns="" xmlns:a16="http://schemas.microsoft.com/office/drawing/2014/main" id="{50E21A17-0CD0-4D30-8F62-1F7ADBE464F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33795" name="Rectangle 2">
            <a:extLst>
              <a:ext uri="{FF2B5EF4-FFF2-40B4-BE49-F238E27FC236}">
                <a16:creationId xmlns="" xmlns:a16="http://schemas.microsoft.com/office/drawing/2014/main" id="{BB058EAB-75CB-40B4-8D70-443DE764C0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="" xmlns:a16="http://schemas.microsoft.com/office/drawing/2014/main" id="{B1E8C05D-CCD5-44A9-8503-F9FA7B3C11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831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>
            <a:extLst>
              <a:ext uri="{FF2B5EF4-FFF2-40B4-BE49-F238E27FC236}">
                <a16:creationId xmlns="" xmlns:a16="http://schemas.microsoft.com/office/drawing/2014/main" id="{3E27D266-E15A-4CFB-9F86-1D31B4426B1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3011" name="Rectangle 2">
            <a:extLst>
              <a:ext uri="{FF2B5EF4-FFF2-40B4-BE49-F238E27FC236}">
                <a16:creationId xmlns="" xmlns:a16="http://schemas.microsoft.com/office/drawing/2014/main" id="{76F5B1A6-04CF-45E3-A667-A24F58A56B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="" xmlns:a16="http://schemas.microsoft.com/office/drawing/2014/main" id="{E791907E-1562-4113-9660-06664F2642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224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>
            <a:extLst>
              <a:ext uri="{FF2B5EF4-FFF2-40B4-BE49-F238E27FC236}">
                <a16:creationId xmlns="" xmlns:a16="http://schemas.microsoft.com/office/drawing/2014/main" id="{F9183512-B9E0-47D6-9F3D-F1B9BA60DE3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4035" name="Rectangle 2">
            <a:extLst>
              <a:ext uri="{FF2B5EF4-FFF2-40B4-BE49-F238E27FC236}">
                <a16:creationId xmlns="" xmlns:a16="http://schemas.microsoft.com/office/drawing/2014/main" id="{DBAB415B-3B78-41B3-9FC8-89A3491FAE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="" xmlns:a16="http://schemas.microsoft.com/office/drawing/2014/main" id="{EF2215D0-041C-48A8-A370-B1566C9F6F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858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>
            <a:extLst>
              <a:ext uri="{FF2B5EF4-FFF2-40B4-BE49-F238E27FC236}">
                <a16:creationId xmlns="" xmlns:a16="http://schemas.microsoft.com/office/drawing/2014/main" id="{4D6F14A0-9622-4873-B2BC-22374F9CC96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5059" name="Rectangle 2">
            <a:extLst>
              <a:ext uri="{FF2B5EF4-FFF2-40B4-BE49-F238E27FC236}">
                <a16:creationId xmlns="" xmlns:a16="http://schemas.microsoft.com/office/drawing/2014/main" id="{31E242A6-AF48-4388-9658-BA55FECBFF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="" xmlns:a16="http://schemas.microsoft.com/office/drawing/2014/main" id="{A3B3118E-10C1-43BF-A376-6E3937A870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6493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>
            <a:extLst>
              <a:ext uri="{FF2B5EF4-FFF2-40B4-BE49-F238E27FC236}">
                <a16:creationId xmlns="" xmlns:a16="http://schemas.microsoft.com/office/drawing/2014/main" id="{9097B500-BC8F-484E-B499-CC465A2E12E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6083" name="Rectangle 2">
            <a:extLst>
              <a:ext uri="{FF2B5EF4-FFF2-40B4-BE49-F238E27FC236}">
                <a16:creationId xmlns="" xmlns:a16="http://schemas.microsoft.com/office/drawing/2014/main" id="{5CA3325B-15DB-494F-AA77-B3DDBE3BB0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>
            <a:extLst>
              <a:ext uri="{FF2B5EF4-FFF2-40B4-BE49-F238E27FC236}">
                <a16:creationId xmlns="" xmlns:a16="http://schemas.microsoft.com/office/drawing/2014/main" id="{12E00C4B-CF86-4C1B-8152-6ED1D1D0FE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746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>
            <a:extLst>
              <a:ext uri="{FF2B5EF4-FFF2-40B4-BE49-F238E27FC236}">
                <a16:creationId xmlns="" xmlns:a16="http://schemas.microsoft.com/office/drawing/2014/main" id="{575646D8-11E2-4E80-B6E2-F414073131F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7107" name="Rectangle 2">
            <a:extLst>
              <a:ext uri="{FF2B5EF4-FFF2-40B4-BE49-F238E27FC236}">
                <a16:creationId xmlns="" xmlns:a16="http://schemas.microsoft.com/office/drawing/2014/main" id="{0B30FD62-5678-47C9-AA19-B80E91387C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="" xmlns:a16="http://schemas.microsoft.com/office/drawing/2014/main" id="{528E29FC-7911-4EC9-B1CA-F5FF8CD8D2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9989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>
            <a:extLst>
              <a:ext uri="{FF2B5EF4-FFF2-40B4-BE49-F238E27FC236}">
                <a16:creationId xmlns="" xmlns:a16="http://schemas.microsoft.com/office/drawing/2014/main" id="{8AE48FE9-65F2-4405-B9FB-0B334AA8121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8131" name="Rectangle 2">
            <a:extLst>
              <a:ext uri="{FF2B5EF4-FFF2-40B4-BE49-F238E27FC236}">
                <a16:creationId xmlns="" xmlns:a16="http://schemas.microsoft.com/office/drawing/2014/main" id="{3DFD8A3B-7A1C-451A-A36C-7C40234CE4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>
            <a:extLst>
              <a:ext uri="{FF2B5EF4-FFF2-40B4-BE49-F238E27FC236}">
                <a16:creationId xmlns="" xmlns:a16="http://schemas.microsoft.com/office/drawing/2014/main" id="{F9A05A20-F7A9-4BF4-90C0-F32190204F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5213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>
            <a:extLst>
              <a:ext uri="{FF2B5EF4-FFF2-40B4-BE49-F238E27FC236}">
                <a16:creationId xmlns="" xmlns:a16="http://schemas.microsoft.com/office/drawing/2014/main" id="{2AB15E38-DA7E-45AF-AA9F-D03E41743B8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9155" name="Rectangle 2">
            <a:extLst>
              <a:ext uri="{FF2B5EF4-FFF2-40B4-BE49-F238E27FC236}">
                <a16:creationId xmlns="" xmlns:a16="http://schemas.microsoft.com/office/drawing/2014/main" id="{044935B2-9DFA-4335-8587-83197F748E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="" xmlns:a16="http://schemas.microsoft.com/office/drawing/2014/main" id="{7D01708F-9723-4B24-B7A4-7A7A9E4974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574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>
            <a:extLst>
              <a:ext uri="{FF2B5EF4-FFF2-40B4-BE49-F238E27FC236}">
                <a16:creationId xmlns="" xmlns:a16="http://schemas.microsoft.com/office/drawing/2014/main" id="{9C5FE43C-E650-4CA1-A0CD-CE53238AADC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0179" name="Rectangle 2">
            <a:extLst>
              <a:ext uri="{FF2B5EF4-FFF2-40B4-BE49-F238E27FC236}">
                <a16:creationId xmlns="" xmlns:a16="http://schemas.microsoft.com/office/drawing/2014/main" id="{AF7737D8-0075-477F-A685-2FCF585F7E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>
            <a:extLst>
              <a:ext uri="{FF2B5EF4-FFF2-40B4-BE49-F238E27FC236}">
                <a16:creationId xmlns="" xmlns:a16="http://schemas.microsoft.com/office/drawing/2014/main" id="{86ED8AE7-37F3-4D40-B98B-D011A41F08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29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>
            <a:extLst>
              <a:ext uri="{FF2B5EF4-FFF2-40B4-BE49-F238E27FC236}">
                <a16:creationId xmlns="" xmlns:a16="http://schemas.microsoft.com/office/drawing/2014/main" id="{515B5523-8A72-4CFB-A6E2-B6CD42977F7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1203" name="Rectangle 2">
            <a:extLst>
              <a:ext uri="{FF2B5EF4-FFF2-40B4-BE49-F238E27FC236}">
                <a16:creationId xmlns="" xmlns:a16="http://schemas.microsoft.com/office/drawing/2014/main" id="{574F7FD8-3943-41A6-AC1D-1C41A11324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>
            <a:extLst>
              <a:ext uri="{FF2B5EF4-FFF2-40B4-BE49-F238E27FC236}">
                <a16:creationId xmlns="" xmlns:a16="http://schemas.microsoft.com/office/drawing/2014/main" id="{320FAA48-E19A-4191-ADFC-6E65DA820C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6326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>
            <a:extLst>
              <a:ext uri="{FF2B5EF4-FFF2-40B4-BE49-F238E27FC236}">
                <a16:creationId xmlns="" xmlns:a16="http://schemas.microsoft.com/office/drawing/2014/main" id="{8338287A-0ED9-4F0D-A926-A070E7F8C96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2227" name="Rectangle 2">
            <a:extLst>
              <a:ext uri="{FF2B5EF4-FFF2-40B4-BE49-F238E27FC236}">
                <a16:creationId xmlns="" xmlns:a16="http://schemas.microsoft.com/office/drawing/2014/main" id="{DF69038A-D71B-4280-9FCF-B399AB25B0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="" xmlns:a16="http://schemas.microsoft.com/office/drawing/2014/main" id="{E466CF44-756A-4FCC-849B-1129A5E6E47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96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>
            <a:extLst>
              <a:ext uri="{FF2B5EF4-FFF2-40B4-BE49-F238E27FC236}">
                <a16:creationId xmlns="" xmlns:a16="http://schemas.microsoft.com/office/drawing/2014/main" id="{6C160E8A-E5A7-4E3B-9771-70D4892858F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34819" name="Rectangle 2">
            <a:extLst>
              <a:ext uri="{FF2B5EF4-FFF2-40B4-BE49-F238E27FC236}">
                <a16:creationId xmlns="" xmlns:a16="http://schemas.microsoft.com/office/drawing/2014/main" id="{31B7E17B-3AF0-478E-8E8C-1BEDDBBF7D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="" xmlns:a16="http://schemas.microsoft.com/office/drawing/2014/main" id="{AD43BD64-F493-45A6-8F7F-4A1C15590A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3657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>
            <a:extLst>
              <a:ext uri="{FF2B5EF4-FFF2-40B4-BE49-F238E27FC236}">
                <a16:creationId xmlns="" xmlns:a16="http://schemas.microsoft.com/office/drawing/2014/main" id="{D1A9FB49-0760-4BEC-A5B1-8A53F99AA90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3251" name="Rectangle 2">
            <a:extLst>
              <a:ext uri="{FF2B5EF4-FFF2-40B4-BE49-F238E27FC236}">
                <a16:creationId xmlns="" xmlns:a16="http://schemas.microsoft.com/office/drawing/2014/main" id="{C6CE80FE-736D-4EC1-A117-6D6C2A05D6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>
            <a:extLst>
              <a:ext uri="{FF2B5EF4-FFF2-40B4-BE49-F238E27FC236}">
                <a16:creationId xmlns="" xmlns:a16="http://schemas.microsoft.com/office/drawing/2014/main" id="{3DDC1039-FE87-4607-8EC3-D21789EA097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5595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>
            <a:extLst>
              <a:ext uri="{FF2B5EF4-FFF2-40B4-BE49-F238E27FC236}">
                <a16:creationId xmlns="" xmlns:a16="http://schemas.microsoft.com/office/drawing/2014/main" id="{5D944C65-9933-4736-8320-9FC17FBEC64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4275" name="Rectangle 2">
            <a:extLst>
              <a:ext uri="{FF2B5EF4-FFF2-40B4-BE49-F238E27FC236}">
                <a16:creationId xmlns="" xmlns:a16="http://schemas.microsoft.com/office/drawing/2014/main" id="{5DFC047A-36E6-4D15-A8C3-FB48DD3FA50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>
            <a:extLst>
              <a:ext uri="{FF2B5EF4-FFF2-40B4-BE49-F238E27FC236}">
                <a16:creationId xmlns="" xmlns:a16="http://schemas.microsoft.com/office/drawing/2014/main" id="{64CE25EA-3EBF-479E-AC51-A620196C9A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630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>
            <a:extLst>
              <a:ext uri="{FF2B5EF4-FFF2-40B4-BE49-F238E27FC236}">
                <a16:creationId xmlns="" xmlns:a16="http://schemas.microsoft.com/office/drawing/2014/main" id="{6E6589D3-3358-4E50-9BA3-C8EE6234D51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5299" name="Rectangle 2">
            <a:extLst>
              <a:ext uri="{FF2B5EF4-FFF2-40B4-BE49-F238E27FC236}">
                <a16:creationId xmlns="" xmlns:a16="http://schemas.microsoft.com/office/drawing/2014/main" id="{15A2E3E8-D507-4B12-B4D7-6FD38B3616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>
            <a:extLst>
              <a:ext uri="{FF2B5EF4-FFF2-40B4-BE49-F238E27FC236}">
                <a16:creationId xmlns="" xmlns:a16="http://schemas.microsoft.com/office/drawing/2014/main" id="{E064C1C6-4515-4EE1-9E00-F85B20783B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5062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6">
            <a:extLst>
              <a:ext uri="{FF2B5EF4-FFF2-40B4-BE49-F238E27FC236}">
                <a16:creationId xmlns="" xmlns:a16="http://schemas.microsoft.com/office/drawing/2014/main" id="{BA925DFA-FBFE-40B1-BD11-E68097C3351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6323" name="Rectangle 2">
            <a:extLst>
              <a:ext uri="{FF2B5EF4-FFF2-40B4-BE49-F238E27FC236}">
                <a16:creationId xmlns="" xmlns:a16="http://schemas.microsoft.com/office/drawing/2014/main" id="{618AEFD9-33B9-4FBB-99FC-3A2063B3B4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>
            <a:extLst>
              <a:ext uri="{FF2B5EF4-FFF2-40B4-BE49-F238E27FC236}">
                <a16:creationId xmlns="" xmlns:a16="http://schemas.microsoft.com/office/drawing/2014/main" id="{9D9D4C76-B37B-4704-ABF0-5ACEAAECCD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103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6">
            <a:extLst>
              <a:ext uri="{FF2B5EF4-FFF2-40B4-BE49-F238E27FC236}">
                <a16:creationId xmlns="" xmlns:a16="http://schemas.microsoft.com/office/drawing/2014/main" id="{5005A8F0-5601-4DBC-AF55-F0CF82F5368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7347" name="Rectangle 2">
            <a:extLst>
              <a:ext uri="{FF2B5EF4-FFF2-40B4-BE49-F238E27FC236}">
                <a16:creationId xmlns="" xmlns:a16="http://schemas.microsoft.com/office/drawing/2014/main" id="{D6E4D2B2-0653-43BE-A5D6-758FB1B5C4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>
            <a:extLst>
              <a:ext uri="{FF2B5EF4-FFF2-40B4-BE49-F238E27FC236}">
                <a16:creationId xmlns="" xmlns:a16="http://schemas.microsoft.com/office/drawing/2014/main" id="{40D4C032-32F6-4749-ABB0-FA169142EE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662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>
            <a:extLst>
              <a:ext uri="{FF2B5EF4-FFF2-40B4-BE49-F238E27FC236}">
                <a16:creationId xmlns="" xmlns:a16="http://schemas.microsoft.com/office/drawing/2014/main" id="{D962C9BB-A2D0-4CE3-9569-B7E84F049F5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8371" name="Rectangle 2">
            <a:extLst>
              <a:ext uri="{FF2B5EF4-FFF2-40B4-BE49-F238E27FC236}">
                <a16:creationId xmlns="" xmlns:a16="http://schemas.microsoft.com/office/drawing/2014/main" id="{8A3E39CF-9E10-4714-9B28-51D297680E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>
            <a:extLst>
              <a:ext uri="{FF2B5EF4-FFF2-40B4-BE49-F238E27FC236}">
                <a16:creationId xmlns="" xmlns:a16="http://schemas.microsoft.com/office/drawing/2014/main" id="{98CDFA5A-89E1-419F-87D2-C6DE0D2680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1419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6">
            <a:extLst>
              <a:ext uri="{FF2B5EF4-FFF2-40B4-BE49-F238E27FC236}">
                <a16:creationId xmlns="" xmlns:a16="http://schemas.microsoft.com/office/drawing/2014/main" id="{E4C9468A-EA0B-40DF-8EF8-A7770029266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59395" name="Rectangle 2">
            <a:extLst>
              <a:ext uri="{FF2B5EF4-FFF2-40B4-BE49-F238E27FC236}">
                <a16:creationId xmlns="" xmlns:a16="http://schemas.microsoft.com/office/drawing/2014/main" id="{2B811CBE-C760-4F71-9833-4CBF014F72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>
            <a:extLst>
              <a:ext uri="{FF2B5EF4-FFF2-40B4-BE49-F238E27FC236}">
                <a16:creationId xmlns="" xmlns:a16="http://schemas.microsoft.com/office/drawing/2014/main" id="{3BBC50EE-15DD-4822-A94C-319152BB65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2318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>
            <a:extLst>
              <a:ext uri="{FF2B5EF4-FFF2-40B4-BE49-F238E27FC236}">
                <a16:creationId xmlns="" xmlns:a16="http://schemas.microsoft.com/office/drawing/2014/main" id="{08EA537B-7286-4DF0-8541-3404DF0AAF8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0419" name="Rectangle 2">
            <a:extLst>
              <a:ext uri="{FF2B5EF4-FFF2-40B4-BE49-F238E27FC236}">
                <a16:creationId xmlns="" xmlns:a16="http://schemas.microsoft.com/office/drawing/2014/main" id="{323DE13A-B378-4A68-A9FC-8F2582E9FB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="" xmlns:a16="http://schemas.microsoft.com/office/drawing/2014/main" id="{3CEB279C-14CC-4A71-9613-78D5759461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439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6">
            <a:extLst>
              <a:ext uri="{FF2B5EF4-FFF2-40B4-BE49-F238E27FC236}">
                <a16:creationId xmlns="" xmlns:a16="http://schemas.microsoft.com/office/drawing/2014/main" id="{CD634A3C-1B5D-43DF-88CB-71740C5F012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1443" name="Rectangle 2">
            <a:extLst>
              <a:ext uri="{FF2B5EF4-FFF2-40B4-BE49-F238E27FC236}">
                <a16:creationId xmlns="" xmlns:a16="http://schemas.microsoft.com/office/drawing/2014/main" id="{EBC58F3E-7BC5-4227-9FD8-C63D97A4E8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>
            <a:extLst>
              <a:ext uri="{FF2B5EF4-FFF2-40B4-BE49-F238E27FC236}">
                <a16:creationId xmlns="" xmlns:a16="http://schemas.microsoft.com/office/drawing/2014/main" id="{9FE9C162-0E46-4227-BCD9-BA7C704F67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4032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>
            <a:extLst>
              <a:ext uri="{FF2B5EF4-FFF2-40B4-BE49-F238E27FC236}">
                <a16:creationId xmlns="" xmlns:a16="http://schemas.microsoft.com/office/drawing/2014/main" id="{6F835CA3-FF32-4636-B57C-126CE295392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2467" name="Rectangle 2">
            <a:extLst>
              <a:ext uri="{FF2B5EF4-FFF2-40B4-BE49-F238E27FC236}">
                <a16:creationId xmlns="" xmlns:a16="http://schemas.microsoft.com/office/drawing/2014/main" id="{672DB38B-6BA6-48AF-A218-F7AAE70F9B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>
            <a:extLst>
              <a:ext uri="{FF2B5EF4-FFF2-40B4-BE49-F238E27FC236}">
                <a16:creationId xmlns="" xmlns:a16="http://schemas.microsoft.com/office/drawing/2014/main" id="{6F26ED0E-A9EF-45D9-A82D-6605F26168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290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>
            <a:extLst>
              <a:ext uri="{FF2B5EF4-FFF2-40B4-BE49-F238E27FC236}">
                <a16:creationId xmlns="" xmlns:a16="http://schemas.microsoft.com/office/drawing/2014/main" id="{E349A538-AA02-4537-A5A1-4706972366D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35843" name="Rectangle 2">
            <a:extLst>
              <a:ext uri="{FF2B5EF4-FFF2-40B4-BE49-F238E27FC236}">
                <a16:creationId xmlns="" xmlns:a16="http://schemas.microsoft.com/office/drawing/2014/main" id="{367CCA73-025B-478D-9E5F-BB99E788A7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="" xmlns:a16="http://schemas.microsoft.com/office/drawing/2014/main" id="{439B5B18-1998-4D80-A71C-CF8EEECC86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6438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6">
            <a:extLst>
              <a:ext uri="{FF2B5EF4-FFF2-40B4-BE49-F238E27FC236}">
                <a16:creationId xmlns="" xmlns:a16="http://schemas.microsoft.com/office/drawing/2014/main" id="{B2A33687-1D86-4620-B576-BAAAE1582E1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3491" name="Rectangle 2">
            <a:extLst>
              <a:ext uri="{FF2B5EF4-FFF2-40B4-BE49-F238E27FC236}">
                <a16:creationId xmlns="" xmlns:a16="http://schemas.microsoft.com/office/drawing/2014/main" id="{4F07BA3C-376C-4DB4-856F-13D73141F1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>
            <a:extLst>
              <a:ext uri="{FF2B5EF4-FFF2-40B4-BE49-F238E27FC236}">
                <a16:creationId xmlns="" xmlns:a16="http://schemas.microsoft.com/office/drawing/2014/main" id="{E08C1562-A0FE-4D1C-BFA3-C3D723617D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286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>
            <a:extLst>
              <a:ext uri="{FF2B5EF4-FFF2-40B4-BE49-F238E27FC236}">
                <a16:creationId xmlns="" xmlns:a16="http://schemas.microsoft.com/office/drawing/2014/main" id="{B145F649-0EEA-47B2-9A85-DA2C1B1F482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36867" name="Rectangle 2">
            <a:extLst>
              <a:ext uri="{FF2B5EF4-FFF2-40B4-BE49-F238E27FC236}">
                <a16:creationId xmlns="" xmlns:a16="http://schemas.microsoft.com/office/drawing/2014/main" id="{9A75C436-649B-4350-91BC-528ABFC5B3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="" xmlns:a16="http://schemas.microsoft.com/office/drawing/2014/main" id="{4DE9D98C-29F3-403A-A97E-4E996B876C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711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>
            <a:extLst>
              <a:ext uri="{FF2B5EF4-FFF2-40B4-BE49-F238E27FC236}">
                <a16:creationId xmlns="" xmlns:a16="http://schemas.microsoft.com/office/drawing/2014/main" id="{AE57FC43-62AC-4BBF-938F-8A42AEC340D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37891" name="Rectangle 2">
            <a:extLst>
              <a:ext uri="{FF2B5EF4-FFF2-40B4-BE49-F238E27FC236}">
                <a16:creationId xmlns="" xmlns:a16="http://schemas.microsoft.com/office/drawing/2014/main" id="{D62A88CC-E74E-4090-88F8-9E381C4BCF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="" xmlns:a16="http://schemas.microsoft.com/office/drawing/2014/main" id="{55AE8659-D950-419A-BD2C-4941EFC381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86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>
            <a:extLst>
              <a:ext uri="{FF2B5EF4-FFF2-40B4-BE49-F238E27FC236}">
                <a16:creationId xmlns="" xmlns:a16="http://schemas.microsoft.com/office/drawing/2014/main" id="{B2EEEB1D-0FE8-492C-9440-F9A4032B2F3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38915" name="Rectangle 2">
            <a:extLst>
              <a:ext uri="{FF2B5EF4-FFF2-40B4-BE49-F238E27FC236}">
                <a16:creationId xmlns="" xmlns:a16="http://schemas.microsoft.com/office/drawing/2014/main" id="{0B4D3C33-1136-4EA3-94C0-7BD79CE82EA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="" xmlns:a16="http://schemas.microsoft.com/office/drawing/2014/main" id="{5BCE13AD-949C-43D0-B433-1395C27979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395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>
            <a:extLst>
              <a:ext uri="{FF2B5EF4-FFF2-40B4-BE49-F238E27FC236}">
                <a16:creationId xmlns="" xmlns:a16="http://schemas.microsoft.com/office/drawing/2014/main" id="{942B9EB7-601B-403E-864A-2D15EE926C4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39939" name="Rectangle 2">
            <a:extLst>
              <a:ext uri="{FF2B5EF4-FFF2-40B4-BE49-F238E27FC236}">
                <a16:creationId xmlns="" xmlns:a16="http://schemas.microsoft.com/office/drawing/2014/main" id="{AADCAC40-BDA3-423F-B54C-79FE44F963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="" xmlns:a16="http://schemas.microsoft.com/office/drawing/2014/main" id="{9B14F58C-34E2-4932-8200-6087A9DBA4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86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>
            <a:extLst>
              <a:ext uri="{FF2B5EF4-FFF2-40B4-BE49-F238E27FC236}">
                <a16:creationId xmlns="" xmlns:a16="http://schemas.microsoft.com/office/drawing/2014/main" id="{8C403A8E-D4A8-4FEB-AE9D-E04B5D95390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0963" name="Rectangle 2">
            <a:extLst>
              <a:ext uri="{FF2B5EF4-FFF2-40B4-BE49-F238E27FC236}">
                <a16:creationId xmlns="" xmlns:a16="http://schemas.microsoft.com/office/drawing/2014/main" id="{0EFA94E4-635F-4F25-A265-BB67F4E459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="" xmlns:a16="http://schemas.microsoft.com/office/drawing/2014/main" id="{BF5BE335-D448-4234-85A4-67403D4033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568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>
            <a:extLst>
              <a:ext uri="{FF2B5EF4-FFF2-40B4-BE49-F238E27FC236}">
                <a16:creationId xmlns="" xmlns:a16="http://schemas.microsoft.com/office/drawing/2014/main" id="{980ED1EA-8636-4958-B309-50E601F1214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11200" indent="-2730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0937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53193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1970088" indent="-217488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4272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8844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3416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798888" indent="-2174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41987" name="Rectangle 2">
            <a:extLst>
              <a:ext uri="{FF2B5EF4-FFF2-40B4-BE49-F238E27FC236}">
                <a16:creationId xmlns="" xmlns:a16="http://schemas.microsoft.com/office/drawing/2014/main" id="{8326D577-46D4-45BA-93FB-5817BCA6EA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="" xmlns:a16="http://schemas.microsoft.com/office/drawing/2014/main" id="{FBA16F3D-B14A-4C16-861F-0ADC4EE9D6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77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CCDE5718-58DD-4082-B215-472FF08714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B4210B60-0F38-4DC2-8732-C61A3189C8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AE542B9B-57AE-452F-8CE4-B5AAD1FD4B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5CD1AA-34B6-4738-847C-C081381CEC5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093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E904368-52DD-4B6E-851E-847604763D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24AA43E-CA80-4B7F-89F1-AB108C761A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D44D2A94-ADD3-46E0-952C-625290A251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0BB557-6B17-4F36-B50A-151E845B20C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28024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74C3A4C-D4F0-477F-83D1-7BE0B99B70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F5DE4AD3-9924-4DAC-9673-712C3FB93C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5AE6E5DA-6B0F-4BEE-B7AD-67245C0436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D75D43-CBE6-4C76-ABD1-6E136E18CC78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6737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C581C90-9C58-4927-A902-8DA7F4FD8B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4CC18A57-F287-48A8-8B27-D4137569D8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5BA9F470-8E76-46FB-BC11-9B686F0A15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C6B504-62FA-46C9-81B1-44604399A7A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964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4F1AD6DD-79FC-4EC7-94D9-212D26FC98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78B8E559-9330-4831-817A-E78AAF6FEAC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919FDF38-1098-4767-B351-CE9D9FA44F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627047-DEF7-472C-B837-D99778486A0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556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0DB57DC-DE89-4E01-9708-154CA3FDDF9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CCD1612-E68F-4438-8A8A-9CFBD8FFF0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47A26A2-1FFC-41D9-82B1-861F9901C3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B11953-B390-46D1-B211-55CABDCE212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462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988DA867-78EE-4086-ABEB-67F6DE772A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DDE888D2-1D89-41FB-B800-B3333CF9D0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51A8FA7F-D308-4521-98A1-C3FEEFFDB1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000438-95F0-4AAE-A33A-E61903F5B3E0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77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B2C89ED2-E645-4C7A-827A-A62E878A51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9FD2A148-53D0-4028-954B-1F041F8687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E7DCA278-23D9-4306-AAF8-9D8BE7AC3F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AD47AE-C2A7-4874-8936-DDF7F4FEBAD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637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2ACC7EC2-4AC8-45C0-A162-49AE6FFE56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4C1E9575-B5A8-435D-AE0F-97FCDDBC3D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8394DC73-91B4-4142-8400-0C3EFFBAE2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C4899-9F55-4C9C-9D2C-C92515D15F8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3504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110D4EF-3011-4ADA-B95F-8E2DE5EC2E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5ADE6C0-528A-4CA3-965B-DEA3A2DBB4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511E4536-C8D2-43EB-8E1C-57CB2FABAEF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C0C62C-1EAE-4DDD-A805-EACB47D8089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709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6FAD1771-A3A5-450C-A68B-C724C9F92F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014F97F7-3700-488E-B329-2DF047B6F3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8E64F17-D5DE-4FDF-9A65-7F1CA8B4A9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EEAA13-D9D0-420C-8DF7-4E0898F770B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1249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8C10E6A0-E3F5-4C3A-A084-0A0B5A3C7F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2F30527E-1FFC-4CEB-93A5-33BA3861BA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7044" name="Rectangle 4">
            <a:extLst>
              <a:ext uri="{FF2B5EF4-FFF2-40B4-BE49-F238E27FC236}">
                <a16:creationId xmlns="" xmlns:a16="http://schemas.microsoft.com/office/drawing/2014/main" id="{E9A5E397-2E9D-4F0E-8EE0-A7087DFB58E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5" name="Rectangle 5">
            <a:extLst>
              <a:ext uri="{FF2B5EF4-FFF2-40B4-BE49-F238E27FC236}">
                <a16:creationId xmlns="" xmlns:a16="http://schemas.microsoft.com/office/drawing/2014/main" id="{CC8C1567-FC6C-43FD-B9CD-7700E1ED844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6" name="Rectangle 6">
            <a:extLst>
              <a:ext uri="{FF2B5EF4-FFF2-40B4-BE49-F238E27FC236}">
                <a16:creationId xmlns="" xmlns:a16="http://schemas.microsoft.com/office/drawing/2014/main" id="{040017B9-97DC-4234-9DAC-07C3B8C4C96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971168F-49A4-40CB-AC1B-283E0980C932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>
            <a:extLst>
              <a:ext uri="{FF2B5EF4-FFF2-40B4-BE49-F238E27FC236}">
                <a16:creationId xmlns="" xmlns:a16="http://schemas.microsoft.com/office/drawing/2014/main" id="{EA13328D-80EA-465E-BB16-B3D1788A7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7788" y="6518275"/>
            <a:ext cx="5256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制作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ja-JP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日本電気計器検定所 標準部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="" xmlns:a16="http://schemas.microsoft.com/office/drawing/2014/main" id="{5D566E83-5B97-4CFB-B566-BAD88A3404C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2856"/>
            <a:ext cx="7772400" cy="939800"/>
          </a:xfrm>
        </p:spPr>
        <p:txBody>
          <a:bodyPr/>
          <a:lstStyle/>
          <a:p>
            <a:pPr eaLnBrk="1" hangingPunct="1">
              <a:defRPr/>
            </a:pPr>
            <a:r>
              <a:rPr lang="ja-JP" altLang="en-US" dirty="0">
                <a:solidFill>
                  <a:schemeClr val="tx1"/>
                </a:solidFill>
                <a:latin typeface="+mj-ea"/>
                <a:cs typeface="Times New Roman" pitchFamily="18" charset="0"/>
              </a:rPr>
              <a:t>タイプ</a:t>
            </a:r>
            <a:r>
              <a:rPr lang="en-US" altLang="ja-JP" dirty="0">
                <a:solidFill>
                  <a:schemeClr val="tx1"/>
                </a:solidFill>
                <a:latin typeface="+mj-ea"/>
                <a:cs typeface="Times New Roman" pitchFamily="18" charset="0"/>
              </a:rPr>
              <a:t>B</a:t>
            </a:r>
            <a:r>
              <a:rPr lang="ja-JP" altLang="en-US" dirty="0">
                <a:solidFill>
                  <a:schemeClr val="tx1"/>
                </a:solidFill>
                <a:latin typeface="+mj-ea"/>
                <a:cs typeface="Times New Roman" pitchFamily="18" charset="0"/>
              </a:rPr>
              <a:t>の不確かさ評価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="" xmlns:a16="http://schemas.microsoft.com/office/drawing/2014/main" id="{41F2F8B0-90DC-4436-A2EE-2CFB827043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42863"/>
            <a:ext cx="8229600" cy="6858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電流の測定の不確かさ</a:t>
            </a:r>
          </a:p>
        </p:txBody>
      </p:sp>
      <p:graphicFrame>
        <p:nvGraphicFramePr>
          <p:cNvPr id="3" name="Group 117">
            <a:extLst>
              <a:ext uri="{FF2B5EF4-FFF2-40B4-BE49-F238E27FC236}">
                <a16:creationId xmlns="" xmlns:a16="http://schemas.microsoft.com/office/drawing/2014/main" id="{A2777BA6-F76C-4EA3-B8D4-9649C66CF4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773547"/>
              </p:ext>
            </p:extLst>
          </p:nvPr>
        </p:nvGraphicFramePr>
        <p:xfrm>
          <a:off x="107950" y="928688"/>
          <a:ext cx="8856663" cy="5500690"/>
        </p:xfrm>
        <a:graphic>
          <a:graphicData uri="http://schemas.openxmlformats.org/drawingml/2006/table">
            <a:tbl>
              <a:tblPr/>
              <a:tblGrid>
                <a:gridCol w="7191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5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80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467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55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87166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不確かさ要因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値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± 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標準不確かさ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 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量の単位）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4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繰返し測定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0.001 321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5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47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GB" altLang="ja-JP" sz="1500" b="1" i="0" u="none" strike="noStrike" cap="none" normalizeH="0" baseline="-2500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47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4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7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92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50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86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5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</a:t>
                      </a: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分布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58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4">
            <a:extLst>
              <a:ext uri="{FF2B5EF4-FFF2-40B4-BE49-F238E27FC236}">
                <a16:creationId xmlns="" xmlns:a16="http://schemas.microsoft.com/office/drawing/2014/main" id="{CF8EB9F6-5CB6-4AB7-BE4E-A572E3C0EAF2}"/>
              </a:ext>
            </a:extLst>
          </p:cNvPr>
          <p:cNvGrpSpPr>
            <a:grpSpLocks/>
          </p:cNvGrpSpPr>
          <p:nvPr/>
        </p:nvGrpSpPr>
        <p:grpSpPr bwMode="auto">
          <a:xfrm>
            <a:off x="0" y="2103438"/>
            <a:ext cx="4572000" cy="3262312"/>
            <a:chOff x="624" y="1305"/>
            <a:chExt cx="2880" cy="2055"/>
          </a:xfrm>
        </p:grpSpPr>
        <p:grpSp>
          <p:nvGrpSpPr>
            <p:cNvPr id="12294" name="Group 5">
              <a:extLst>
                <a:ext uri="{FF2B5EF4-FFF2-40B4-BE49-F238E27FC236}">
                  <a16:creationId xmlns="" xmlns:a16="http://schemas.microsoft.com/office/drawing/2014/main" id="{31403FD7-F72B-455C-AAEF-6616DF1F50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305"/>
              <a:ext cx="2880" cy="2055"/>
              <a:chOff x="1056" y="1401"/>
              <a:chExt cx="2880" cy="2055"/>
            </a:xfrm>
          </p:grpSpPr>
          <p:sp>
            <p:nvSpPr>
              <p:cNvPr id="12299" name="Text Box 6">
                <a:extLst>
                  <a:ext uri="{FF2B5EF4-FFF2-40B4-BE49-F238E27FC236}">
                    <a16:creationId xmlns="" xmlns:a16="http://schemas.microsoft.com/office/drawing/2014/main" id="{36EAA66E-830C-4B16-AD14-E876D8AF3E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61" y="2736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分流器</a:t>
                </a:r>
              </a:p>
            </p:txBody>
          </p:sp>
          <p:sp>
            <p:nvSpPr>
              <p:cNvPr id="12300" name="Text Box 7">
                <a:extLst>
                  <a:ext uri="{FF2B5EF4-FFF2-40B4-BE49-F238E27FC236}">
                    <a16:creationId xmlns="" xmlns:a16="http://schemas.microsoft.com/office/drawing/2014/main" id="{686AA351-3F9C-4B30-B51D-DE27FC2573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1" y="1401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電圧計</a:t>
                </a:r>
              </a:p>
            </p:txBody>
          </p:sp>
          <p:sp>
            <p:nvSpPr>
              <p:cNvPr id="12301" name="Text Box 8">
                <a:extLst>
                  <a:ext uri="{FF2B5EF4-FFF2-40B4-BE49-F238E27FC236}">
                    <a16:creationId xmlns="" xmlns:a16="http://schemas.microsoft.com/office/drawing/2014/main" id="{8C94CE76-DF9A-4748-AED3-43AE89799CF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6" y="2811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電源</a:t>
                </a:r>
              </a:p>
            </p:txBody>
          </p:sp>
          <p:grpSp>
            <p:nvGrpSpPr>
              <p:cNvPr id="12302" name="Group 9">
                <a:extLst>
                  <a:ext uri="{FF2B5EF4-FFF2-40B4-BE49-F238E27FC236}">
                    <a16:creationId xmlns="" xmlns:a16="http://schemas.microsoft.com/office/drawing/2014/main" id="{0F585B20-59E1-4DF6-8787-024C0366E9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4" y="1698"/>
                <a:ext cx="2352" cy="1758"/>
                <a:chOff x="1584" y="1698"/>
                <a:chExt cx="2352" cy="1758"/>
              </a:xfrm>
            </p:grpSpPr>
            <p:sp>
              <p:nvSpPr>
                <p:cNvPr id="12303" name="Line 10">
                  <a:extLst>
                    <a:ext uri="{FF2B5EF4-FFF2-40B4-BE49-F238E27FC236}">
                      <a16:creationId xmlns="" xmlns:a16="http://schemas.microsoft.com/office/drawing/2014/main" id="{D4FF3195-AA0C-496F-A93E-88100BDE24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68" y="2411"/>
                  <a:ext cx="766" cy="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04" name="Line 11">
                  <a:extLst>
                    <a:ext uri="{FF2B5EF4-FFF2-40B4-BE49-F238E27FC236}">
                      <a16:creationId xmlns="" xmlns:a16="http://schemas.microsoft.com/office/drawing/2014/main" id="{1CB740D5-F394-41E4-B13F-F51C02F8E5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2424"/>
                  <a:ext cx="2" cy="46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05" name="Line 12">
                  <a:extLst>
                    <a:ext uri="{FF2B5EF4-FFF2-40B4-BE49-F238E27FC236}">
                      <a16:creationId xmlns="" xmlns:a16="http://schemas.microsoft.com/office/drawing/2014/main" id="{9A430E5A-D830-4668-AD3E-DD2503ED8D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4" y="2408"/>
                  <a:ext cx="2" cy="104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06" name="Line 13">
                  <a:extLst>
                    <a:ext uri="{FF2B5EF4-FFF2-40B4-BE49-F238E27FC236}">
                      <a16:creationId xmlns="" xmlns:a16="http://schemas.microsoft.com/office/drawing/2014/main" id="{2C175F2F-341F-47FE-98C5-AA8657225F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2411"/>
                  <a:ext cx="992" cy="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07" name="Oval 14">
                  <a:extLst>
                    <a:ext uri="{FF2B5EF4-FFF2-40B4-BE49-F238E27FC236}">
                      <a16:creationId xmlns="" xmlns:a16="http://schemas.microsoft.com/office/drawing/2014/main" id="{2446D223-15C5-4AF7-9FD7-D27D0F7B53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5" y="2362"/>
                  <a:ext cx="91" cy="8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308" name="Oval 15">
                  <a:extLst>
                    <a:ext uri="{FF2B5EF4-FFF2-40B4-BE49-F238E27FC236}">
                      <a16:creationId xmlns="" xmlns:a16="http://schemas.microsoft.com/office/drawing/2014/main" id="{CDFAAD89-466C-4E83-B489-A96FADE875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698"/>
                  <a:ext cx="543" cy="52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309" name="Text Box 16">
                  <a:extLst>
                    <a:ext uri="{FF2B5EF4-FFF2-40B4-BE49-F238E27FC236}">
                      <a16:creationId xmlns="" xmlns:a16="http://schemas.microsoft.com/office/drawing/2014/main" id="{9B3B9BD7-461E-4578-BEEB-FBD55BCA572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29" y="1785"/>
                  <a:ext cx="33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12310" name="Text Box 17">
                  <a:extLst>
                    <a:ext uri="{FF2B5EF4-FFF2-40B4-BE49-F238E27FC236}">
                      <a16:creationId xmlns="" xmlns:a16="http://schemas.microsoft.com/office/drawing/2014/main" id="{07717F54-11BC-4956-8A80-294BAAA9FFB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76" y="2508"/>
                  <a:ext cx="388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</a:p>
              </p:txBody>
            </p:sp>
            <p:sp>
              <p:nvSpPr>
                <p:cNvPr id="12311" name="Oval 18">
                  <a:extLst>
                    <a:ext uri="{FF2B5EF4-FFF2-40B4-BE49-F238E27FC236}">
                      <a16:creationId xmlns="" xmlns:a16="http://schemas.microsoft.com/office/drawing/2014/main" id="{C95104F7-88F0-4DB2-BD15-C91BB67CD9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362"/>
                  <a:ext cx="91" cy="8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2312" name="Group 19">
                  <a:extLst>
                    <a:ext uri="{FF2B5EF4-FFF2-40B4-BE49-F238E27FC236}">
                      <a16:creationId xmlns="" xmlns:a16="http://schemas.microsoft.com/office/drawing/2014/main" id="{3B87BE1D-C7AA-44F5-8163-B779FA9726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2" y="2346"/>
                  <a:ext cx="353" cy="137"/>
                  <a:chOff x="2822" y="2346"/>
                  <a:chExt cx="353" cy="137"/>
                </a:xfrm>
              </p:grpSpPr>
              <p:sp>
                <p:nvSpPr>
                  <p:cNvPr id="12319" name="Line 20">
                    <a:extLst>
                      <a:ext uri="{FF2B5EF4-FFF2-40B4-BE49-F238E27FC236}">
                        <a16:creationId xmlns="" xmlns:a16="http://schemas.microsoft.com/office/drawing/2014/main" id="{42DD0E8F-D75E-4E78-9E2C-F4714DB72C7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3138" y="2414"/>
                    <a:ext cx="37" cy="6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0" name="Line 21">
                    <a:extLst>
                      <a:ext uri="{FF2B5EF4-FFF2-40B4-BE49-F238E27FC236}">
                        <a16:creationId xmlns="" xmlns:a16="http://schemas.microsoft.com/office/drawing/2014/main" id="{A275EF78-EBB6-438E-870C-2B6972DDB38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3089" y="2346"/>
                    <a:ext cx="50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1" name="Line 22">
                    <a:extLst>
                      <a:ext uri="{FF2B5EF4-FFF2-40B4-BE49-F238E27FC236}">
                        <a16:creationId xmlns="" xmlns:a16="http://schemas.microsoft.com/office/drawing/2014/main" id="{403D24FD-77F5-4577-9897-09C23E3DEF26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3025" y="2346"/>
                    <a:ext cx="64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2" name="Line 23">
                    <a:extLst>
                      <a:ext uri="{FF2B5EF4-FFF2-40B4-BE49-F238E27FC236}">
                        <a16:creationId xmlns="" xmlns:a16="http://schemas.microsoft.com/office/drawing/2014/main" id="{6964C499-7C53-48E2-8DBB-34BFE0FAE5A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2974" y="2347"/>
                    <a:ext cx="51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3" name="Line 24">
                    <a:extLst>
                      <a:ext uri="{FF2B5EF4-FFF2-40B4-BE49-F238E27FC236}">
                        <a16:creationId xmlns="" xmlns:a16="http://schemas.microsoft.com/office/drawing/2014/main" id="{980AE42D-2B5B-4419-B2AA-FFFBC4AB716A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2910" y="2346"/>
                    <a:ext cx="64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4" name="Line 25">
                    <a:extLst>
                      <a:ext uri="{FF2B5EF4-FFF2-40B4-BE49-F238E27FC236}">
                        <a16:creationId xmlns="" xmlns:a16="http://schemas.microsoft.com/office/drawing/2014/main" id="{E01929DE-99E3-444D-BD13-2583C560A16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2860" y="2346"/>
                    <a:ext cx="50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25" name="Line 26">
                    <a:extLst>
                      <a:ext uri="{FF2B5EF4-FFF2-40B4-BE49-F238E27FC236}">
                        <a16:creationId xmlns="" xmlns:a16="http://schemas.microsoft.com/office/drawing/2014/main" id="{FEE4E68D-A6A2-4DD1-9070-2BE3E6D11061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2822" y="2346"/>
                    <a:ext cx="37" cy="6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313" name="Group 27">
                  <a:extLst>
                    <a:ext uri="{FF2B5EF4-FFF2-40B4-BE49-F238E27FC236}">
                      <a16:creationId xmlns="" xmlns:a16="http://schemas.microsoft.com/office/drawing/2014/main" id="{345D66D1-8D84-44DC-AE3D-D3A3D3D0B1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4" y="2889"/>
                  <a:ext cx="544" cy="141"/>
                  <a:chOff x="1584" y="2889"/>
                  <a:chExt cx="544" cy="141"/>
                </a:xfrm>
              </p:grpSpPr>
              <p:sp>
                <p:nvSpPr>
                  <p:cNvPr id="12317" name="Line 28">
                    <a:extLst>
                      <a:ext uri="{FF2B5EF4-FFF2-40B4-BE49-F238E27FC236}">
                        <a16:creationId xmlns="" xmlns:a16="http://schemas.microsoft.com/office/drawing/2014/main" id="{59981A8A-EBC1-42CE-8A62-9DA0D70383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84" y="2889"/>
                    <a:ext cx="544" cy="1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18" name="Line 29">
                    <a:extLst>
                      <a:ext uri="{FF2B5EF4-FFF2-40B4-BE49-F238E27FC236}">
                        <a16:creationId xmlns="" xmlns:a16="http://schemas.microsoft.com/office/drawing/2014/main" id="{51320AE4-98D6-46B5-9561-1E9A1235DAE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01" y="3029"/>
                    <a:ext cx="310" cy="1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2314" name="Line 30">
                  <a:extLst>
                    <a:ext uri="{FF2B5EF4-FFF2-40B4-BE49-F238E27FC236}">
                      <a16:creationId xmlns="" xmlns:a16="http://schemas.microsoft.com/office/drawing/2014/main" id="{71DC6D16-49E8-405C-847F-B5946B6305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849" y="3447"/>
                  <a:ext cx="2085" cy="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15" name="Text Box 31">
                  <a:extLst>
                    <a:ext uri="{FF2B5EF4-FFF2-40B4-BE49-F238E27FC236}">
                      <a16:creationId xmlns="" xmlns:a16="http://schemas.microsoft.com/office/drawing/2014/main" id="{908416D1-EECB-4772-B7C3-C9FCCD395C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6" y="2011"/>
                  <a:ext cx="49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lang="en-US" altLang="ja-JP" sz="28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?</a:t>
                  </a:r>
                </a:p>
              </p:txBody>
            </p:sp>
            <p:sp>
              <p:nvSpPr>
                <p:cNvPr id="12316" name="Line 32">
                  <a:extLst>
                    <a:ext uri="{FF2B5EF4-FFF2-40B4-BE49-F238E27FC236}">
                      <a16:creationId xmlns="" xmlns:a16="http://schemas.microsoft.com/office/drawing/2014/main" id="{F905089B-E229-4596-A60C-D54235C59D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3021"/>
                  <a:ext cx="2" cy="42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2295" name="Line 33">
              <a:extLst>
                <a:ext uri="{FF2B5EF4-FFF2-40B4-BE49-F238E27FC236}">
                  <a16:creationId xmlns="" xmlns:a16="http://schemas.microsoft.com/office/drawing/2014/main" id="{2F23DEB1-2D9E-407D-8AC7-DFFDA11D7D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00" y="1890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6" name="Line 34">
              <a:extLst>
                <a:ext uri="{FF2B5EF4-FFF2-40B4-BE49-F238E27FC236}">
                  <a16:creationId xmlns="" xmlns:a16="http://schemas.microsoft.com/office/drawing/2014/main" id="{868ACAFD-A418-4B20-850B-7235FF33F9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24" y="1878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7" name="Line 35">
              <a:extLst>
                <a:ext uri="{FF2B5EF4-FFF2-40B4-BE49-F238E27FC236}">
                  <a16:creationId xmlns="" xmlns:a16="http://schemas.microsoft.com/office/drawing/2014/main" id="{D9DA66E4-96CF-469B-8FBE-B8F57C97A8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4" y="1899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8" name="Line 36">
              <a:extLst>
                <a:ext uri="{FF2B5EF4-FFF2-40B4-BE49-F238E27FC236}">
                  <a16:creationId xmlns="" xmlns:a16="http://schemas.microsoft.com/office/drawing/2014/main" id="{80A4DF5C-3B08-49F1-9BDB-D707001BF0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1887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2291" name="Rectangle 39">
            <a:extLst>
              <a:ext uri="{FF2B5EF4-FFF2-40B4-BE49-F238E27FC236}">
                <a16:creationId xmlns="" xmlns:a16="http://schemas.microsoft.com/office/drawing/2014/main" id="{83FB9092-0E17-4D18-BA43-23EE814BA7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839200" cy="1008063"/>
          </a:xfrm>
        </p:spPr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タイプ</a:t>
            </a:r>
            <a:r>
              <a:rPr lang="en-US" altLang="ja-JP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の要因（電圧計に起因するもの）</a:t>
            </a:r>
          </a:p>
        </p:txBody>
      </p:sp>
      <p:sp>
        <p:nvSpPr>
          <p:cNvPr id="12292" name="Oval 41">
            <a:extLst>
              <a:ext uri="{FF2B5EF4-FFF2-40B4-BE49-F238E27FC236}">
                <a16:creationId xmlns="" xmlns:a16="http://schemas.microsoft.com/office/drawing/2014/main" id="{C299D338-874D-4F31-A1F6-74644CE34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874838"/>
            <a:ext cx="2438400" cy="1676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42">
            <a:extLst>
              <a:ext uri="{FF2B5EF4-FFF2-40B4-BE49-F238E27FC236}">
                <a16:creationId xmlns="" xmlns:a16="http://schemas.microsoft.com/office/drawing/2014/main" id="{B9646E37-9B5D-48C1-9E2D-BCBE81F186D0}"/>
              </a:ext>
            </a:extLst>
          </p:cNvPr>
          <p:cNvSpPr txBox="1">
            <a:spLocks noChangeArrowheads="1"/>
          </p:cNvSpPr>
          <p:nvPr/>
        </p:nvSpPr>
        <p:spPr>
          <a:xfrm>
            <a:off x="4876800" y="3714750"/>
            <a:ext cx="4038600" cy="216217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電圧計の　　　　　　　校正の不確かさ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長期安定度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　　（メーカスペック）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="" xmlns:a16="http://schemas.microsoft.com/office/drawing/2014/main" id="{F0A25A13-0A25-4078-B26E-323C729BC4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9600" cy="1420813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タイプ</a:t>
            </a:r>
            <a:r>
              <a:rPr lang="en-US" altLang="ja-JP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評価の例</a:t>
            </a:r>
            <a:b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（電圧計の校正の不確かさ）</a:t>
            </a:r>
          </a:p>
        </p:txBody>
      </p:sp>
      <p:sp>
        <p:nvSpPr>
          <p:cNvPr id="13315" name="Rectangle 8">
            <a:extLst>
              <a:ext uri="{FF2B5EF4-FFF2-40B4-BE49-F238E27FC236}">
                <a16:creationId xmlns="" xmlns:a16="http://schemas.microsoft.com/office/drawing/2014/main" id="{7AE4CF10-140B-4C74-9D5F-637B1EDAED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676400"/>
            <a:ext cx="5715000" cy="441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Text Box 9">
            <a:extLst>
              <a:ext uri="{FF2B5EF4-FFF2-40B4-BE49-F238E27FC236}">
                <a16:creationId xmlns="" xmlns:a16="http://schemas.microsoft.com/office/drawing/2014/main" id="{FBD9FF5A-2B40-40BE-9925-0500938053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1752600"/>
            <a:ext cx="56388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校正証明書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品      名：ディジタル電圧計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型      名：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DVM2005A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校正環境：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℃±1 ℃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校正結果：　表示値　　　校正値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1.000 0 V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1.005 0 V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不確かさ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0.002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V (</a:t>
            </a:r>
            <a:r>
              <a:rPr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=2)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 正 日：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20xx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年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</a:p>
          <a:p>
            <a:pPr algn="r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校正機関名：日本○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×△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検定所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　 責任者：標準部長 ◇☆▽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="" xmlns:a16="http://schemas.microsoft.com/office/drawing/2014/main" id="{A09E8B5D-B63C-4C6B-8B9A-1F26811D38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電流の測定の不確かさ</a:t>
            </a:r>
          </a:p>
        </p:txBody>
      </p:sp>
      <p:graphicFrame>
        <p:nvGraphicFramePr>
          <p:cNvPr id="3" name="Group 730">
            <a:extLst>
              <a:ext uri="{FF2B5EF4-FFF2-40B4-BE49-F238E27FC236}">
                <a16:creationId xmlns="" xmlns:a16="http://schemas.microsoft.com/office/drawing/2014/main" id="{F687C209-EE85-42CE-B623-5577ACF967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339516"/>
              </p:ext>
            </p:extLst>
          </p:nvPr>
        </p:nvGraphicFramePr>
        <p:xfrm>
          <a:off x="107950" y="928688"/>
          <a:ext cx="8856663" cy="5551500"/>
        </p:xfrm>
        <a:graphic>
          <a:graphicData uri="http://schemas.openxmlformats.org/drawingml/2006/table">
            <a:tbl>
              <a:tblPr/>
              <a:tblGrid>
                <a:gridCol w="7191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4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39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80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62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39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366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8002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539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不確かさ要因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値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±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標準不確かさ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 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量の単位）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43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繰返し測定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0.001 321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5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―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43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0.002 0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07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95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85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539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539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86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5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</a:t>
                      </a: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分布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634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="" xmlns:a16="http://schemas.microsoft.com/office/drawing/2014/main" id="{B45118C9-1DFC-4920-A853-3C1B310C6D98}"/>
              </a:ext>
            </a:extLst>
          </p:cNvPr>
          <p:cNvSpPr txBox="1">
            <a:spLocks noChangeArrowheads="1"/>
          </p:cNvSpPr>
          <p:nvPr/>
        </p:nvSpPr>
        <p:spPr>
          <a:xfrm>
            <a:off x="381000" y="2133600"/>
            <a:ext cx="8534400" cy="39624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長期安定度</a:t>
            </a:r>
            <a:r>
              <a:rPr lang="en-US" altLang="ja-JP" sz="3200" kern="0" dirty="0">
                <a:latin typeface="Times New Roman" pitchFamily="18" charset="0"/>
                <a:ea typeface="+mn-ea"/>
                <a:cs typeface="Times New Roman" pitchFamily="18" charset="0"/>
              </a:rPr>
              <a:t>(1</a:t>
            </a: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年間</a:t>
            </a:r>
            <a:r>
              <a:rPr lang="en-US" altLang="ja-JP" sz="3200" kern="0" dirty="0">
                <a:latin typeface="Times New Roman" pitchFamily="18" charset="0"/>
                <a:ea typeface="+mn-ea"/>
                <a:cs typeface="Times New Roman" pitchFamily="18" charset="0"/>
              </a:rPr>
              <a:t>)   </a:t>
            </a: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：</a:t>
            </a:r>
            <a:r>
              <a:rPr lang="en-US" altLang="ja-JP" sz="3200" kern="0" dirty="0">
                <a:latin typeface="Times New Roman" pitchFamily="18" charset="0"/>
                <a:ea typeface="+mn-ea"/>
                <a:cs typeface="Times New Roman" pitchFamily="18" charset="0"/>
              </a:rPr>
              <a:t>±0.005 V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altLang="ja-JP" sz="3200" kern="0" dirty="0"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　　　校正周期１年間の長期安定度は，電圧計のメーカスペックを用いる。</a:t>
            </a:r>
          </a:p>
        </p:txBody>
      </p:sp>
      <p:sp>
        <p:nvSpPr>
          <p:cNvPr id="15363" name="Rectangle 4">
            <a:extLst>
              <a:ext uri="{FF2B5EF4-FFF2-40B4-BE49-F238E27FC236}">
                <a16:creationId xmlns="" xmlns:a16="http://schemas.microsoft.com/office/drawing/2014/main" id="{197EED77-4504-4DC2-B0A3-870F67FD9E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タイプ</a:t>
            </a:r>
            <a:r>
              <a:rPr lang="en-US" altLang="ja-JP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評価の例</a:t>
            </a:r>
            <a:b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（電圧計の長期安定度）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="" xmlns:a16="http://schemas.microsoft.com/office/drawing/2014/main" id="{5D5717F7-2948-470D-A854-1407962B7A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電流の測定の不確かさ</a:t>
            </a:r>
          </a:p>
        </p:txBody>
      </p:sp>
      <p:graphicFrame>
        <p:nvGraphicFramePr>
          <p:cNvPr id="3" name="Group 110">
            <a:extLst>
              <a:ext uri="{FF2B5EF4-FFF2-40B4-BE49-F238E27FC236}">
                <a16:creationId xmlns="" xmlns:a16="http://schemas.microsoft.com/office/drawing/2014/main" id="{E11AC13B-07F9-4A0C-87B5-626A01EC39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4892442"/>
              </p:ext>
            </p:extLst>
          </p:nvPr>
        </p:nvGraphicFramePr>
        <p:xfrm>
          <a:off x="107950" y="928688"/>
          <a:ext cx="8856663" cy="5521325"/>
        </p:xfrm>
        <a:graphic>
          <a:graphicData uri="http://schemas.openxmlformats.org/drawingml/2006/table">
            <a:tbl>
              <a:tblPr/>
              <a:tblGrid>
                <a:gridCol w="7191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4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5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806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626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366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8002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445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不確かさ要因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値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±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標準不確かさ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 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量の単位）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43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繰返し測定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0.001 321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5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―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43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0.002 0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43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長期安定度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69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75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397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397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86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5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</a:t>
                      </a: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分布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508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>
            <a:extLst>
              <a:ext uri="{FF2B5EF4-FFF2-40B4-BE49-F238E27FC236}">
                <a16:creationId xmlns="" xmlns:a16="http://schemas.microsoft.com/office/drawing/2014/main" id="{8E5648F4-1F9C-4CB3-BCB6-1A8A01AF6077}"/>
              </a:ext>
            </a:extLst>
          </p:cNvPr>
          <p:cNvGrpSpPr>
            <a:grpSpLocks/>
          </p:cNvGrpSpPr>
          <p:nvPr/>
        </p:nvGrpSpPr>
        <p:grpSpPr bwMode="auto">
          <a:xfrm>
            <a:off x="0" y="2362200"/>
            <a:ext cx="4572000" cy="3262313"/>
            <a:chOff x="624" y="1305"/>
            <a:chExt cx="2880" cy="2055"/>
          </a:xfrm>
        </p:grpSpPr>
        <p:grpSp>
          <p:nvGrpSpPr>
            <p:cNvPr id="17414" name="Group 3">
              <a:extLst>
                <a:ext uri="{FF2B5EF4-FFF2-40B4-BE49-F238E27FC236}">
                  <a16:creationId xmlns="" xmlns:a16="http://schemas.microsoft.com/office/drawing/2014/main" id="{137BDC02-0806-455A-B051-368AEEDCD9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305"/>
              <a:ext cx="2880" cy="2055"/>
              <a:chOff x="1056" y="1401"/>
              <a:chExt cx="2880" cy="2055"/>
            </a:xfrm>
          </p:grpSpPr>
          <p:sp>
            <p:nvSpPr>
              <p:cNvPr id="17419" name="Text Box 4">
                <a:extLst>
                  <a:ext uri="{FF2B5EF4-FFF2-40B4-BE49-F238E27FC236}">
                    <a16:creationId xmlns="" xmlns:a16="http://schemas.microsoft.com/office/drawing/2014/main" id="{D289C538-C7F9-40C4-9137-5A8A4A7A48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61" y="2736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分流器</a:t>
                </a:r>
              </a:p>
            </p:txBody>
          </p:sp>
          <p:sp>
            <p:nvSpPr>
              <p:cNvPr id="17420" name="Text Box 5">
                <a:extLst>
                  <a:ext uri="{FF2B5EF4-FFF2-40B4-BE49-F238E27FC236}">
                    <a16:creationId xmlns="" xmlns:a16="http://schemas.microsoft.com/office/drawing/2014/main" id="{5BD01335-CFC8-4793-B441-A0BDF771A8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1" y="1401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電圧計</a:t>
                </a:r>
              </a:p>
            </p:txBody>
          </p:sp>
          <p:sp>
            <p:nvSpPr>
              <p:cNvPr id="17421" name="Text Box 6">
                <a:extLst>
                  <a:ext uri="{FF2B5EF4-FFF2-40B4-BE49-F238E27FC236}">
                    <a16:creationId xmlns="" xmlns:a16="http://schemas.microsoft.com/office/drawing/2014/main" id="{DF77C1B8-1C96-491C-985F-1839E48F76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6" y="2811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電源</a:t>
                </a:r>
              </a:p>
            </p:txBody>
          </p:sp>
          <p:grpSp>
            <p:nvGrpSpPr>
              <p:cNvPr id="17422" name="Group 7">
                <a:extLst>
                  <a:ext uri="{FF2B5EF4-FFF2-40B4-BE49-F238E27FC236}">
                    <a16:creationId xmlns="" xmlns:a16="http://schemas.microsoft.com/office/drawing/2014/main" id="{EDC094C5-6886-41BD-9696-D62CB18774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4" y="1698"/>
                <a:ext cx="2352" cy="1758"/>
                <a:chOff x="1584" y="1698"/>
                <a:chExt cx="2352" cy="1758"/>
              </a:xfrm>
            </p:grpSpPr>
            <p:sp>
              <p:nvSpPr>
                <p:cNvPr id="17423" name="Line 8">
                  <a:extLst>
                    <a:ext uri="{FF2B5EF4-FFF2-40B4-BE49-F238E27FC236}">
                      <a16:creationId xmlns="" xmlns:a16="http://schemas.microsoft.com/office/drawing/2014/main" id="{33D629EC-9A7E-498E-9696-C5741590A7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68" y="2411"/>
                  <a:ext cx="766" cy="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24" name="Line 9">
                  <a:extLst>
                    <a:ext uri="{FF2B5EF4-FFF2-40B4-BE49-F238E27FC236}">
                      <a16:creationId xmlns="" xmlns:a16="http://schemas.microsoft.com/office/drawing/2014/main" id="{1031E285-384C-485A-B6E8-DE5A71BA001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2424"/>
                  <a:ext cx="2" cy="46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25" name="Line 10">
                  <a:extLst>
                    <a:ext uri="{FF2B5EF4-FFF2-40B4-BE49-F238E27FC236}">
                      <a16:creationId xmlns="" xmlns:a16="http://schemas.microsoft.com/office/drawing/2014/main" id="{93BA053D-2383-4354-B7B7-9627DFF798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4" y="2408"/>
                  <a:ext cx="2" cy="104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26" name="Line 11">
                  <a:extLst>
                    <a:ext uri="{FF2B5EF4-FFF2-40B4-BE49-F238E27FC236}">
                      <a16:creationId xmlns="" xmlns:a16="http://schemas.microsoft.com/office/drawing/2014/main" id="{3DD89C1E-EE3E-43FC-AFC9-CFB6C6A4B0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2411"/>
                  <a:ext cx="992" cy="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27" name="Oval 12">
                  <a:extLst>
                    <a:ext uri="{FF2B5EF4-FFF2-40B4-BE49-F238E27FC236}">
                      <a16:creationId xmlns="" xmlns:a16="http://schemas.microsoft.com/office/drawing/2014/main" id="{6E23D504-07E7-4105-B08C-F860EC3CB4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5" y="2362"/>
                  <a:ext cx="91" cy="8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428" name="Oval 13">
                  <a:extLst>
                    <a:ext uri="{FF2B5EF4-FFF2-40B4-BE49-F238E27FC236}">
                      <a16:creationId xmlns="" xmlns:a16="http://schemas.microsoft.com/office/drawing/2014/main" id="{13CE2485-FC78-4018-8676-C7701E94B4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698"/>
                  <a:ext cx="543" cy="52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429" name="Text Box 14">
                  <a:extLst>
                    <a:ext uri="{FF2B5EF4-FFF2-40B4-BE49-F238E27FC236}">
                      <a16:creationId xmlns="" xmlns:a16="http://schemas.microsoft.com/office/drawing/2014/main" id="{B9E7EAD3-A406-4CDC-9474-B7EEED157B7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29" y="1785"/>
                  <a:ext cx="33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17430" name="Text Box 15">
                  <a:extLst>
                    <a:ext uri="{FF2B5EF4-FFF2-40B4-BE49-F238E27FC236}">
                      <a16:creationId xmlns="" xmlns:a16="http://schemas.microsoft.com/office/drawing/2014/main" id="{F0C10A49-52F9-4C35-87CD-261506A12F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76" y="2508"/>
                  <a:ext cx="388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</a:p>
              </p:txBody>
            </p:sp>
            <p:sp>
              <p:nvSpPr>
                <p:cNvPr id="17431" name="Oval 16">
                  <a:extLst>
                    <a:ext uri="{FF2B5EF4-FFF2-40B4-BE49-F238E27FC236}">
                      <a16:creationId xmlns="" xmlns:a16="http://schemas.microsoft.com/office/drawing/2014/main" id="{CC3EC1E3-9F8D-4A0E-9678-0882919980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362"/>
                  <a:ext cx="91" cy="8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7432" name="Group 17">
                  <a:extLst>
                    <a:ext uri="{FF2B5EF4-FFF2-40B4-BE49-F238E27FC236}">
                      <a16:creationId xmlns="" xmlns:a16="http://schemas.microsoft.com/office/drawing/2014/main" id="{629B0123-BE87-414C-A220-8B1E4B5594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2" y="2346"/>
                  <a:ext cx="353" cy="137"/>
                  <a:chOff x="2822" y="2346"/>
                  <a:chExt cx="353" cy="137"/>
                </a:xfrm>
              </p:grpSpPr>
              <p:sp>
                <p:nvSpPr>
                  <p:cNvPr id="17439" name="Line 18">
                    <a:extLst>
                      <a:ext uri="{FF2B5EF4-FFF2-40B4-BE49-F238E27FC236}">
                        <a16:creationId xmlns="" xmlns:a16="http://schemas.microsoft.com/office/drawing/2014/main" id="{56AB82DD-E929-455C-AC01-C85AD803FDE7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3138" y="2414"/>
                    <a:ext cx="37" cy="6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0" name="Line 19">
                    <a:extLst>
                      <a:ext uri="{FF2B5EF4-FFF2-40B4-BE49-F238E27FC236}">
                        <a16:creationId xmlns="" xmlns:a16="http://schemas.microsoft.com/office/drawing/2014/main" id="{8C01457F-7C5F-4D33-99AA-A690AADF51A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3089" y="2346"/>
                    <a:ext cx="50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1" name="Line 20">
                    <a:extLst>
                      <a:ext uri="{FF2B5EF4-FFF2-40B4-BE49-F238E27FC236}">
                        <a16:creationId xmlns="" xmlns:a16="http://schemas.microsoft.com/office/drawing/2014/main" id="{319617E7-8D2C-4650-A5AA-1144381A492A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3025" y="2346"/>
                    <a:ext cx="64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2" name="Line 21">
                    <a:extLst>
                      <a:ext uri="{FF2B5EF4-FFF2-40B4-BE49-F238E27FC236}">
                        <a16:creationId xmlns="" xmlns:a16="http://schemas.microsoft.com/office/drawing/2014/main" id="{5F983243-4D43-4BA4-B308-50CD9B55D54F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2974" y="2347"/>
                    <a:ext cx="51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3" name="Line 22">
                    <a:extLst>
                      <a:ext uri="{FF2B5EF4-FFF2-40B4-BE49-F238E27FC236}">
                        <a16:creationId xmlns="" xmlns:a16="http://schemas.microsoft.com/office/drawing/2014/main" id="{82A6B2E4-1CCD-4CFF-8DB5-8D4A24985F21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2910" y="2346"/>
                    <a:ext cx="64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4" name="Line 23">
                    <a:extLst>
                      <a:ext uri="{FF2B5EF4-FFF2-40B4-BE49-F238E27FC236}">
                        <a16:creationId xmlns="" xmlns:a16="http://schemas.microsoft.com/office/drawing/2014/main" id="{59B5D26B-1E99-45BA-A630-A20538D449CA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2860" y="2346"/>
                    <a:ext cx="50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45" name="Line 24">
                    <a:extLst>
                      <a:ext uri="{FF2B5EF4-FFF2-40B4-BE49-F238E27FC236}">
                        <a16:creationId xmlns="" xmlns:a16="http://schemas.microsoft.com/office/drawing/2014/main" id="{0678612D-C160-42BD-AED4-8E2FCF51166A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2822" y="2346"/>
                    <a:ext cx="37" cy="6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33" name="Group 25">
                  <a:extLst>
                    <a:ext uri="{FF2B5EF4-FFF2-40B4-BE49-F238E27FC236}">
                      <a16:creationId xmlns="" xmlns:a16="http://schemas.microsoft.com/office/drawing/2014/main" id="{F3F5CC60-793A-45F5-A190-CC0FD68D11E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4" y="2889"/>
                  <a:ext cx="544" cy="141"/>
                  <a:chOff x="1584" y="2889"/>
                  <a:chExt cx="544" cy="141"/>
                </a:xfrm>
              </p:grpSpPr>
              <p:sp>
                <p:nvSpPr>
                  <p:cNvPr id="17437" name="Line 26">
                    <a:extLst>
                      <a:ext uri="{FF2B5EF4-FFF2-40B4-BE49-F238E27FC236}">
                        <a16:creationId xmlns="" xmlns:a16="http://schemas.microsoft.com/office/drawing/2014/main" id="{56E630EC-5A3E-42FD-BDCA-C1359B3777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84" y="2889"/>
                    <a:ext cx="544" cy="1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438" name="Line 27">
                    <a:extLst>
                      <a:ext uri="{FF2B5EF4-FFF2-40B4-BE49-F238E27FC236}">
                        <a16:creationId xmlns="" xmlns:a16="http://schemas.microsoft.com/office/drawing/2014/main" id="{EDA67042-A331-493D-81C3-684A3E4290A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01" y="3029"/>
                    <a:ext cx="310" cy="1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7434" name="Line 28">
                  <a:extLst>
                    <a:ext uri="{FF2B5EF4-FFF2-40B4-BE49-F238E27FC236}">
                      <a16:creationId xmlns="" xmlns:a16="http://schemas.microsoft.com/office/drawing/2014/main" id="{65C41B4C-69E7-42B2-B3D7-39A49963D8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849" y="3447"/>
                  <a:ext cx="2085" cy="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435" name="Text Box 29">
                  <a:extLst>
                    <a:ext uri="{FF2B5EF4-FFF2-40B4-BE49-F238E27FC236}">
                      <a16:creationId xmlns="" xmlns:a16="http://schemas.microsoft.com/office/drawing/2014/main" id="{C059A729-726E-4D01-AE71-42CA7B24CF5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6" y="2011"/>
                  <a:ext cx="49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lang="en-US" altLang="ja-JP" sz="28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?</a:t>
                  </a:r>
                </a:p>
              </p:txBody>
            </p:sp>
            <p:sp>
              <p:nvSpPr>
                <p:cNvPr id="17436" name="Line 30">
                  <a:extLst>
                    <a:ext uri="{FF2B5EF4-FFF2-40B4-BE49-F238E27FC236}">
                      <a16:creationId xmlns="" xmlns:a16="http://schemas.microsoft.com/office/drawing/2014/main" id="{3AE79D7E-620F-40B5-B3B6-8DEBEFD243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3021"/>
                  <a:ext cx="2" cy="42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415" name="Line 31">
              <a:extLst>
                <a:ext uri="{FF2B5EF4-FFF2-40B4-BE49-F238E27FC236}">
                  <a16:creationId xmlns="" xmlns:a16="http://schemas.microsoft.com/office/drawing/2014/main" id="{23B1C0A2-E1A3-4240-9938-4B12B431F6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00" y="1890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6" name="Line 32">
              <a:extLst>
                <a:ext uri="{FF2B5EF4-FFF2-40B4-BE49-F238E27FC236}">
                  <a16:creationId xmlns="" xmlns:a16="http://schemas.microsoft.com/office/drawing/2014/main" id="{2E06E1F9-12CA-48EC-99D8-3FBDC20070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24" y="1878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7" name="Line 33">
              <a:extLst>
                <a:ext uri="{FF2B5EF4-FFF2-40B4-BE49-F238E27FC236}">
                  <a16:creationId xmlns="" xmlns:a16="http://schemas.microsoft.com/office/drawing/2014/main" id="{833AEF3D-8197-4D30-8074-1D9F71426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4" y="1899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18" name="Line 34">
              <a:extLst>
                <a:ext uri="{FF2B5EF4-FFF2-40B4-BE49-F238E27FC236}">
                  <a16:creationId xmlns="" xmlns:a16="http://schemas.microsoft.com/office/drawing/2014/main" id="{80D9D5C0-44E6-42F8-9469-2D362529E7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1887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7411" name="Rectangle 35">
            <a:extLst>
              <a:ext uri="{FF2B5EF4-FFF2-40B4-BE49-F238E27FC236}">
                <a16:creationId xmlns="" xmlns:a16="http://schemas.microsoft.com/office/drawing/2014/main" id="{A25A172B-20B9-4C59-899E-6F61F0AE2B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-71438"/>
            <a:ext cx="8534400" cy="1703388"/>
          </a:xfrm>
        </p:spPr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電流の測定で考慮するタイプ</a:t>
            </a:r>
            <a:r>
              <a:rPr lang="en-US" altLang="ja-JP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の要因</a:t>
            </a:r>
            <a:br>
              <a:rPr lang="ja-JP" altLang="en-US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 sz="4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（分流器に起因するもの）</a:t>
            </a:r>
          </a:p>
        </p:txBody>
      </p:sp>
      <p:sp>
        <p:nvSpPr>
          <p:cNvPr id="17412" name="Oval 36">
            <a:extLst>
              <a:ext uri="{FF2B5EF4-FFF2-40B4-BE49-F238E27FC236}">
                <a16:creationId xmlns="" xmlns:a16="http://schemas.microsoft.com/office/drawing/2014/main" id="{E255D6F4-B7EE-4A8E-828E-FC6DB13AE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657600"/>
            <a:ext cx="2057400" cy="15240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7">
            <a:extLst>
              <a:ext uri="{FF2B5EF4-FFF2-40B4-BE49-F238E27FC236}">
                <a16:creationId xmlns="" xmlns:a16="http://schemas.microsoft.com/office/drawing/2014/main" id="{737D9EA2-E329-46CE-A15D-11795B19E8DE}"/>
              </a:ext>
            </a:extLst>
          </p:cNvPr>
          <p:cNvSpPr txBox="1">
            <a:spLocks noChangeArrowheads="1"/>
          </p:cNvSpPr>
          <p:nvPr/>
        </p:nvSpPr>
        <p:spPr>
          <a:xfrm>
            <a:off x="4876800" y="2895600"/>
            <a:ext cx="4038600" cy="28194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800" kern="0">
                <a:latin typeface="Times New Roman" pitchFamily="18" charset="0"/>
                <a:ea typeface="+mn-ea"/>
                <a:cs typeface="Times New Roman" pitchFamily="18" charset="0"/>
              </a:rPr>
              <a:t>分流器の校正の不確かさ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800" kern="0">
                <a:latin typeface="Times New Roman" pitchFamily="18" charset="0"/>
                <a:ea typeface="+mn-ea"/>
                <a:cs typeface="Times New Roman" pitchFamily="18" charset="0"/>
              </a:rPr>
              <a:t>長期安定度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2800" kern="0">
                <a:latin typeface="Times New Roman" pitchFamily="18" charset="0"/>
                <a:ea typeface="+mn-ea"/>
                <a:cs typeface="Times New Roman" pitchFamily="18" charset="0"/>
              </a:rPr>
              <a:t>　　（過去データの利用）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2800" kern="0">
                <a:latin typeface="Times New Roman" pitchFamily="18" charset="0"/>
                <a:ea typeface="+mn-ea"/>
                <a:cs typeface="Times New Roman" pitchFamily="18" charset="0"/>
              </a:rPr>
              <a:t>電流依存性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="" xmlns:a16="http://schemas.microsoft.com/office/drawing/2014/main" id="{42447497-EE9C-4BA0-8178-1A8BCA5FF6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9600" cy="1420813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タイプ</a:t>
            </a:r>
            <a:r>
              <a:rPr lang="en-US" altLang="ja-JP">
                <a:solidFill>
                  <a:schemeClr val="tx1"/>
                </a:solidFill>
              </a:rPr>
              <a:t>B</a:t>
            </a:r>
            <a:r>
              <a:rPr lang="ja-JP" altLang="en-US">
                <a:solidFill>
                  <a:schemeClr val="tx1"/>
                </a:solidFill>
              </a:rPr>
              <a:t>評価の例</a:t>
            </a:r>
            <a:br>
              <a:rPr lang="ja-JP" altLang="en-US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（分流器の校正の不確かさ）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="" xmlns:a16="http://schemas.microsoft.com/office/drawing/2014/main" id="{DD18B227-3B73-44E0-A55B-982857D7F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676400"/>
            <a:ext cx="5715000" cy="441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18436" name="Text Box 4">
            <a:extLst>
              <a:ext uri="{FF2B5EF4-FFF2-40B4-BE49-F238E27FC236}">
                <a16:creationId xmlns="" xmlns:a16="http://schemas.microsoft.com/office/drawing/2014/main" id="{BCE27020-5781-44B1-8539-BA99F95B2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1752600"/>
            <a:ext cx="5638800" cy="438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校正証明書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品      名：標準分流器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型      名：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SHUNT001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校正環境：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℃±1 ℃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校正結果：　電流値　　　  校正値</a:t>
            </a:r>
          </a:p>
          <a:p>
            <a:pPr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　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A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　 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0.100 20 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不確かさ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0.000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ja-JP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=2)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 正 日：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20xx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年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</a:p>
          <a:p>
            <a:pPr algn="r"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校正機関名：日本○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×△</a:t>
            </a: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検定所</a:t>
            </a:r>
          </a:p>
          <a:p>
            <a:pPr>
              <a:lnSpc>
                <a:spcPct val="60000"/>
              </a:lnSpc>
              <a:spcBef>
                <a:spcPct val="50000"/>
              </a:spcBef>
              <a:buFontTx/>
              <a:buNone/>
            </a:pPr>
            <a:r>
              <a:rPr lang="ja-JP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　 責任者：標準部長 ◇☆▽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="" xmlns:a16="http://schemas.microsoft.com/office/drawing/2014/main" id="{EC09A1F1-8E53-4CB4-A255-8441CC3831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電流の測定の不確かさ</a:t>
            </a:r>
          </a:p>
        </p:txBody>
      </p:sp>
      <p:graphicFrame>
        <p:nvGraphicFramePr>
          <p:cNvPr id="3" name="Group 113">
            <a:extLst>
              <a:ext uri="{FF2B5EF4-FFF2-40B4-BE49-F238E27FC236}">
                <a16:creationId xmlns="" xmlns:a16="http://schemas.microsoft.com/office/drawing/2014/main" id="{C99F753E-705A-4204-8D43-F7AD1635BC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7388624"/>
              </p:ext>
            </p:extLst>
          </p:nvPr>
        </p:nvGraphicFramePr>
        <p:xfrm>
          <a:off x="107950" y="896938"/>
          <a:ext cx="8856663" cy="5530850"/>
        </p:xfrm>
        <a:graphic>
          <a:graphicData uri="http://schemas.openxmlformats.org/drawingml/2006/table">
            <a:tbl>
              <a:tblPr/>
              <a:tblGrid>
                <a:gridCol w="7191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4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39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80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626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39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366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8002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445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不確かさ要因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値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±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標準不確かさ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 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量の単位）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43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繰返し測定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0.001 321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5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―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43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5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0.002 0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43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5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長期安定度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43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5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5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4</a:t>
                      </a:r>
                      <a:endParaRPr kumimoji="1" lang="en-US" altLang="ja-JP" sz="1500" b="1" i="0" u="none" strike="noStrike" cap="none" normalizeH="0" baseline="-2500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分流器の校正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0.000 20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Ω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462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25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825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86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5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</a:t>
                      </a: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分布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486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5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="" xmlns:a16="http://schemas.microsoft.com/office/drawing/2014/main" id="{A25FD1DE-7438-4C72-910F-BCF5BFDD7D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9600" cy="1420813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タイプ</a:t>
            </a:r>
            <a:r>
              <a:rPr lang="en-US" altLang="ja-JP">
                <a:solidFill>
                  <a:schemeClr val="tx1"/>
                </a:solidFill>
              </a:rPr>
              <a:t>B</a:t>
            </a:r>
            <a:r>
              <a:rPr lang="ja-JP" altLang="en-US">
                <a:solidFill>
                  <a:schemeClr val="tx1"/>
                </a:solidFill>
              </a:rPr>
              <a:t>評価の例</a:t>
            </a:r>
            <a:br>
              <a:rPr lang="ja-JP" altLang="en-US">
                <a:solidFill>
                  <a:schemeClr val="tx1"/>
                </a:solidFill>
              </a:rPr>
            </a:br>
            <a:r>
              <a:rPr lang="ja-JP" altLang="en-US" sz="4000">
                <a:solidFill>
                  <a:schemeClr val="tx1"/>
                </a:solidFill>
              </a:rPr>
              <a:t>（分流器の長期安定度）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="" xmlns:a16="http://schemas.microsoft.com/office/drawing/2014/main" id="{4969DA1F-8B37-4C23-9D4F-DDED20FB4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3" y="4662488"/>
            <a:ext cx="9056687" cy="2133600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0484" name="Rectangle 4">
            <a:extLst>
              <a:ext uri="{FF2B5EF4-FFF2-40B4-BE49-F238E27FC236}">
                <a16:creationId xmlns="" xmlns:a16="http://schemas.microsoft.com/office/drawing/2014/main" id="{CDA83472-459E-4283-AC99-1F597AC35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3" y="2108200"/>
            <a:ext cx="7685087" cy="1778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0485" name="Text Box 5">
            <a:extLst>
              <a:ext uri="{FF2B5EF4-FFF2-40B4-BE49-F238E27FC236}">
                <a16:creationId xmlns="" xmlns:a16="http://schemas.microsoft.com/office/drawing/2014/main" id="{3108FD59-B8D9-4233-8D40-1A1934718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184400"/>
            <a:ext cx="7086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ja-JP" altLang="en-US" sz="2400">
                <a:solidFill>
                  <a:schemeClr val="bg1"/>
                </a:solidFill>
              </a:rPr>
              <a:t>過去</a:t>
            </a:r>
            <a:r>
              <a:rPr lang="en-US" altLang="ja-JP" sz="2400">
                <a:solidFill>
                  <a:schemeClr val="bg1"/>
                </a:solidFill>
              </a:rPr>
              <a:t>5</a:t>
            </a:r>
            <a:r>
              <a:rPr lang="ja-JP" altLang="en-US" sz="2400">
                <a:solidFill>
                  <a:schemeClr val="bg1"/>
                </a:solidFill>
              </a:rPr>
              <a:t>年間の分流器の校正結果として以下のデータを所有している</a:t>
            </a:r>
          </a:p>
        </p:txBody>
      </p:sp>
      <p:sp>
        <p:nvSpPr>
          <p:cNvPr id="20486" name="AutoShape 6">
            <a:extLst>
              <a:ext uri="{FF2B5EF4-FFF2-40B4-BE49-F238E27FC236}">
                <a16:creationId xmlns="" xmlns:a16="http://schemas.microsoft.com/office/drawing/2014/main" id="{89210144-BFA9-4C21-BBE0-4B61E92EB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973513"/>
            <a:ext cx="576263" cy="609600"/>
          </a:xfrm>
          <a:prstGeom prst="downArrow">
            <a:avLst>
              <a:gd name="adj1" fmla="val 50000"/>
              <a:gd name="adj2" fmla="val 4077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7" name="Text Box 7">
            <a:extLst>
              <a:ext uri="{FF2B5EF4-FFF2-40B4-BE49-F238E27FC236}">
                <a16:creationId xmlns="" xmlns:a16="http://schemas.microsoft.com/office/drawing/2014/main" id="{1A7D04FC-8CFE-44E4-A009-90D3080CD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5029200"/>
            <a:ext cx="4038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これらのデータから、この分流器の長期安定度を、最大値と最小値の差の矩形分布</a:t>
            </a:r>
            <a:r>
              <a:rPr lang="en-US" altLang="ja-JP" sz="24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en-US" altLang="ja-JP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±0.000 3 Ω</a:t>
            </a:r>
            <a:r>
              <a:rPr lang="en-US" altLang="ja-JP" sz="24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ja-JP" alt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と推測する。</a:t>
            </a:r>
          </a:p>
        </p:txBody>
      </p:sp>
      <p:sp>
        <p:nvSpPr>
          <p:cNvPr id="20488" name="Text Box 8">
            <a:extLst>
              <a:ext uri="{FF2B5EF4-FFF2-40B4-BE49-F238E27FC236}">
                <a16:creationId xmlns="" xmlns:a16="http://schemas.microsoft.com/office/drawing/2014/main" id="{C00C5028-5AF5-40DC-B8DD-9A3B4C3CB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7250" y="2946400"/>
            <a:ext cx="7010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0.099 90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0.100 20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0.100 10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ja-JP" altLang="en-US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　　　</a:t>
            </a: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0.100 50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ja-JP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0.100 20 </a:t>
            </a:r>
            <a:r>
              <a:rPr lang="en-US" altLang="ja-JP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US" altLang="ja-JP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9" name="Line 9">
            <a:extLst>
              <a:ext uri="{FF2B5EF4-FFF2-40B4-BE49-F238E27FC236}">
                <a16:creationId xmlns="" xmlns:a16="http://schemas.microsoft.com/office/drawing/2014/main" id="{D5284201-96F0-4E04-92F3-B97F5D858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5791200"/>
            <a:ext cx="3505200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0" name="Line 10">
            <a:extLst>
              <a:ext uri="{FF2B5EF4-FFF2-40B4-BE49-F238E27FC236}">
                <a16:creationId xmlns="" xmlns:a16="http://schemas.microsoft.com/office/drawing/2014/main" id="{537D4AAB-3E4F-4C23-A8BD-F75A7729F0DA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775" y="5195888"/>
            <a:ext cx="2697163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1" name="Line 12">
            <a:extLst>
              <a:ext uri="{FF2B5EF4-FFF2-40B4-BE49-F238E27FC236}">
                <a16:creationId xmlns="" xmlns:a16="http://schemas.microsoft.com/office/drawing/2014/main" id="{E5AFF35F-2AEA-4B05-A528-16EFA7584271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775" y="5181600"/>
            <a:ext cx="0" cy="60960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2" name="Line 13">
            <a:extLst>
              <a:ext uri="{FF2B5EF4-FFF2-40B4-BE49-F238E27FC236}">
                <a16:creationId xmlns="" xmlns:a16="http://schemas.microsoft.com/office/drawing/2014/main" id="{0437612F-4658-4B94-BFFA-78F0B180264E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9475" y="5181600"/>
            <a:ext cx="0" cy="60960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3" name="Text Box 15">
            <a:extLst>
              <a:ext uri="{FF2B5EF4-FFF2-40B4-BE49-F238E27FC236}">
                <a16:creationId xmlns="" xmlns:a16="http://schemas.microsoft.com/office/drawing/2014/main" id="{565DBA35-5093-447C-A9C7-59EB39D81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5867400"/>
            <a:ext cx="1676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0.100 50 </a:t>
            </a:r>
            <a:r>
              <a:rPr lang="en-US" altLang="ja-JP" sz="2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sp>
        <p:nvSpPr>
          <p:cNvPr id="20494" name="Text Box 17">
            <a:extLst>
              <a:ext uri="{FF2B5EF4-FFF2-40B4-BE49-F238E27FC236}">
                <a16:creationId xmlns="" xmlns:a16="http://schemas.microsoft.com/office/drawing/2014/main" id="{119053DE-FC07-4998-96C7-399368BC8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3860800"/>
            <a:ext cx="2293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400"/>
              <a:t>矩形分布を仮定</a:t>
            </a:r>
          </a:p>
        </p:txBody>
      </p:sp>
      <p:sp>
        <p:nvSpPr>
          <p:cNvPr id="20495" name="Text Box 18">
            <a:extLst>
              <a:ext uri="{FF2B5EF4-FFF2-40B4-BE49-F238E27FC236}">
                <a16:creationId xmlns="" xmlns:a16="http://schemas.microsoft.com/office/drawing/2014/main" id="{CBD6F000-835D-4936-A4BF-468E45B14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4241800"/>
            <a:ext cx="1620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/>
              <a:t>(</a:t>
            </a:r>
            <a:r>
              <a:rPr lang="ja-JP" altLang="en-US" sz="2400"/>
              <a:t>一様分布</a:t>
            </a:r>
            <a:r>
              <a:rPr lang="en-US" altLang="ja-JP" sz="2400"/>
              <a:t>)</a:t>
            </a:r>
          </a:p>
        </p:txBody>
      </p:sp>
      <p:sp>
        <p:nvSpPr>
          <p:cNvPr id="20496" name="Text Box 20">
            <a:extLst>
              <a:ext uri="{FF2B5EF4-FFF2-40B4-BE49-F238E27FC236}">
                <a16:creationId xmlns="" xmlns:a16="http://schemas.microsoft.com/office/drawing/2014/main" id="{607EE7D3-1CFA-4B1F-B4E3-3951F24EF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713" y="6300788"/>
            <a:ext cx="16764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0.100 20 </a:t>
            </a:r>
            <a:r>
              <a:rPr lang="en-US" altLang="ja-JP" sz="2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sp>
        <p:nvSpPr>
          <p:cNvPr id="20497" name="Text Box 21">
            <a:extLst>
              <a:ext uri="{FF2B5EF4-FFF2-40B4-BE49-F238E27FC236}">
                <a16:creationId xmlns="" xmlns:a16="http://schemas.microsoft.com/office/drawing/2014/main" id="{6D2B4B39-BE0D-4836-968D-1DD27D6DE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" y="5867400"/>
            <a:ext cx="16764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2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0.099 90 </a:t>
            </a:r>
            <a:r>
              <a:rPr lang="en-US" altLang="ja-JP" sz="22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sp>
        <p:nvSpPr>
          <p:cNvPr id="20498" name="Line 22">
            <a:extLst>
              <a:ext uri="{FF2B5EF4-FFF2-40B4-BE49-F238E27FC236}">
                <a16:creationId xmlns="" xmlns:a16="http://schemas.microsoft.com/office/drawing/2014/main" id="{80B85140-3E39-438C-96FB-14A1A2CAAB3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051050" y="4913313"/>
            <a:ext cx="3175" cy="132080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9" name="Line 23">
            <a:extLst>
              <a:ext uri="{FF2B5EF4-FFF2-40B4-BE49-F238E27FC236}">
                <a16:creationId xmlns="" xmlns:a16="http://schemas.microsoft.com/office/drawing/2014/main" id="{E33B4E81-1737-404E-9972-24F3DF4154E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2000" y="5486400"/>
            <a:ext cx="2667000" cy="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0" name="Rectangle 24">
            <a:extLst>
              <a:ext uri="{FF2B5EF4-FFF2-40B4-BE49-F238E27FC236}">
                <a16:creationId xmlns="" xmlns:a16="http://schemas.microsoft.com/office/drawing/2014/main" id="{0E987BEE-21D8-4EE0-99E3-0F2CC78C65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557338"/>
            <a:ext cx="50434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/>
              <a:t>（過去データの利用　その１）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80C0DC3F-8A5F-4FF5-9FF9-2944B5C51A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目的</a:t>
            </a:r>
          </a:p>
        </p:txBody>
      </p:sp>
      <p:sp>
        <p:nvSpPr>
          <p:cNvPr id="3075" name="Text Box 3">
            <a:extLst>
              <a:ext uri="{FF2B5EF4-FFF2-40B4-BE49-F238E27FC236}">
                <a16:creationId xmlns="" xmlns:a16="http://schemas.microsoft.com/office/drawing/2014/main" id="{9F7C8556-B961-4756-BE58-460E62717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5805488"/>
            <a:ext cx="78486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タイプ</a:t>
            </a:r>
            <a:r>
              <a:rPr lang="en-US" altLang="ja-JP" sz="240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で評価する要因の選定，その要因の値と確率分布の求め方を学習する．</a:t>
            </a:r>
          </a:p>
        </p:txBody>
      </p:sp>
      <p:graphicFrame>
        <p:nvGraphicFramePr>
          <p:cNvPr id="24" name="Group 90">
            <a:extLst>
              <a:ext uri="{FF2B5EF4-FFF2-40B4-BE49-F238E27FC236}">
                <a16:creationId xmlns="" xmlns:a16="http://schemas.microsoft.com/office/drawing/2014/main" id="{3C007D4C-3DE6-4613-A3F8-AE34AA4F6D7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79388" y="1071563"/>
          <a:ext cx="8856662" cy="4535488"/>
        </p:xfrm>
        <a:graphic>
          <a:graphicData uri="http://schemas.openxmlformats.org/drawingml/2006/table">
            <a:tbl>
              <a:tblPr/>
              <a:tblGrid>
                <a:gridCol w="7207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84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46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10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6842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0806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208756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28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不確かさ要因</a:t>
                      </a:r>
                      <a:endParaRPr kumimoji="1" lang="ja-JP" alt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値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+</a:t>
                      </a:r>
                      <a:endParaRPr kumimoji="1" lang="en-GB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標準不確かさ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出力量</a:t>
                      </a: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の単位）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</a:t>
                      </a:r>
                      <a:endParaRPr kumimoji="1" lang="ja-JP" altLang="en-GB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5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2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699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6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</a:t>
                      </a: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endParaRPr kumimoji="1" lang="ja-JP" alt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667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150" name="Oval 78">
            <a:extLst>
              <a:ext uri="{FF2B5EF4-FFF2-40B4-BE49-F238E27FC236}">
                <a16:creationId xmlns="" xmlns:a16="http://schemas.microsoft.com/office/drawing/2014/main" id="{3F20081B-A0AA-48FC-9416-CF4868011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908050"/>
            <a:ext cx="2303462" cy="31686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51" name="AutoShape 79">
            <a:extLst>
              <a:ext uri="{FF2B5EF4-FFF2-40B4-BE49-F238E27FC236}">
                <a16:creationId xmlns="" xmlns:a16="http://schemas.microsoft.com/office/drawing/2014/main" id="{5E174B92-F8DB-48CF-B2CD-B3925FE4F18E}"/>
              </a:ext>
            </a:extLst>
          </p:cNvPr>
          <p:cNvCxnSpPr>
            <a:cxnSpLocks noChangeShapeType="1"/>
            <a:stCxn id="3150" idx="3"/>
            <a:endCxn id="3075" idx="0"/>
          </p:cNvCxnSpPr>
          <p:nvPr/>
        </p:nvCxnSpPr>
        <p:spPr bwMode="auto">
          <a:xfrm rot="16200000" flipH="1">
            <a:off x="2618582" y="3599656"/>
            <a:ext cx="2192338" cy="2219325"/>
          </a:xfrm>
          <a:prstGeom prst="curved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3F4800EB-575E-4BEE-ACA3-B53AC93B32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9375"/>
            <a:ext cx="8229600" cy="1420813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タイプ</a:t>
            </a:r>
            <a:r>
              <a:rPr lang="en-US" altLang="ja-JP">
                <a:solidFill>
                  <a:schemeClr val="tx1"/>
                </a:solidFill>
              </a:rPr>
              <a:t>B</a:t>
            </a:r>
            <a:r>
              <a:rPr lang="ja-JP" altLang="en-US">
                <a:solidFill>
                  <a:schemeClr val="tx1"/>
                </a:solidFill>
              </a:rPr>
              <a:t>評価の例</a:t>
            </a:r>
            <a:br>
              <a:rPr lang="ja-JP" altLang="en-US">
                <a:solidFill>
                  <a:schemeClr val="tx1"/>
                </a:solidFill>
              </a:rPr>
            </a:br>
            <a:r>
              <a:rPr lang="ja-JP" altLang="en-US">
                <a:solidFill>
                  <a:schemeClr val="tx1"/>
                </a:solidFill>
              </a:rPr>
              <a:t> （分流器の長期安定度）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="" xmlns:a16="http://schemas.microsoft.com/office/drawing/2014/main" id="{2CB9E3ED-DF76-45A2-B72A-FD3073382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1800" y="2198688"/>
            <a:ext cx="4806950" cy="4572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1508" name="Rectangle 4">
            <a:extLst>
              <a:ext uri="{FF2B5EF4-FFF2-40B4-BE49-F238E27FC236}">
                <a16:creationId xmlns="" xmlns:a16="http://schemas.microsoft.com/office/drawing/2014/main" id="{7697FC0E-EE35-4FD3-A2B8-E8D12B09E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350" y="2224088"/>
            <a:ext cx="3200400" cy="3646487"/>
          </a:xfrm>
          <a:prstGeom prst="rect">
            <a:avLst/>
          </a:prstGeom>
          <a:solidFill>
            <a:srgbClr val="FFFFCC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>
              <a:solidFill>
                <a:schemeClr val="bg1"/>
              </a:solidFill>
            </a:endParaRPr>
          </a:p>
        </p:txBody>
      </p:sp>
      <p:sp>
        <p:nvSpPr>
          <p:cNvPr id="21509" name="Text Box 5">
            <a:extLst>
              <a:ext uri="{FF2B5EF4-FFF2-40B4-BE49-F238E27FC236}">
                <a16:creationId xmlns="" xmlns:a16="http://schemas.microsoft.com/office/drawing/2014/main" id="{BD652C21-0BE0-4FE8-AC23-1CD4F6A91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2427288"/>
            <a:ext cx="3200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ja-JP" altLang="en-US" sz="2800">
                <a:solidFill>
                  <a:schemeClr val="bg1"/>
                </a:solidFill>
              </a:rPr>
              <a:t>他の考え方としては</a:t>
            </a:r>
          </a:p>
        </p:txBody>
      </p:sp>
      <p:sp>
        <p:nvSpPr>
          <p:cNvPr id="21510" name="AutoShape 6">
            <a:extLst>
              <a:ext uri="{FF2B5EF4-FFF2-40B4-BE49-F238E27FC236}">
                <a16:creationId xmlns="" xmlns:a16="http://schemas.microsoft.com/office/drawing/2014/main" id="{3116461B-0511-420B-B0DC-C646D0E09D3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3477419" y="4036219"/>
            <a:ext cx="576262" cy="711200"/>
          </a:xfrm>
          <a:prstGeom prst="downArrow">
            <a:avLst>
              <a:gd name="adj1" fmla="val 50000"/>
              <a:gd name="adj2" fmla="val 475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7" name="Text Box 7">
            <a:extLst>
              <a:ext uri="{FF2B5EF4-FFF2-40B4-BE49-F238E27FC236}">
                <a16:creationId xmlns="" xmlns:a16="http://schemas.microsoft.com/office/drawing/2014/main" id="{CE4C672B-2137-411E-AEC5-118E7885D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7750" y="2655888"/>
            <a:ext cx="38862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ja-JP" alt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年間当たりの最大変化量が、この分流器の長期安定度の最悪値である。よって、この最悪値で矩形分布</a:t>
            </a:r>
            <a:r>
              <a:rPr lang="en-US" altLang="ja-JP" sz="24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(</a:t>
            </a:r>
            <a:r>
              <a:rPr lang="ja-JP" alt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一様分布</a:t>
            </a:r>
            <a:r>
              <a:rPr lang="en-US" altLang="ja-JP" sz="24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r>
              <a:rPr lang="ja-JP" alt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と推測する。</a:t>
            </a:r>
          </a:p>
        </p:txBody>
      </p:sp>
      <p:sp>
        <p:nvSpPr>
          <p:cNvPr id="21512" name="Text Box 8">
            <a:extLst>
              <a:ext uri="{FF2B5EF4-FFF2-40B4-BE49-F238E27FC236}">
                <a16:creationId xmlns="" xmlns:a16="http://schemas.microsoft.com/office/drawing/2014/main" id="{3F484777-44F5-4D8B-AC80-9FF0C5142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0" y="3265488"/>
            <a:ext cx="15240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0.099 9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0.100 2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US" altLang="ja-JP" sz="2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0.100 1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en-US" altLang="ja-JP" sz="200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0.100 5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0.100 2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sp>
        <p:nvSpPr>
          <p:cNvPr id="21513" name="Text Box 19">
            <a:extLst>
              <a:ext uri="{FF2B5EF4-FFF2-40B4-BE49-F238E27FC236}">
                <a16:creationId xmlns="" xmlns:a16="http://schemas.microsoft.com/office/drawing/2014/main" id="{75600DE0-6DF0-4D97-99D1-3890EF68D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3478213"/>
            <a:ext cx="19812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50000"/>
              </a:spcBef>
              <a:buFontTx/>
              <a:buNone/>
            </a:pPr>
            <a:r>
              <a:rPr lang="ja-JP" altLang="en-US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＞ </a:t>
            </a: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+0.000 3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  <a:p>
            <a:pPr algn="r">
              <a:spcBef>
                <a:spcPct val="50000"/>
              </a:spcBef>
              <a:buFontTx/>
              <a:buNone/>
            </a:pPr>
            <a:r>
              <a:rPr lang="ja-JP" altLang="en-US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＞ </a:t>
            </a: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- 0.000 1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  <a:p>
            <a:pPr algn="r">
              <a:spcBef>
                <a:spcPct val="50000"/>
              </a:spcBef>
              <a:buFontTx/>
              <a:buNone/>
            </a:pPr>
            <a:r>
              <a:rPr lang="ja-JP" altLang="en-US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＞ </a:t>
            </a: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+0.000 4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  <a:p>
            <a:pPr algn="r">
              <a:spcBef>
                <a:spcPct val="50000"/>
              </a:spcBef>
              <a:buFontTx/>
              <a:buNone/>
            </a:pPr>
            <a:r>
              <a:rPr lang="ja-JP" altLang="en-US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＞ </a:t>
            </a: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- 0.000 3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grpSp>
        <p:nvGrpSpPr>
          <p:cNvPr id="21514" name="Group 20">
            <a:extLst>
              <a:ext uri="{FF2B5EF4-FFF2-40B4-BE49-F238E27FC236}">
                <a16:creationId xmlns="" xmlns:a16="http://schemas.microsoft.com/office/drawing/2014/main" id="{28585916-8E7E-4D6F-9D64-86F652051795}"/>
              </a:ext>
            </a:extLst>
          </p:cNvPr>
          <p:cNvGrpSpPr>
            <a:grpSpLocks/>
          </p:cNvGrpSpPr>
          <p:nvPr/>
        </p:nvGrpSpPr>
        <p:grpSpPr bwMode="auto">
          <a:xfrm>
            <a:off x="4476750" y="4941888"/>
            <a:ext cx="4495800" cy="914400"/>
            <a:chOff x="384" y="3168"/>
            <a:chExt cx="1872" cy="576"/>
          </a:xfrm>
        </p:grpSpPr>
        <p:sp>
          <p:nvSpPr>
            <p:cNvPr id="21519" name="Line 21">
              <a:extLst>
                <a:ext uri="{FF2B5EF4-FFF2-40B4-BE49-F238E27FC236}">
                  <a16:creationId xmlns="" xmlns:a16="http://schemas.microsoft.com/office/drawing/2014/main" id="{D20801E0-EBF4-43A9-97CE-C19A7B8EA8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" y="3744"/>
              <a:ext cx="1872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Line 22">
              <a:extLst>
                <a:ext uri="{FF2B5EF4-FFF2-40B4-BE49-F238E27FC236}">
                  <a16:creationId xmlns="" xmlns:a16="http://schemas.microsoft.com/office/drawing/2014/main" id="{7E7DB226-2EDA-46B6-A40C-FE3A858046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3369"/>
              <a:ext cx="144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Line 23">
              <a:extLst>
                <a:ext uri="{FF2B5EF4-FFF2-40B4-BE49-F238E27FC236}">
                  <a16:creationId xmlns="" xmlns:a16="http://schemas.microsoft.com/office/drawing/2014/main" id="{2880B84D-44D2-4B09-9536-BBE58F4BBC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6" y="3168"/>
              <a:ext cx="0" cy="57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Line 24">
              <a:extLst>
                <a:ext uri="{FF2B5EF4-FFF2-40B4-BE49-F238E27FC236}">
                  <a16:creationId xmlns="" xmlns:a16="http://schemas.microsoft.com/office/drawing/2014/main" id="{2B0A785E-10DB-41D4-B658-836C2139DE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" y="3360"/>
              <a:ext cx="0" cy="384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Line 25">
              <a:extLst>
                <a:ext uri="{FF2B5EF4-FFF2-40B4-BE49-F238E27FC236}">
                  <a16:creationId xmlns="" xmlns:a16="http://schemas.microsoft.com/office/drawing/2014/main" id="{6E261B14-6036-4E4C-A831-CA8BB0733F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07" y="3360"/>
              <a:ext cx="0" cy="384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1515" name="Text Box 26">
            <a:extLst>
              <a:ext uri="{FF2B5EF4-FFF2-40B4-BE49-F238E27FC236}">
                <a16:creationId xmlns="" xmlns:a16="http://schemas.microsoft.com/office/drawing/2014/main" id="{28B1322C-155D-45F8-B003-AC5891FD9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5916613"/>
            <a:ext cx="1752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+0.000 4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sp>
        <p:nvSpPr>
          <p:cNvPr id="21516" name="Text Box 27">
            <a:extLst>
              <a:ext uri="{FF2B5EF4-FFF2-40B4-BE49-F238E27FC236}">
                <a16:creationId xmlns="" xmlns:a16="http://schemas.microsoft.com/office/drawing/2014/main" id="{B02771C3-3DF2-4400-8B05-C9A7AA1FB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8849" y="5932488"/>
            <a:ext cx="14874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0.000 0 </a:t>
            </a:r>
            <a:r>
              <a:rPr lang="en-US" altLang="ja-JP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sp>
        <p:nvSpPr>
          <p:cNvPr id="21517" name="Text Box 28">
            <a:extLst>
              <a:ext uri="{FF2B5EF4-FFF2-40B4-BE49-F238E27FC236}">
                <a16:creationId xmlns="" xmlns:a16="http://schemas.microsoft.com/office/drawing/2014/main" id="{45E3A676-432B-49A9-91EF-2D5179E8CD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350" y="5932488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-0. 000 4 </a:t>
            </a:r>
            <a:r>
              <a:rPr lang="en-US" altLang="ja-JP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  <p:sp>
        <p:nvSpPr>
          <p:cNvPr id="21518" name="Rectangle 29">
            <a:extLst>
              <a:ext uri="{FF2B5EF4-FFF2-40B4-BE49-F238E27FC236}">
                <a16:creationId xmlns="" xmlns:a16="http://schemas.microsoft.com/office/drawing/2014/main" id="{93C7CD9F-0A9D-4264-B24B-2DA6F02B0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600200"/>
            <a:ext cx="50434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/>
              <a:t>（過去データの利用　その２）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="" xmlns:a16="http://schemas.microsoft.com/office/drawing/2014/main" id="{EA12C182-3A98-4AB8-8BE2-D84C392B18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電流の測定の不確かさ</a:t>
            </a:r>
          </a:p>
        </p:txBody>
      </p:sp>
      <p:graphicFrame>
        <p:nvGraphicFramePr>
          <p:cNvPr id="3" name="Group 114">
            <a:extLst>
              <a:ext uri="{FF2B5EF4-FFF2-40B4-BE49-F238E27FC236}">
                <a16:creationId xmlns="" xmlns:a16="http://schemas.microsoft.com/office/drawing/2014/main" id="{34B5D725-A10F-4A09-9DF0-3FB63206E3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9611669"/>
              </p:ext>
            </p:extLst>
          </p:nvPr>
        </p:nvGraphicFramePr>
        <p:xfrm>
          <a:off x="285750" y="928688"/>
          <a:ext cx="8678863" cy="5424487"/>
        </p:xfrm>
        <a:graphic>
          <a:graphicData uri="http://schemas.openxmlformats.org/drawingml/2006/table">
            <a:tbl>
              <a:tblPr/>
              <a:tblGrid>
                <a:gridCol w="685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69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09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66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396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366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8002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381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不確かさ要因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値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±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標準不確かさ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 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量の単位）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25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繰返し測定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0.001 321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―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FFF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25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0.002 0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25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長期安定度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25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4</a:t>
                      </a:r>
                      <a:endParaRPr kumimoji="1" lang="en-US" altLang="ja-JP" sz="1400" b="1" i="0" u="none" strike="noStrike" cap="none" normalizeH="0" baseline="-2500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分流器の校正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0.000 20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Ω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25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GB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5</a:t>
                      </a: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分流器の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長期安定度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0.000 3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Ω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892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079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381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4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分布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381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="" xmlns:a16="http://schemas.microsoft.com/office/drawing/2014/main" id="{C005A5EE-DCCC-45DA-B8A0-5D14953698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タイプ</a:t>
            </a:r>
            <a:r>
              <a:rPr lang="en-US" altLang="ja-JP">
                <a:solidFill>
                  <a:schemeClr val="tx1"/>
                </a:solidFill>
              </a:rPr>
              <a:t>B</a:t>
            </a:r>
            <a:r>
              <a:rPr lang="ja-JP" altLang="en-US">
                <a:solidFill>
                  <a:schemeClr val="tx1"/>
                </a:solidFill>
              </a:rPr>
              <a:t>評価（電流依存性）</a:t>
            </a:r>
          </a:p>
        </p:txBody>
      </p:sp>
      <p:sp>
        <p:nvSpPr>
          <p:cNvPr id="23555" name="Text Box 5">
            <a:extLst>
              <a:ext uri="{FF2B5EF4-FFF2-40B4-BE49-F238E27FC236}">
                <a16:creationId xmlns="" xmlns:a16="http://schemas.microsoft.com/office/drawing/2014/main" id="{5A697AB9-E70D-44C6-93B2-44E4B4E8E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1341438"/>
            <a:ext cx="70104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使用した分流器の抵抗値は、電流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A </a:t>
            </a:r>
            <a:r>
              <a:rPr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～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の間で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±0.000 2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以内の範囲で保証されている。</a:t>
            </a:r>
          </a:p>
        </p:txBody>
      </p:sp>
      <p:sp>
        <p:nvSpPr>
          <p:cNvPr id="23556" name="Line 24">
            <a:extLst>
              <a:ext uri="{FF2B5EF4-FFF2-40B4-BE49-F238E27FC236}">
                <a16:creationId xmlns="" xmlns:a16="http://schemas.microsoft.com/office/drawing/2014/main" id="{C26553B0-5BE2-4239-A270-120EB6221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1416050" y="5761038"/>
            <a:ext cx="57150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7" name="Line 25">
            <a:extLst>
              <a:ext uri="{FF2B5EF4-FFF2-40B4-BE49-F238E27FC236}">
                <a16:creationId xmlns="" xmlns:a16="http://schemas.microsoft.com/office/drawing/2014/main" id="{9E2E36F9-B9D3-4C0B-BBEE-748B28CC65B1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158750" y="4579938"/>
            <a:ext cx="3124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58" name="Text Box 26">
            <a:extLst>
              <a:ext uri="{FF2B5EF4-FFF2-40B4-BE49-F238E27FC236}">
                <a16:creationId xmlns="" xmlns:a16="http://schemas.microsoft.com/office/drawing/2014/main" id="{1853883B-396E-4FFD-ACA0-425559602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775" y="3114675"/>
            <a:ext cx="1108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400"/>
              <a:t>抵抗値</a:t>
            </a:r>
          </a:p>
        </p:txBody>
      </p:sp>
      <p:sp>
        <p:nvSpPr>
          <p:cNvPr id="23559" name="Text Box 27">
            <a:extLst>
              <a:ext uri="{FF2B5EF4-FFF2-40B4-BE49-F238E27FC236}">
                <a16:creationId xmlns="" xmlns:a16="http://schemas.microsoft.com/office/drawing/2014/main" id="{5AE08C49-CD9F-4BF4-B713-6362F8B97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2825" y="5867400"/>
            <a:ext cx="561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>
                <a:latin typeface="Times New Roman" panose="02020603050405020304" pitchFamily="18" charset="0"/>
                <a:cs typeface="Times New Roman" panose="02020603050405020304" pitchFamily="18" charset="0"/>
              </a:rPr>
              <a:t>1A</a:t>
            </a:r>
          </a:p>
        </p:txBody>
      </p:sp>
      <p:sp>
        <p:nvSpPr>
          <p:cNvPr id="23560" name="Text Box 28">
            <a:extLst>
              <a:ext uri="{FF2B5EF4-FFF2-40B4-BE49-F238E27FC236}">
                <a16:creationId xmlns="" xmlns:a16="http://schemas.microsoft.com/office/drawing/2014/main" id="{1C1A4C1B-AAA8-4EFC-BD7B-D7434DA70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5338" y="5876925"/>
            <a:ext cx="715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400">
                <a:latin typeface="Times New Roman" panose="02020603050405020304" pitchFamily="18" charset="0"/>
                <a:cs typeface="Times New Roman" panose="02020603050405020304" pitchFamily="18" charset="0"/>
              </a:rPr>
              <a:t>10A</a:t>
            </a:r>
          </a:p>
        </p:txBody>
      </p:sp>
      <p:sp>
        <p:nvSpPr>
          <p:cNvPr id="23561" name="Line 29">
            <a:extLst>
              <a:ext uri="{FF2B5EF4-FFF2-40B4-BE49-F238E27FC236}">
                <a16:creationId xmlns="" xmlns:a16="http://schemas.microsoft.com/office/drawing/2014/main" id="{23235113-C1FA-4CE7-B6D5-D168D405290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19313" y="3736975"/>
            <a:ext cx="4495800" cy="3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2" name="Line 30">
            <a:extLst>
              <a:ext uri="{FF2B5EF4-FFF2-40B4-BE49-F238E27FC236}">
                <a16:creationId xmlns="" xmlns:a16="http://schemas.microsoft.com/office/drawing/2014/main" id="{7FDD2349-E4ED-413B-B650-782778D13D4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12963" y="4456113"/>
            <a:ext cx="4495800" cy="3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3" name="Line 31">
            <a:extLst>
              <a:ext uri="{FF2B5EF4-FFF2-40B4-BE49-F238E27FC236}">
                <a16:creationId xmlns="" xmlns:a16="http://schemas.microsoft.com/office/drawing/2014/main" id="{10AD2D48-403A-4A99-A8A7-59C991049A0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06763" y="3722688"/>
            <a:ext cx="14287" cy="75406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lg" len="med"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64" name="Rectangle 32">
            <a:extLst>
              <a:ext uri="{FF2B5EF4-FFF2-40B4-BE49-F238E27FC236}">
                <a16:creationId xmlns="" xmlns:a16="http://schemas.microsoft.com/office/drawing/2014/main" id="{EBDC40CC-7175-497C-BBFD-16097E9CD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0125" y="3849688"/>
            <a:ext cx="1997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±0.000 2 </a:t>
            </a:r>
            <a:r>
              <a:rPr lang="en-US" altLang="ja-JP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="" xmlns:a16="http://schemas.microsoft.com/office/drawing/2014/main" id="{B75ACE00-66CF-415B-9CFC-C50071A838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電流の測定の不確かさ</a:t>
            </a:r>
          </a:p>
        </p:txBody>
      </p:sp>
      <p:graphicFrame>
        <p:nvGraphicFramePr>
          <p:cNvPr id="3" name="Group 115">
            <a:extLst>
              <a:ext uri="{FF2B5EF4-FFF2-40B4-BE49-F238E27FC236}">
                <a16:creationId xmlns="" xmlns:a16="http://schemas.microsoft.com/office/drawing/2014/main" id="{BD706852-1DD5-48DF-8E21-B98B8E3D37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3998118"/>
              </p:ext>
            </p:extLst>
          </p:nvPr>
        </p:nvGraphicFramePr>
        <p:xfrm>
          <a:off x="107950" y="928688"/>
          <a:ext cx="8856663" cy="5491272"/>
        </p:xfrm>
        <a:graphic>
          <a:graphicData uri="http://schemas.openxmlformats.org/drawingml/2006/table">
            <a:tbl>
              <a:tblPr/>
              <a:tblGrid>
                <a:gridCol w="7191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969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5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80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3662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80022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5190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不確かさ要因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値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±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感度係数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 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量の単位）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07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繰返し測定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0.001 321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607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0.002 0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07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電圧計の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長期安定度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V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607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分流器の校正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の不確かさ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0.000 20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Ω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07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5</a:t>
                      </a:r>
                      <a:endParaRPr kumimoji="1" lang="en-US" altLang="ja-JP" sz="1400" b="1" i="0" u="none" strike="noStrike" cap="none" normalizeH="0" baseline="-2500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分流器の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長期安定度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0.000 3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Ω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07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GB" altLang="ja-JP" sz="1400" b="1" i="0" u="none" strike="noStrike" cap="none" normalizeH="0" baseline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GB" altLang="ja-JP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6</a:t>
                      </a: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分流器の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電流依存性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0.000 2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Ω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分布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607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en-US" altLang="ja-JP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1812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GB" altLang="ja-JP" sz="14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c</a:t>
                      </a:r>
                      <a:r>
                        <a:rPr kumimoji="1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    )</a:t>
                      </a:r>
                      <a:endParaRPr kumimoji="1" lang="en-GB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合成標準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　　　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不確かさ</a:t>
                      </a:r>
                      <a:endParaRPr kumimoji="1" lang="ja-JP" altLang="en-GB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分布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285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拡張不確かさ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正規分布</a:t>
                      </a:r>
                      <a:r>
                        <a:rPr kumimoji="1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(</a:t>
                      </a:r>
                      <a:r>
                        <a:rPr kumimoji="1" lang="en-GB" altLang="ja-JP" sz="1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k</a:t>
                      </a:r>
                      <a:r>
                        <a:rPr kumimoji="1" lang="en-GB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=2)</a:t>
                      </a:r>
                      <a:endParaRPr kumimoji="1" lang="en-GB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>
            <a:extLst>
              <a:ext uri="{FF2B5EF4-FFF2-40B4-BE49-F238E27FC236}">
                <a16:creationId xmlns="" xmlns:a16="http://schemas.microsoft.com/office/drawing/2014/main" id="{B0EAA8E9-3A0D-446C-8E04-6377D5E7B4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8" y="1555750"/>
            <a:ext cx="8218487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</a:pP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標準器の校正の不確かさに相当する，メスシリンダーの校正の不確かさは，校正証明書より，</a:t>
            </a: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3.0 mL</a:t>
            </a: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。また，校正証明書を用いる場合，確率分布は正規分布である。</a:t>
            </a:r>
          </a:p>
        </p:txBody>
      </p:sp>
      <p:sp>
        <p:nvSpPr>
          <p:cNvPr id="25603" name="Rectangle 4">
            <a:extLst>
              <a:ext uri="{FF2B5EF4-FFF2-40B4-BE49-F238E27FC236}">
                <a16:creationId xmlns="" xmlns:a16="http://schemas.microsoft.com/office/drawing/2014/main" id="{2750050C-6CD5-41BC-B3C0-2C0B4196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8" y="2708275"/>
            <a:ext cx="821848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Wingdings" panose="05000000000000000000" pitchFamily="2" charset="2"/>
              <a:buNone/>
            </a:pPr>
            <a:endParaRPr lang="en-US" altLang="ja-JP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</a:pP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温度による効果は，温度を測定している温度計が最小目盛り</a:t>
            </a: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1 ℃</a:t>
            </a: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のデジタル温度計を用いているため，</a:t>
            </a: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±0.5 ℃</a:t>
            </a: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で温度が分からない。</a:t>
            </a:r>
          </a:p>
        </p:txBody>
      </p:sp>
      <p:sp>
        <p:nvSpPr>
          <p:cNvPr id="25604" name="AutoShape 5">
            <a:extLst>
              <a:ext uri="{FF2B5EF4-FFF2-40B4-BE49-F238E27FC236}">
                <a16:creationId xmlns="" xmlns:a16="http://schemas.microsoft.com/office/drawing/2014/main" id="{C2CB0878-AF91-46E4-9CB2-F0099215F8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4508500"/>
            <a:ext cx="647700" cy="792163"/>
          </a:xfrm>
          <a:prstGeom prst="downArrow">
            <a:avLst>
              <a:gd name="adj1" fmla="val 50000"/>
              <a:gd name="adj2" fmla="val 416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5605" name="Text Box 6">
            <a:extLst>
              <a:ext uri="{FF2B5EF4-FFF2-40B4-BE49-F238E27FC236}">
                <a16:creationId xmlns="" xmlns:a16="http://schemas.microsoft.com/office/drawing/2014/main" id="{81817DD0-10F5-47B2-BF15-AA87FAD63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438" y="5373688"/>
            <a:ext cx="88185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±0.5 ℃</a:t>
            </a: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の範囲内では，どこでも同じ確率で現れるので，矩形分布を仮定</a:t>
            </a:r>
          </a:p>
        </p:txBody>
      </p:sp>
      <p:sp>
        <p:nvSpPr>
          <p:cNvPr id="25606" name="Rectangle 2">
            <a:extLst>
              <a:ext uri="{FF2B5EF4-FFF2-40B4-BE49-F238E27FC236}">
                <a16:creationId xmlns="" xmlns:a16="http://schemas.microsoft.com/office/drawing/2014/main" id="{301B7D00-A200-4E8C-8732-6B032C610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428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4400"/>
              <a:t>例：タイプ</a:t>
            </a:r>
            <a:r>
              <a:rPr lang="en-US" altLang="ja-JP" sz="4400"/>
              <a:t>B</a:t>
            </a:r>
            <a:r>
              <a:rPr lang="ja-JP" altLang="en-US" sz="4400"/>
              <a:t>の不確かさ評価</a:t>
            </a:r>
            <a:br>
              <a:rPr lang="ja-JP" altLang="en-US" sz="4400"/>
            </a:br>
            <a:r>
              <a:rPr lang="ja-JP" altLang="en-US"/>
              <a:t>（ビールジョッキの体積）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75">
            <a:extLst>
              <a:ext uri="{FF2B5EF4-FFF2-40B4-BE49-F238E27FC236}">
                <a16:creationId xmlns="" xmlns:a16="http://schemas.microsoft.com/office/drawing/2014/main" id="{DDEAA4ED-66A1-4C21-B0B4-8441300310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471849"/>
              </p:ext>
            </p:extLst>
          </p:nvPr>
        </p:nvGraphicFramePr>
        <p:xfrm>
          <a:off x="179388" y="1600200"/>
          <a:ext cx="8856662" cy="4349792"/>
        </p:xfrm>
        <a:graphic>
          <a:graphicData uri="http://schemas.openxmlformats.org/drawingml/2006/table">
            <a:tbl>
              <a:tblPr/>
              <a:tblGrid>
                <a:gridCol w="7540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509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91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461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48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9541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144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87166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6761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記号</a:t>
                      </a:r>
                      <a:endParaRPr kumimoji="1" lang="ja-JP" alt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ITC Bookman Light"/>
                          <a:cs typeface="ITC Bookman Light"/>
                        </a:rPr>
                        <a:t>不確かさ</a:t>
                      </a: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要因</a:t>
                      </a:r>
                      <a:endParaRPr kumimoji="1" lang="ja-JP" alt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値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4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+</a:t>
                      </a:r>
                      <a:endParaRPr kumimoji="1" lang="en-GB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確率分布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除数</a:t>
                      </a:r>
                      <a:endParaRPr kumimoji="1" lang="ja-JP" alt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  <a:cs typeface="Times New Roman" pitchFamily="18" charset="0"/>
                        </a:rPr>
                        <a:t>感度係数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（</a:t>
                      </a:r>
                      <a:r>
                        <a:rPr kumimoji="1" lang="ja-JP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出力</a:t>
                      </a:r>
                      <a:r>
                        <a:rPr kumimoji="1" lang="ja-JP" alt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量の単位）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70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R</a:t>
                      </a:r>
                      <a:r>
                        <a:rPr kumimoji="1" lang="en-GB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  <a:endParaRPr kumimoji="1" lang="en-GB" altLang="ja-JP" sz="24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測定の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繰返し性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1.138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mL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--------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970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US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S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標準器の校正の不確かさ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3.0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mL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正規分布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970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4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u</a:t>
                      </a:r>
                      <a:r>
                        <a:rPr kumimoji="1" lang="en-US" altLang="ja-JP" sz="2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T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温度による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効果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0.5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</a:rPr>
                        <a:t>℃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ＭＳ Ｐゴシック" pitchFamily="50" charset="-128"/>
                        </a:rPr>
                        <a:t>矩形分布</a:t>
                      </a: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L="90000" marR="90000" marT="46790" marB="4679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1104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6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c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(    )</a:t>
                      </a:r>
                      <a:endParaRPr kumimoji="1" lang="en-GB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合成標準</a:t>
                      </a:r>
                      <a:r>
                        <a:rPr kumimoji="1" lang="ja-JP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　　　</a:t>
                      </a: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不確かさ</a:t>
                      </a:r>
                      <a:endParaRPr kumimoji="1" lang="ja-JP" alt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  <a:endParaRPr kumimoji="1" lang="ja-JP" alt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71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拡張不確かさ</a:t>
                      </a:r>
                      <a:endParaRPr kumimoji="1" lang="ja-JP" altLang="en-GB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(</a:t>
                      </a: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k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=2)</a:t>
                      </a:r>
                      <a:endParaRPr kumimoji="1" lang="en-GB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pitchFamily="50" charset="-128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6691" name="Rectangle 68">
            <a:extLst>
              <a:ext uri="{FF2B5EF4-FFF2-40B4-BE49-F238E27FC236}">
                <a16:creationId xmlns="" xmlns:a16="http://schemas.microsoft.com/office/drawing/2014/main" id="{5AA3AEFD-EE5C-444A-AEEA-7A4B33277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-214313"/>
            <a:ext cx="822960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4400"/>
              <a:t>バジェットシート</a:t>
            </a:r>
            <a:endParaRPr lang="en-US" altLang="ja-JP" sz="4400">
              <a:latin typeface="Century" panose="020406040505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="" xmlns:a16="http://schemas.microsoft.com/office/drawing/2014/main" id="{8879F8A0-EF29-4DAB-AA5B-81E604C811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電気分野に特有な要因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21A74802-A521-4A7A-B727-C0DDEABC79D8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1600200"/>
            <a:ext cx="7772400" cy="50292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熱起電力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インピーダンス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コネクタの再現性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直線性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校正</a:t>
            </a:r>
            <a:r>
              <a:rPr lang="en-US" altLang="ja-JP" sz="3200" kern="0" dirty="0">
                <a:latin typeface="+mn-lt"/>
                <a:ea typeface="+mn-ea"/>
              </a:rPr>
              <a:t>/</a:t>
            </a:r>
            <a:r>
              <a:rPr lang="ja-JP" altLang="en-US" sz="3200" kern="0" dirty="0">
                <a:latin typeface="+mn-lt"/>
                <a:ea typeface="+mn-ea"/>
              </a:rPr>
              <a:t>試験条件の差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設備の配置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+mn-lt"/>
                <a:ea typeface="+mn-ea"/>
              </a:rPr>
              <a:t>      ケーブル長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+mn-lt"/>
                <a:ea typeface="+mn-ea"/>
              </a:rPr>
              <a:t>      測定器自身の発熱</a:t>
            </a:r>
          </a:p>
        </p:txBody>
      </p:sp>
      <p:sp>
        <p:nvSpPr>
          <p:cNvPr id="27652" name="Text Box 4">
            <a:extLst>
              <a:ext uri="{FF2B5EF4-FFF2-40B4-BE49-F238E27FC236}">
                <a16:creationId xmlns="" xmlns:a16="http://schemas.microsoft.com/office/drawing/2014/main" id="{D40392DC-ACA9-4B0F-A44C-E409C29B4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088" y="0"/>
            <a:ext cx="1331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800"/>
              <a:t>（参考）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>
            <a:extLst>
              <a:ext uri="{FF2B5EF4-FFF2-40B4-BE49-F238E27FC236}">
                <a16:creationId xmlns="" xmlns:a16="http://schemas.microsoft.com/office/drawing/2014/main" id="{F8A53823-5F83-42ED-A05C-474EC5B5B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088" y="0"/>
            <a:ext cx="1331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800"/>
              <a:t>（参考）</a:t>
            </a:r>
          </a:p>
        </p:txBody>
      </p:sp>
      <p:sp>
        <p:nvSpPr>
          <p:cNvPr id="28675" name="Rectangle 2">
            <a:extLst>
              <a:ext uri="{FF2B5EF4-FFF2-40B4-BE49-F238E27FC236}">
                <a16:creationId xmlns="" xmlns:a16="http://schemas.microsoft.com/office/drawing/2014/main" id="{CFC8F54D-A478-415A-8993-BD7E9799A7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質量に特有な要因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1F87C854-E6CD-4C07-B615-C6D9CE00F65A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600200"/>
            <a:ext cx="78486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浮力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磁気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静電気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偏置誤差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温度変化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湿度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ほこり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altLang="ja-JP" sz="3200" kern="0" dirty="0"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>
            <a:extLst>
              <a:ext uri="{FF2B5EF4-FFF2-40B4-BE49-F238E27FC236}">
                <a16:creationId xmlns="" xmlns:a16="http://schemas.microsoft.com/office/drawing/2014/main" id="{6F304A9A-6ABA-4686-B58F-ECBF330A2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088" y="0"/>
            <a:ext cx="1331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800"/>
              <a:t>（参考）</a:t>
            </a:r>
          </a:p>
        </p:txBody>
      </p:sp>
      <p:sp>
        <p:nvSpPr>
          <p:cNvPr id="29699" name="Rectangle 2">
            <a:extLst>
              <a:ext uri="{FF2B5EF4-FFF2-40B4-BE49-F238E27FC236}">
                <a16:creationId xmlns="" xmlns:a16="http://schemas.microsoft.com/office/drawing/2014/main" id="{0B641790-0E9C-4BFD-8912-C1607046C9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温度に特有な要因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BA1B7246-B534-4B89-A0A2-FAFC41B533FB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自己発熱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挿入長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リード線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物質の不均一性 </a:t>
            </a:r>
            <a:r>
              <a:rPr lang="en-US" altLang="ja-JP" sz="3200" kern="0" dirty="0">
                <a:latin typeface="+mn-lt"/>
                <a:ea typeface="+mn-ea"/>
              </a:rPr>
              <a:t>(</a:t>
            </a:r>
            <a:r>
              <a:rPr lang="ja-JP" altLang="en-US" sz="3200" kern="0" dirty="0">
                <a:latin typeface="+mn-lt"/>
                <a:ea typeface="+mn-ea"/>
              </a:rPr>
              <a:t>熱電対</a:t>
            </a:r>
            <a:r>
              <a:rPr lang="en-US" altLang="ja-JP" sz="3200" kern="0" dirty="0">
                <a:latin typeface="+mn-lt"/>
                <a:ea typeface="+mn-ea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圧力補正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水の三重点のドリフト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ノン</a:t>
            </a:r>
            <a:r>
              <a:rPr lang="en-US" altLang="ja-JP" sz="3200" kern="0" dirty="0">
                <a:latin typeface="+mn-lt"/>
                <a:ea typeface="+mn-ea"/>
              </a:rPr>
              <a:t>-</a:t>
            </a:r>
            <a:r>
              <a:rPr lang="ja-JP" altLang="en-US" sz="3200" kern="0" dirty="0">
                <a:latin typeface="+mn-lt"/>
                <a:ea typeface="+mn-ea"/>
              </a:rPr>
              <a:t>ユニークネス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>
            <a:extLst>
              <a:ext uri="{FF2B5EF4-FFF2-40B4-BE49-F238E27FC236}">
                <a16:creationId xmlns="" xmlns:a16="http://schemas.microsoft.com/office/drawing/2014/main" id="{BAAFD9E3-84AD-4DF9-836A-FB9BF275F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088" y="0"/>
            <a:ext cx="1331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800"/>
              <a:t>（参考）</a:t>
            </a:r>
          </a:p>
        </p:txBody>
      </p:sp>
      <p:sp>
        <p:nvSpPr>
          <p:cNvPr id="30723" name="Rectangle 2">
            <a:extLst>
              <a:ext uri="{FF2B5EF4-FFF2-40B4-BE49-F238E27FC236}">
                <a16:creationId xmlns="" xmlns:a16="http://schemas.microsoft.com/office/drawing/2014/main" id="{93E4B927-64E1-4453-AA30-D68F588CCA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長さに特有な要因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7E7A558-FA35-4E9E-896D-158F6A5285F0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熱膨張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弾力性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altLang="ja-JP" sz="3200" kern="0" dirty="0">
                <a:latin typeface="+mn-lt"/>
                <a:ea typeface="+mn-ea"/>
              </a:rPr>
              <a:t>Cos</a:t>
            </a:r>
            <a:r>
              <a:rPr lang="ja-JP" altLang="en-US" sz="3200" kern="0" dirty="0">
                <a:latin typeface="+mn-lt"/>
                <a:ea typeface="+mn-ea"/>
              </a:rPr>
              <a:t>エラー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幾何学的エラー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="" xmlns:a16="http://schemas.microsoft.com/office/drawing/2014/main" id="{E604FB16-DE84-41D6-8A07-3A065EB651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主な不確かさの要因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="" xmlns:a16="http://schemas.microsoft.com/office/drawing/2014/main" id="{1502318D-826A-45BE-B93F-FB848D0567AF}"/>
              </a:ext>
            </a:extLst>
          </p:cNvPr>
          <p:cNvSpPr txBox="1">
            <a:spLocks noChangeArrowheads="1"/>
          </p:cNvSpPr>
          <p:nvPr/>
        </p:nvSpPr>
        <p:spPr>
          <a:xfrm>
            <a:off x="533400" y="1066800"/>
            <a:ext cx="8229600" cy="5638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繰返し測定のばらつき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標準器の校正の不確かさ（校正証明書）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dirty="0"/>
              <a:t>測定対象の性質・スペック </a:t>
            </a:r>
            <a:r>
              <a:rPr lang="en-US" altLang="ja-JP" sz="3200" dirty="0">
                <a:latin typeface="Century" pitchFamily="18" charset="0"/>
              </a:rPr>
              <a:t>(</a:t>
            </a:r>
            <a:r>
              <a:rPr lang="ja-JP" altLang="en-US" sz="3200" dirty="0">
                <a:latin typeface="Century" pitchFamily="18" charset="0"/>
              </a:rPr>
              <a:t>メーカカタログ等</a:t>
            </a:r>
            <a:r>
              <a:rPr lang="en-US" altLang="ja-JP" sz="3200" dirty="0">
                <a:latin typeface="Century" pitchFamily="18" charset="0"/>
              </a:rPr>
              <a:t>)</a:t>
            </a:r>
            <a:endParaRPr lang="en-US" altLang="ja-JP" sz="3200" dirty="0"/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過去のデータ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ディジタル表示などの読み取り分解能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直線性</a:t>
            </a:r>
            <a:r>
              <a:rPr lang="en-US" altLang="ja-JP" sz="3200" kern="0" dirty="0">
                <a:latin typeface="+mn-lt"/>
                <a:ea typeface="+mn-ea"/>
              </a:rPr>
              <a:t>/</a:t>
            </a:r>
            <a:r>
              <a:rPr lang="ja-JP" altLang="en-US" sz="3200" kern="0" dirty="0">
                <a:latin typeface="+mn-lt"/>
                <a:ea typeface="+mn-ea"/>
              </a:rPr>
              <a:t>非直線性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応答特性 （感度，ヒステリシス，周波数特性）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安定度 （短期</a:t>
            </a:r>
            <a:r>
              <a:rPr lang="en-US" altLang="ja-JP" sz="3200" kern="0" dirty="0">
                <a:latin typeface="+mn-lt"/>
                <a:ea typeface="+mn-ea"/>
              </a:rPr>
              <a:t>/</a:t>
            </a:r>
            <a:r>
              <a:rPr lang="ja-JP" altLang="en-US" sz="3200" kern="0" dirty="0">
                <a:latin typeface="+mn-lt"/>
                <a:ea typeface="+mn-ea"/>
              </a:rPr>
              <a:t>長期</a:t>
            </a:r>
            <a:r>
              <a:rPr lang="en-US" altLang="ja-JP" sz="3200" kern="0" dirty="0">
                <a:latin typeface="ＭＳ Ｐゴシック" pitchFamily="50" charset="-128"/>
                <a:ea typeface="+mn-ea"/>
              </a:rPr>
              <a:t>)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測定環境（温度，湿度，気圧，設置等）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各量目に特有な要因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>
            <a:extLst>
              <a:ext uri="{FF2B5EF4-FFF2-40B4-BE49-F238E27FC236}">
                <a16:creationId xmlns="" xmlns:a16="http://schemas.microsoft.com/office/drawing/2014/main" id="{EA2AB8D6-393F-47B2-B314-08997AF94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088" y="0"/>
            <a:ext cx="1331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800"/>
              <a:t>（参考）</a:t>
            </a:r>
          </a:p>
        </p:txBody>
      </p:sp>
      <p:sp>
        <p:nvSpPr>
          <p:cNvPr id="31747" name="Rectangle 2">
            <a:extLst>
              <a:ext uri="{FF2B5EF4-FFF2-40B4-BE49-F238E27FC236}">
                <a16:creationId xmlns="" xmlns:a16="http://schemas.microsoft.com/office/drawing/2014/main" id="{D78F7B21-A05B-4BF4-8A96-010DD947D4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数学的な要因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64B9D73-24BC-42B8-BB77-50790ADD5D83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1600200"/>
            <a:ext cx="7772400" cy="45307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近似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仮定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特性曲線との一致性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特性表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58AE3949-48DD-4790-AC45-4249C73503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必ずタイプ</a:t>
            </a:r>
            <a:r>
              <a:rPr lang="en-US" altLang="ja-JP" sz="4000">
                <a:solidFill>
                  <a:schemeClr val="tx1"/>
                </a:solidFill>
              </a:rPr>
              <a:t>B</a:t>
            </a:r>
            <a:r>
              <a:rPr lang="ja-JP" altLang="en-US" sz="4000">
                <a:solidFill>
                  <a:schemeClr val="tx1"/>
                </a:solidFill>
              </a:rPr>
              <a:t>として見積もられる要因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="" xmlns:a16="http://schemas.microsoft.com/office/drawing/2014/main" id="{C12CCA91-B96B-4835-8577-A237AE02F262}"/>
              </a:ext>
            </a:extLst>
          </p:cNvPr>
          <p:cNvSpPr txBox="1">
            <a:spLocks noChangeArrowheads="1"/>
          </p:cNvSpPr>
          <p:nvPr/>
        </p:nvSpPr>
        <p:spPr>
          <a:xfrm>
            <a:off x="685800" y="1600200"/>
            <a:ext cx="7772400" cy="49244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校正証明書に記載された標準器の校正の不確かさ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メーカカタログ等による測定対象の性質・スペック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ディジタル計測器の表示分解能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理科年表などの定数の有効桁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特性表／特性曲線からの読み取り誤差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="" xmlns:a16="http://schemas.microsoft.com/office/drawing/2014/main" id="{B9DBBE28-6548-4EC9-A594-E48F811454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357188"/>
            <a:ext cx="9144000" cy="1371601"/>
          </a:xfrm>
        </p:spPr>
        <p:txBody>
          <a:bodyPr/>
          <a:lstStyle/>
          <a:p>
            <a:pPr eaLnBrk="1" hangingPunct="1"/>
            <a:r>
              <a:rPr lang="ja-JP" altLang="en-US" sz="3200" b="1">
                <a:solidFill>
                  <a:schemeClr val="tx1"/>
                </a:solidFill>
              </a:rPr>
              <a:t>タイプ</a:t>
            </a:r>
            <a:r>
              <a:rPr lang="en-US" altLang="ja-JP" sz="3200" b="1">
                <a:solidFill>
                  <a:schemeClr val="tx1"/>
                </a:solidFill>
              </a:rPr>
              <a:t>A</a:t>
            </a:r>
            <a:r>
              <a:rPr lang="ja-JP" altLang="en-US" sz="3200" b="1">
                <a:solidFill>
                  <a:schemeClr val="tx1"/>
                </a:solidFill>
              </a:rPr>
              <a:t>にもタイプ</a:t>
            </a:r>
            <a:r>
              <a:rPr lang="en-US" altLang="ja-JP" sz="3200" b="1">
                <a:solidFill>
                  <a:schemeClr val="tx1"/>
                </a:solidFill>
              </a:rPr>
              <a:t>B</a:t>
            </a:r>
            <a:r>
              <a:rPr lang="ja-JP" altLang="en-US" sz="3200" b="1">
                <a:solidFill>
                  <a:schemeClr val="tx1"/>
                </a:solidFill>
              </a:rPr>
              <a:t>にも成り得る不確かさの要因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="" xmlns:a16="http://schemas.microsoft.com/office/drawing/2014/main" id="{D01476B1-B5E6-46BA-AE03-48DA1C9557FA}"/>
              </a:ext>
            </a:extLst>
          </p:cNvPr>
          <p:cNvSpPr txBox="1">
            <a:spLocks noChangeArrowheads="1"/>
          </p:cNvSpPr>
          <p:nvPr/>
        </p:nvSpPr>
        <p:spPr>
          <a:xfrm>
            <a:off x="539750" y="1700213"/>
            <a:ext cx="8229600" cy="47244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過去のデータ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直線性</a:t>
            </a:r>
            <a:r>
              <a:rPr lang="en-US" altLang="ja-JP" sz="3200" kern="0" dirty="0">
                <a:latin typeface="+mn-lt"/>
                <a:ea typeface="+mn-ea"/>
              </a:rPr>
              <a:t>/</a:t>
            </a:r>
            <a:r>
              <a:rPr lang="ja-JP" altLang="en-US" sz="3200" kern="0" dirty="0">
                <a:latin typeface="+mn-lt"/>
                <a:ea typeface="+mn-ea"/>
              </a:rPr>
              <a:t>非直線性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応答特性 （感度，ヒステリシス，周波数特性）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安定度 （短期</a:t>
            </a:r>
            <a:r>
              <a:rPr lang="en-US" altLang="ja-JP" sz="3200" kern="0" dirty="0">
                <a:latin typeface="+mn-lt"/>
                <a:ea typeface="+mn-ea"/>
              </a:rPr>
              <a:t>/</a:t>
            </a:r>
            <a:r>
              <a:rPr lang="ja-JP" altLang="en-US" sz="3200" kern="0" dirty="0">
                <a:latin typeface="+mn-lt"/>
                <a:ea typeface="+mn-ea"/>
              </a:rPr>
              <a:t>長期</a:t>
            </a:r>
            <a:r>
              <a:rPr lang="en-US" altLang="ja-JP" sz="3200" kern="0" dirty="0">
                <a:latin typeface="+mn-lt"/>
                <a:ea typeface="+mn-ea"/>
              </a:rPr>
              <a:t>)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測定環境（温度，湿度，気圧，設置等）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  <a:defRPr/>
            </a:pPr>
            <a:endParaRPr lang="ja-JP" altLang="en-US" sz="3200" kern="0" dirty="0">
              <a:latin typeface="+mn-lt"/>
              <a:ea typeface="+mn-ea"/>
            </a:endParaRP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+mn-lt"/>
                <a:ea typeface="+mn-ea"/>
              </a:rPr>
              <a:t>       </a:t>
            </a:r>
            <a:r>
              <a:rPr lang="ja-JP" altLang="en-US" sz="3200" kern="0" dirty="0">
                <a:solidFill>
                  <a:srgbClr val="FF0000"/>
                </a:solidFill>
                <a:latin typeface="+mn-lt"/>
                <a:ea typeface="+mn-ea"/>
              </a:rPr>
              <a:t>実験</a:t>
            </a:r>
            <a:r>
              <a:rPr lang="en-US" altLang="ja-JP" sz="3200" kern="0" dirty="0">
                <a:solidFill>
                  <a:srgbClr val="FF0000"/>
                </a:solidFill>
                <a:latin typeface="+mn-lt"/>
                <a:ea typeface="+mn-ea"/>
              </a:rPr>
              <a:t>/</a:t>
            </a:r>
            <a:r>
              <a:rPr lang="ja-JP" altLang="en-US" sz="3200" kern="0" dirty="0">
                <a:solidFill>
                  <a:srgbClr val="FF0000"/>
                </a:solidFill>
                <a:latin typeface="+mn-lt"/>
                <a:ea typeface="+mn-ea"/>
              </a:rPr>
              <a:t>観測で得られたデータの処理の</a:t>
            </a:r>
          </a:p>
          <a:p>
            <a:pPr marL="342900" indent="-342900">
              <a:lnSpc>
                <a:spcPct val="75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solidFill>
                  <a:srgbClr val="FF0000"/>
                </a:solidFill>
                <a:latin typeface="+mn-lt"/>
                <a:ea typeface="+mn-ea"/>
              </a:rPr>
              <a:t>       方法による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="" xmlns:a16="http://schemas.microsoft.com/office/drawing/2014/main" id="{7381853F-7361-4D9A-B301-5C875E91F8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タイプ</a:t>
            </a:r>
            <a:r>
              <a:rPr lang="en-US" altLang="ja-JP">
                <a:solidFill>
                  <a:schemeClr val="tx1"/>
                </a:solidFill>
              </a:rPr>
              <a:t>B</a:t>
            </a:r>
            <a:r>
              <a:rPr lang="ja-JP" altLang="en-US">
                <a:solidFill>
                  <a:schemeClr val="tx1"/>
                </a:solidFill>
              </a:rPr>
              <a:t>評価の例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="" xmlns:a16="http://schemas.microsoft.com/office/drawing/2014/main" id="{80C624D8-526E-4FBC-BD8C-520C9EACF458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" y="1371600"/>
            <a:ext cx="8458200" cy="5257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　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　</a:t>
            </a:r>
            <a:r>
              <a:rPr lang="ja-JP" altLang="en-US" sz="3200" kern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電流の測定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　　分流器と電圧計で電流を測定する。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	　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　　電流</a:t>
            </a:r>
            <a:r>
              <a:rPr lang="en-US" altLang="ja-JP" sz="3200" i="1" kern="0" dirty="0"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は，</a:t>
            </a:r>
            <a:r>
              <a:rPr lang="en-US" altLang="ja-JP" sz="3200" i="1" kern="0" dirty="0">
                <a:latin typeface="Times New Roman" pitchFamily="18" charset="0"/>
                <a:ea typeface="+mn-ea"/>
                <a:cs typeface="Times New Roman" pitchFamily="18" charset="0"/>
              </a:rPr>
              <a:t>I</a:t>
            </a:r>
            <a:r>
              <a:rPr lang="en-US" altLang="ja-JP" sz="3200" kern="0" dirty="0">
                <a:latin typeface="Times New Roman" pitchFamily="18" charset="0"/>
                <a:ea typeface="+mn-ea"/>
                <a:cs typeface="Times New Roman" pitchFamily="18" charset="0"/>
              </a:rPr>
              <a:t>=</a:t>
            </a:r>
            <a:r>
              <a:rPr lang="en-US" altLang="ja-JP" sz="3200" i="1" kern="0" dirty="0">
                <a:latin typeface="Times New Roman" pitchFamily="18" charset="0"/>
                <a:ea typeface="+mn-ea"/>
                <a:cs typeface="Times New Roman" pitchFamily="18" charset="0"/>
              </a:rPr>
              <a:t>V</a:t>
            </a:r>
            <a:r>
              <a:rPr lang="en-US" altLang="ja-JP" sz="3200" kern="0" dirty="0">
                <a:latin typeface="Times New Roman" pitchFamily="18" charset="0"/>
                <a:ea typeface="+mn-ea"/>
                <a:cs typeface="Times New Roman" pitchFamily="18" charset="0"/>
              </a:rPr>
              <a:t>/</a:t>
            </a:r>
            <a:r>
              <a:rPr lang="en-US" altLang="ja-JP" sz="3200" i="1" kern="0" dirty="0">
                <a:latin typeface="Times New Roman" pitchFamily="18" charset="0"/>
                <a:ea typeface="+mn-ea"/>
                <a:cs typeface="Times New Roman" pitchFamily="18" charset="0"/>
              </a:rPr>
              <a:t>R</a:t>
            </a: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で求められる。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　　（オームの法則）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="" xmlns:a16="http://schemas.microsoft.com/office/drawing/2014/main" id="{EEB3110B-BFF2-4EAF-A534-E527D8C458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タイプ</a:t>
            </a:r>
            <a:r>
              <a:rPr lang="en-US" altLang="ja-JP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評価の例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79A82562-B895-4B45-8E59-22582BB079EE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" y="1371600"/>
            <a:ext cx="8458200" cy="6096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電流の測定</a:t>
            </a:r>
          </a:p>
        </p:txBody>
      </p:sp>
      <p:grpSp>
        <p:nvGrpSpPr>
          <p:cNvPr id="8196" name="Group 4">
            <a:extLst>
              <a:ext uri="{FF2B5EF4-FFF2-40B4-BE49-F238E27FC236}">
                <a16:creationId xmlns="" xmlns:a16="http://schemas.microsoft.com/office/drawing/2014/main" id="{A5F397EE-095D-4C12-9EFD-933E9DEA172B}"/>
              </a:ext>
            </a:extLst>
          </p:cNvPr>
          <p:cNvGrpSpPr>
            <a:grpSpLocks/>
          </p:cNvGrpSpPr>
          <p:nvPr/>
        </p:nvGrpSpPr>
        <p:grpSpPr bwMode="auto">
          <a:xfrm>
            <a:off x="14288" y="2359025"/>
            <a:ext cx="4572000" cy="3262313"/>
            <a:chOff x="624" y="1305"/>
            <a:chExt cx="2880" cy="2055"/>
          </a:xfrm>
        </p:grpSpPr>
        <p:grpSp>
          <p:nvGrpSpPr>
            <p:cNvPr id="8198" name="Group 5">
              <a:extLst>
                <a:ext uri="{FF2B5EF4-FFF2-40B4-BE49-F238E27FC236}">
                  <a16:creationId xmlns="" xmlns:a16="http://schemas.microsoft.com/office/drawing/2014/main" id="{87E50278-9531-4B8A-A686-292864FE08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305"/>
              <a:ext cx="2880" cy="2055"/>
              <a:chOff x="1056" y="1401"/>
              <a:chExt cx="2880" cy="2055"/>
            </a:xfrm>
          </p:grpSpPr>
          <p:sp>
            <p:nvSpPr>
              <p:cNvPr id="8203" name="Text Box 6">
                <a:extLst>
                  <a:ext uri="{FF2B5EF4-FFF2-40B4-BE49-F238E27FC236}">
                    <a16:creationId xmlns="" xmlns:a16="http://schemas.microsoft.com/office/drawing/2014/main" id="{9C8A8EA9-8875-45CA-A90E-5DA939D733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61" y="2736"/>
                <a:ext cx="960" cy="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ja-JP" altLang="en-US" sz="2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分流器</a:t>
                </a:r>
              </a:p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ja-JP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0.1 Ω</a:t>
                </a:r>
              </a:p>
            </p:txBody>
          </p:sp>
          <p:sp>
            <p:nvSpPr>
              <p:cNvPr id="8204" name="Text Box 7">
                <a:extLst>
                  <a:ext uri="{FF2B5EF4-FFF2-40B4-BE49-F238E27FC236}">
                    <a16:creationId xmlns="" xmlns:a16="http://schemas.microsoft.com/office/drawing/2014/main" id="{F70507DD-C3C6-4E62-AB71-D7BFBFBB17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31" y="1401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電圧計</a:t>
                </a:r>
              </a:p>
            </p:txBody>
          </p:sp>
          <p:sp>
            <p:nvSpPr>
              <p:cNvPr id="8205" name="Text Box 8">
                <a:extLst>
                  <a:ext uri="{FF2B5EF4-FFF2-40B4-BE49-F238E27FC236}">
                    <a16:creationId xmlns="" xmlns:a16="http://schemas.microsoft.com/office/drawing/2014/main" id="{83DA494B-326F-49FD-8AAA-7CC361C9BA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56" y="2811"/>
                <a:ext cx="96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  <a:buFontTx/>
                  <a:buNone/>
                </a:pPr>
                <a:r>
                  <a:rPr lang="ja-JP" altLang="en-US" sz="2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電源</a:t>
                </a:r>
              </a:p>
            </p:txBody>
          </p:sp>
          <p:grpSp>
            <p:nvGrpSpPr>
              <p:cNvPr id="8206" name="Group 9">
                <a:extLst>
                  <a:ext uri="{FF2B5EF4-FFF2-40B4-BE49-F238E27FC236}">
                    <a16:creationId xmlns="" xmlns:a16="http://schemas.microsoft.com/office/drawing/2014/main" id="{D902BEF6-6F9C-4B01-9050-A0E8F0C482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4" y="1698"/>
                <a:ext cx="2352" cy="1758"/>
                <a:chOff x="1584" y="1698"/>
                <a:chExt cx="2352" cy="1758"/>
              </a:xfrm>
            </p:grpSpPr>
            <p:sp>
              <p:nvSpPr>
                <p:cNvPr id="8207" name="Line 10">
                  <a:extLst>
                    <a:ext uri="{FF2B5EF4-FFF2-40B4-BE49-F238E27FC236}">
                      <a16:creationId xmlns="" xmlns:a16="http://schemas.microsoft.com/office/drawing/2014/main" id="{64311501-6482-4EDE-94C4-1EDF30BA164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68" y="2411"/>
                  <a:ext cx="766" cy="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08" name="Line 11">
                  <a:extLst>
                    <a:ext uri="{FF2B5EF4-FFF2-40B4-BE49-F238E27FC236}">
                      <a16:creationId xmlns="" xmlns:a16="http://schemas.microsoft.com/office/drawing/2014/main" id="{1C03836C-549B-4818-A9C0-75A0E7DD5A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2424"/>
                  <a:ext cx="2" cy="461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09" name="Line 12">
                  <a:extLst>
                    <a:ext uri="{FF2B5EF4-FFF2-40B4-BE49-F238E27FC236}">
                      <a16:creationId xmlns="" xmlns:a16="http://schemas.microsoft.com/office/drawing/2014/main" id="{1DB5C8F4-57DD-42AB-92D2-A176947A68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4" y="2408"/>
                  <a:ext cx="2" cy="104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10" name="Line 13">
                  <a:extLst>
                    <a:ext uri="{FF2B5EF4-FFF2-40B4-BE49-F238E27FC236}">
                      <a16:creationId xmlns="" xmlns:a16="http://schemas.microsoft.com/office/drawing/2014/main" id="{A40CEAE4-3DAD-4BCB-9783-3894F08001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2411"/>
                  <a:ext cx="992" cy="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11" name="Oval 14">
                  <a:extLst>
                    <a:ext uri="{FF2B5EF4-FFF2-40B4-BE49-F238E27FC236}">
                      <a16:creationId xmlns="" xmlns:a16="http://schemas.microsoft.com/office/drawing/2014/main" id="{D7D9B0CD-AC6B-4012-8863-53CFC6FE0A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5" y="2362"/>
                  <a:ext cx="91" cy="8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12" name="Oval 15">
                  <a:extLst>
                    <a:ext uri="{FF2B5EF4-FFF2-40B4-BE49-F238E27FC236}">
                      <a16:creationId xmlns="" xmlns:a16="http://schemas.microsoft.com/office/drawing/2014/main" id="{4AE86EA3-39D4-4A06-8460-0A5C1F740C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12" y="1698"/>
                  <a:ext cx="543" cy="52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13" name="Text Box 16">
                  <a:extLst>
                    <a:ext uri="{FF2B5EF4-FFF2-40B4-BE49-F238E27FC236}">
                      <a16:creationId xmlns="" xmlns:a16="http://schemas.microsoft.com/office/drawing/2014/main" id="{B0C7496A-404C-4642-BB39-CC57A2B90B3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29" y="1785"/>
                  <a:ext cx="339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</a:p>
              </p:txBody>
            </p:sp>
            <p:sp>
              <p:nvSpPr>
                <p:cNvPr id="8214" name="Text Box 17">
                  <a:extLst>
                    <a:ext uri="{FF2B5EF4-FFF2-40B4-BE49-F238E27FC236}">
                      <a16:creationId xmlns="" xmlns:a16="http://schemas.microsoft.com/office/drawing/2014/main" id="{6B5B2119-95A8-46FB-9D8B-D77D52553D4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876" y="2508"/>
                  <a:ext cx="388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</a:p>
              </p:txBody>
            </p:sp>
            <p:sp>
              <p:nvSpPr>
                <p:cNvPr id="8215" name="Oval 18">
                  <a:extLst>
                    <a:ext uri="{FF2B5EF4-FFF2-40B4-BE49-F238E27FC236}">
                      <a16:creationId xmlns="" xmlns:a16="http://schemas.microsoft.com/office/drawing/2014/main" id="{0BACB326-9F2A-4DE2-A0CC-18AD2B4281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85" y="2362"/>
                  <a:ext cx="91" cy="8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ja-JP" altLang="en-US" sz="18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8216" name="Group 19">
                  <a:extLst>
                    <a:ext uri="{FF2B5EF4-FFF2-40B4-BE49-F238E27FC236}">
                      <a16:creationId xmlns="" xmlns:a16="http://schemas.microsoft.com/office/drawing/2014/main" id="{108E039B-A931-40D2-9F47-7BF218043FA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22" y="2346"/>
                  <a:ext cx="353" cy="137"/>
                  <a:chOff x="2822" y="2346"/>
                  <a:chExt cx="353" cy="137"/>
                </a:xfrm>
              </p:grpSpPr>
              <p:sp>
                <p:nvSpPr>
                  <p:cNvPr id="8223" name="Line 20">
                    <a:extLst>
                      <a:ext uri="{FF2B5EF4-FFF2-40B4-BE49-F238E27FC236}">
                        <a16:creationId xmlns="" xmlns:a16="http://schemas.microsoft.com/office/drawing/2014/main" id="{077EC1BA-C4EA-45FA-A51F-C4437A38C47F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3138" y="2414"/>
                    <a:ext cx="37" cy="6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4" name="Line 21">
                    <a:extLst>
                      <a:ext uri="{FF2B5EF4-FFF2-40B4-BE49-F238E27FC236}">
                        <a16:creationId xmlns="" xmlns:a16="http://schemas.microsoft.com/office/drawing/2014/main" id="{9E4072B2-8B1E-47CC-9FE4-AADF6439596F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3089" y="2346"/>
                    <a:ext cx="50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5" name="Line 22">
                    <a:extLst>
                      <a:ext uri="{FF2B5EF4-FFF2-40B4-BE49-F238E27FC236}">
                        <a16:creationId xmlns="" xmlns:a16="http://schemas.microsoft.com/office/drawing/2014/main" id="{8CB5DE5A-B855-41C7-83C2-62510A160D1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3025" y="2346"/>
                    <a:ext cx="64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6" name="Line 23">
                    <a:extLst>
                      <a:ext uri="{FF2B5EF4-FFF2-40B4-BE49-F238E27FC236}">
                        <a16:creationId xmlns="" xmlns:a16="http://schemas.microsoft.com/office/drawing/2014/main" id="{0E2C0D46-1DE9-4147-A1FA-DBEFEB6DA35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2974" y="2347"/>
                    <a:ext cx="51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7" name="Line 24">
                    <a:extLst>
                      <a:ext uri="{FF2B5EF4-FFF2-40B4-BE49-F238E27FC236}">
                        <a16:creationId xmlns="" xmlns:a16="http://schemas.microsoft.com/office/drawing/2014/main" id="{4087447C-4652-4524-98A7-C773334A764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2910" y="2346"/>
                    <a:ext cx="64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8" name="Line 25">
                    <a:extLst>
                      <a:ext uri="{FF2B5EF4-FFF2-40B4-BE49-F238E27FC236}">
                        <a16:creationId xmlns="" xmlns:a16="http://schemas.microsoft.com/office/drawing/2014/main" id="{FCE226B5-FB63-442D-9B0B-80B64289439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>
                    <a:off x="2860" y="2346"/>
                    <a:ext cx="50" cy="136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9" name="Line 26">
                    <a:extLst>
                      <a:ext uri="{FF2B5EF4-FFF2-40B4-BE49-F238E27FC236}">
                        <a16:creationId xmlns="" xmlns:a16="http://schemas.microsoft.com/office/drawing/2014/main" id="{5343883A-D992-41CF-ADE2-64E14EC01FDA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0800000" flipV="1">
                    <a:off x="2822" y="2346"/>
                    <a:ext cx="37" cy="68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217" name="Group 27">
                  <a:extLst>
                    <a:ext uri="{FF2B5EF4-FFF2-40B4-BE49-F238E27FC236}">
                      <a16:creationId xmlns="" xmlns:a16="http://schemas.microsoft.com/office/drawing/2014/main" id="{BD908840-DAC0-4F3D-B8FB-1868DCDD1D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4" y="2889"/>
                  <a:ext cx="544" cy="141"/>
                  <a:chOff x="1584" y="2889"/>
                  <a:chExt cx="544" cy="141"/>
                </a:xfrm>
              </p:grpSpPr>
              <p:sp>
                <p:nvSpPr>
                  <p:cNvPr id="8221" name="Line 28">
                    <a:extLst>
                      <a:ext uri="{FF2B5EF4-FFF2-40B4-BE49-F238E27FC236}">
                        <a16:creationId xmlns="" xmlns:a16="http://schemas.microsoft.com/office/drawing/2014/main" id="{E3CBA818-BD63-4C69-8632-27F01196FE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84" y="2889"/>
                    <a:ext cx="544" cy="1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22" name="Line 29">
                    <a:extLst>
                      <a:ext uri="{FF2B5EF4-FFF2-40B4-BE49-F238E27FC236}">
                        <a16:creationId xmlns="" xmlns:a16="http://schemas.microsoft.com/office/drawing/2014/main" id="{B62C99BC-3BC0-4EA7-A0F6-B305F81821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01" y="3029"/>
                    <a:ext cx="310" cy="1"/>
                  </a:xfrm>
                  <a:prstGeom prst="line">
                    <a:avLst/>
                  </a:prstGeom>
                  <a:noFill/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218" name="Line 30">
                  <a:extLst>
                    <a:ext uri="{FF2B5EF4-FFF2-40B4-BE49-F238E27FC236}">
                      <a16:creationId xmlns="" xmlns:a16="http://schemas.microsoft.com/office/drawing/2014/main" id="{530575AF-167F-4882-A860-C4686F9834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849" y="3447"/>
                  <a:ext cx="2085" cy="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219" name="Text Box 31">
                  <a:extLst>
                    <a:ext uri="{FF2B5EF4-FFF2-40B4-BE49-F238E27FC236}">
                      <a16:creationId xmlns="" xmlns:a16="http://schemas.microsoft.com/office/drawing/2014/main" id="{56BA53BD-928C-42E1-8F94-298DE2362D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56" y="2011"/>
                  <a:ext cx="492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2800" i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lang="en-US" altLang="ja-JP" sz="28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?</a:t>
                  </a:r>
                </a:p>
              </p:txBody>
            </p:sp>
            <p:sp>
              <p:nvSpPr>
                <p:cNvPr id="8220" name="Line 32">
                  <a:extLst>
                    <a:ext uri="{FF2B5EF4-FFF2-40B4-BE49-F238E27FC236}">
                      <a16:creationId xmlns="" xmlns:a16="http://schemas.microsoft.com/office/drawing/2014/main" id="{2675CDDB-F128-403A-AA68-DBC35BC0DC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44" y="3021"/>
                  <a:ext cx="2" cy="42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199" name="Line 33">
              <a:extLst>
                <a:ext uri="{FF2B5EF4-FFF2-40B4-BE49-F238E27FC236}">
                  <a16:creationId xmlns="" xmlns:a16="http://schemas.microsoft.com/office/drawing/2014/main" id="{59E7DA28-C79D-43F1-9F31-C02D9A57240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00" y="1890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00" name="Line 34">
              <a:extLst>
                <a:ext uri="{FF2B5EF4-FFF2-40B4-BE49-F238E27FC236}">
                  <a16:creationId xmlns="" xmlns:a16="http://schemas.microsoft.com/office/drawing/2014/main" id="{D6238A0E-A0F5-4C73-8A00-DDCE30F0CC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24" y="1878"/>
              <a:ext cx="0" cy="43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01" name="Line 35">
              <a:extLst>
                <a:ext uri="{FF2B5EF4-FFF2-40B4-BE49-F238E27FC236}">
                  <a16:creationId xmlns="" xmlns:a16="http://schemas.microsoft.com/office/drawing/2014/main" id="{DEFDF3FF-AB93-4BDE-ADC5-2675D947C8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94" y="1899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02" name="Line 36">
              <a:extLst>
                <a:ext uri="{FF2B5EF4-FFF2-40B4-BE49-F238E27FC236}">
                  <a16:creationId xmlns="" xmlns:a16="http://schemas.microsoft.com/office/drawing/2014/main" id="{B8BF2635-BC4B-4779-BD49-62D03C8000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2" y="1887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197" name="Text Box 37">
            <a:extLst>
              <a:ext uri="{FF2B5EF4-FFF2-40B4-BE49-F238E27FC236}">
                <a16:creationId xmlns="" xmlns:a16="http://schemas.microsoft.com/office/drawing/2014/main" id="{0B405A55-BA23-448A-8D5E-FDE491BDA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7075" y="1557338"/>
            <a:ext cx="4787900" cy="437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測定条件　　　　　　　　　　　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測定年月日：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20xx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年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月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日</a:t>
            </a:r>
            <a:endParaRPr lang="en-US" altLang="ja-JP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温　　　　  度：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℃±1 ℃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endParaRPr lang="en-US" altLang="ja-JP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電圧計で測定した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回の平均値は，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1.006 54 V 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平均値の実験標準偏差は，　　　　　　　　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0.001 321 V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であった。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="" xmlns:a16="http://schemas.microsoft.com/office/drawing/2014/main" id="{918731B2-0BA8-4F21-9B9F-0046550489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-214313"/>
            <a:ext cx="8763000" cy="1143001"/>
          </a:xfrm>
        </p:spPr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電流の測定で考慮するタイプ</a:t>
            </a:r>
            <a:r>
              <a:rPr lang="en-US" altLang="ja-JP" sz="4000">
                <a:solidFill>
                  <a:schemeClr val="tx1"/>
                </a:solidFill>
              </a:rPr>
              <a:t>B</a:t>
            </a:r>
            <a:r>
              <a:rPr lang="ja-JP" altLang="en-US" sz="4000">
                <a:solidFill>
                  <a:schemeClr val="tx1"/>
                </a:solidFill>
              </a:rPr>
              <a:t>の要因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="" xmlns:a16="http://schemas.microsoft.com/office/drawing/2014/main" id="{66BF393B-9353-42BA-9B31-EAF3D80978AF}"/>
              </a:ext>
            </a:extLst>
          </p:cNvPr>
          <p:cNvSpPr txBox="1">
            <a:spLocks noChangeArrowheads="1"/>
          </p:cNvSpPr>
          <p:nvPr/>
        </p:nvSpPr>
        <p:spPr>
          <a:xfrm>
            <a:off x="684213" y="2349500"/>
            <a:ext cx="8013700" cy="36925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標準器</a:t>
            </a:r>
            <a:r>
              <a:rPr lang="en-US" altLang="ja-JP" sz="3200" kern="0" dirty="0">
                <a:latin typeface="+mn-ea"/>
                <a:ea typeface="+mn-ea"/>
              </a:rPr>
              <a:t>(</a:t>
            </a:r>
            <a:r>
              <a:rPr lang="ja-JP" altLang="en-US" sz="3200" kern="0" dirty="0">
                <a:latin typeface="+mn-lt"/>
                <a:ea typeface="+mn-ea"/>
              </a:rPr>
              <a:t>電圧計、分流器</a:t>
            </a:r>
            <a:r>
              <a:rPr lang="en-US" altLang="ja-JP" sz="3200" kern="0" dirty="0">
                <a:latin typeface="+mn-ea"/>
                <a:ea typeface="+mn-ea"/>
              </a:rPr>
              <a:t>)</a:t>
            </a:r>
            <a:r>
              <a:rPr lang="ja-JP" altLang="en-US" sz="3200" kern="0" dirty="0">
                <a:latin typeface="+mn-lt"/>
                <a:ea typeface="+mn-ea"/>
              </a:rPr>
              <a:t>の校正の不確かさ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メーカのカタログスペック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過去のデータ</a:t>
            </a:r>
          </a:p>
          <a:p>
            <a:pPr>
              <a:spcBef>
                <a:spcPct val="20000"/>
              </a:spcBef>
              <a:defRPr/>
            </a:pPr>
            <a:endParaRPr lang="ja-JP" altLang="en-US" sz="3200" kern="0" dirty="0">
              <a:latin typeface="+mn-lt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+mn-lt"/>
                <a:ea typeface="+mn-ea"/>
              </a:rPr>
              <a:t>など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074">
            <a:extLst>
              <a:ext uri="{FF2B5EF4-FFF2-40B4-BE49-F238E27FC236}">
                <a16:creationId xmlns="" xmlns:a16="http://schemas.microsoft.com/office/drawing/2014/main" id="{FBB5CB4D-1A5E-459B-A735-6B4DAB2D47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214313"/>
            <a:ext cx="8229600" cy="1143001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タイプ</a:t>
            </a:r>
            <a:r>
              <a:rPr lang="en-US" altLang="ja-JP">
                <a:solidFill>
                  <a:schemeClr val="tx1"/>
                </a:solidFill>
              </a:rPr>
              <a:t>A</a:t>
            </a:r>
            <a:r>
              <a:rPr lang="ja-JP" altLang="en-US">
                <a:solidFill>
                  <a:schemeClr val="tx1"/>
                </a:solidFill>
              </a:rPr>
              <a:t>の評価</a:t>
            </a:r>
          </a:p>
        </p:txBody>
      </p:sp>
      <p:sp>
        <p:nvSpPr>
          <p:cNvPr id="3" name="Rectangle 3075">
            <a:extLst>
              <a:ext uri="{FF2B5EF4-FFF2-40B4-BE49-F238E27FC236}">
                <a16:creationId xmlns="" xmlns:a16="http://schemas.microsoft.com/office/drawing/2014/main" id="{13FEEFC8-E864-47BC-A3FA-95938D0D3128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" y="1828800"/>
            <a:ext cx="8458200" cy="8382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Times New Roman" pitchFamily="18" charset="0"/>
                <a:ea typeface="+mn-ea"/>
                <a:cs typeface="Times New Roman" pitchFamily="18" charset="0"/>
              </a:rPr>
              <a:t>平均値の実験標準偏差</a:t>
            </a:r>
          </a:p>
        </p:txBody>
      </p:sp>
      <p:sp>
        <p:nvSpPr>
          <p:cNvPr id="10244" name="Text Box 3109">
            <a:extLst>
              <a:ext uri="{FF2B5EF4-FFF2-40B4-BE49-F238E27FC236}">
                <a16:creationId xmlns="" xmlns:a16="http://schemas.microsoft.com/office/drawing/2014/main" id="{5C6EB169-2DD4-499F-9A02-720527F8D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895600"/>
            <a:ext cx="564832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　　平均値の実験標準偏差は，　　　　　　　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　　　　　</a:t>
            </a:r>
            <a:r>
              <a:rPr lang="en-US" altLang="ja-JP">
                <a:latin typeface="Times New Roman" panose="02020603050405020304" pitchFamily="18" charset="0"/>
                <a:cs typeface="Times New Roman" panose="02020603050405020304" pitchFamily="18" charset="0"/>
              </a:rPr>
              <a:t>0.001 321 V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　　であった。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6">
      <a:dk1>
        <a:srgbClr val="2D2015"/>
      </a:dk1>
      <a:lt1>
        <a:srgbClr val="FFFFFF"/>
      </a:lt1>
      <a:dk2>
        <a:srgbClr val="000078"/>
      </a:dk2>
      <a:lt2>
        <a:srgbClr val="DFC08D"/>
      </a:lt2>
      <a:accent1>
        <a:srgbClr val="8C7B70"/>
      </a:accent1>
      <a:accent2>
        <a:srgbClr val="8F5F2F"/>
      </a:accent2>
      <a:accent3>
        <a:srgbClr val="AAAABE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2D2015"/>
        </a:dk1>
        <a:lt1>
          <a:srgbClr val="FFFFFF"/>
        </a:lt1>
        <a:dk2>
          <a:srgbClr val="00008C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C5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4">
        <a:dk1>
          <a:srgbClr val="2D2015"/>
        </a:dk1>
        <a:lt1>
          <a:srgbClr val="FFFFFF"/>
        </a:lt1>
        <a:dk2>
          <a:srgbClr val="000050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3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5">
        <a:dk1>
          <a:srgbClr val="2D2015"/>
        </a:dk1>
        <a:lt1>
          <a:srgbClr val="FFFFFF"/>
        </a:lt1>
        <a:dk2>
          <a:srgbClr val="000064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6">
        <a:dk1>
          <a:srgbClr val="2D2015"/>
        </a:dk1>
        <a:lt1>
          <a:srgbClr val="FFFFFF"/>
        </a:lt1>
        <a:dk2>
          <a:srgbClr val="000078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E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1652</Words>
  <Application>Microsoft Office PowerPoint</Application>
  <PresentationFormat>画面に合わせる (4:3)</PresentationFormat>
  <Paragraphs>548</Paragraphs>
  <Slides>30</Slides>
  <Notes>30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30</vt:i4>
      </vt:variant>
    </vt:vector>
  </HeadingPairs>
  <TitlesOfParts>
    <vt:vector size="39" baseType="lpstr">
      <vt:lpstr>ＭＳ Ｐゴシック</vt:lpstr>
      <vt:lpstr>ＭＳ Ｐ明朝</vt:lpstr>
      <vt:lpstr>Arial</vt:lpstr>
      <vt:lpstr>Century</vt:lpstr>
      <vt:lpstr>ITC Bookman Light</vt:lpstr>
      <vt:lpstr>Tahoma</vt:lpstr>
      <vt:lpstr>Times New Roman</vt:lpstr>
      <vt:lpstr>Wingdings</vt:lpstr>
      <vt:lpstr>標準デザイン</vt:lpstr>
      <vt:lpstr>タイプBの不確かさ評価</vt:lpstr>
      <vt:lpstr>目的</vt:lpstr>
      <vt:lpstr>主な不確かさの要因</vt:lpstr>
      <vt:lpstr>必ずタイプBとして見積もられる要因</vt:lpstr>
      <vt:lpstr>タイプAにもタイプBにも成り得る不確かさの要因</vt:lpstr>
      <vt:lpstr>タイプB評価の例</vt:lpstr>
      <vt:lpstr>タイプB評価の例</vt:lpstr>
      <vt:lpstr>電流の測定で考慮するタイプBの要因</vt:lpstr>
      <vt:lpstr>タイプAの評価</vt:lpstr>
      <vt:lpstr>電流の測定の不確かさ</vt:lpstr>
      <vt:lpstr>タイプBの要因（電圧計に起因するもの）</vt:lpstr>
      <vt:lpstr>タイプB評価の例 （電圧計の校正の不確かさ）</vt:lpstr>
      <vt:lpstr>電流の測定の不確かさ</vt:lpstr>
      <vt:lpstr>タイプB評価の例 （電圧計の長期安定度）</vt:lpstr>
      <vt:lpstr>電流の測定の不確かさ</vt:lpstr>
      <vt:lpstr>電流の測定で考慮するタイプBの要因 （分流器に起因するもの）</vt:lpstr>
      <vt:lpstr>タイプB評価の例 （分流器の校正の不確かさ）</vt:lpstr>
      <vt:lpstr>電流の測定の不確かさ</vt:lpstr>
      <vt:lpstr>タイプB評価の例 （分流器の長期安定度）</vt:lpstr>
      <vt:lpstr>タイプB評価の例  （分流器の長期安定度）</vt:lpstr>
      <vt:lpstr>電流の測定の不確かさ</vt:lpstr>
      <vt:lpstr>タイプB評価（電流依存性）</vt:lpstr>
      <vt:lpstr>電流の測定の不確かさ</vt:lpstr>
      <vt:lpstr>PowerPoint プレゼンテーション</vt:lpstr>
      <vt:lpstr>PowerPoint プレゼンテーション</vt:lpstr>
      <vt:lpstr>電気分野に特有な要因</vt:lpstr>
      <vt:lpstr>質量に特有な要因</vt:lpstr>
      <vt:lpstr>温度に特有な要因</vt:lpstr>
      <vt:lpstr>長さに特有な要因</vt:lpstr>
      <vt:lpstr>数学的な要因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2015-04-22T04:10:12Z</dcterms:created>
  <dcterms:modified xsi:type="dcterms:W3CDTF">2020-11-19T05:56:16Z</dcterms:modified>
</cp:coreProperties>
</file>