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27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29.xml" ContentType="application/vnd.openxmlformats-officedocument.presentationml.notesSlide+xml"/>
  <Override PartName="/ppt/notesSlides/notesSlide30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51" r:id="rId1"/>
  </p:sldMasterIdLst>
  <p:notesMasterIdLst>
    <p:notesMasterId r:id="rId32"/>
  </p:notesMasterIdLst>
  <p:handoutMasterIdLst>
    <p:handoutMasterId r:id="rId33"/>
  </p:handoutMasterIdLst>
  <p:sldIdLst>
    <p:sldId id="256" r:id="rId2"/>
    <p:sldId id="267" r:id="rId3"/>
    <p:sldId id="268" r:id="rId4"/>
    <p:sldId id="259" r:id="rId5"/>
    <p:sldId id="260" r:id="rId6"/>
    <p:sldId id="269" r:id="rId7"/>
    <p:sldId id="270" r:id="rId8"/>
    <p:sldId id="271" r:id="rId9"/>
    <p:sldId id="272" r:id="rId10"/>
    <p:sldId id="273" r:id="rId11"/>
    <p:sldId id="274" r:id="rId12"/>
    <p:sldId id="275" r:id="rId13"/>
    <p:sldId id="276" r:id="rId14"/>
    <p:sldId id="277" r:id="rId15"/>
    <p:sldId id="278" r:id="rId16"/>
    <p:sldId id="281" r:id="rId17"/>
    <p:sldId id="282" r:id="rId18"/>
    <p:sldId id="283" r:id="rId19"/>
    <p:sldId id="284" r:id="rId20"/>
    <p:sldId id="285" r:id="rId21"/>
    <p:sldId id="295" r:id="rId22"/>
    <p:sldId id="286" r:id="rId23"/>
    <p:sldId id="287" r:id="rId24"/>
    <p:sldId id="288" r:id="rId25"/>
    <p:sldId id="289" r:id="rId26"/>
    <p:sldId id="290" r:id="rId27"/>
    <p:sldId id="291" r:id="rId28"/>
    <p:sldId id="292" r:id="rId29"/>
    <p:sldId id="293" r:id="rId30"/>
    <p:sldId id="294" r:id="rId31"/>
  </p:sldIdLst>
  <p:sldSz cx="9144000" cy="6858000" type="screen4x3"/>
  <p:notesSz cx="6735763" cy="9869488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109">
          <p15:clr>
            <a:srgbClr val="A4A3A4"/>
          </p15:clr>
        </p15:guide>
        <p15:guide id="2" pos="2122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FFCC"/>
    <a:srgbClr val="3333CC"/>
    <a:srgbClr val="FF0000"/>
    <a:srgbClr val="3333FF"/>
    <a:srgbClr val="66FF33"/>
    <a:srgbClr val="CCECFF"/>
    <a:srgbClr val="FFFF00"/>
    <a:srgbClr val="00FF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572" autoAdjust="0"/>
    <p:restoredTop sz="94612" autoAdjust="0"/>
  </p:normalViewPr>
  <p:slideViewPr>
    <p:cSldViewPr>
      <p:cViewPr varScale="1">
        <p:scale>
          <a:sx n="55" d="100"/>
          <a:sy n="55" d="100"/>
        </p:scale>
        <p:origin x="84" y="85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 varScale="1">
        <p:scale>
          <a:sx n="71" d="100"/>
          <a:sy n="71" d="100"/>
        </p:scale>
        <p:origin x="-996" y="-108"/>
      </p:cViewPr>
      <p:guideLst>
        <p:guide orient="horz" pos="3109"/>
        <p:guide pos="2122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21" Type="http://schemas.openxmlformats.org/officeDocument/2006/relationships/slide" Target="slides/slide20.xml"/><Relationship Id="rId34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notesMaster" Target="notesMasters/notesMaster1.xml"/><Relationship Id="rId37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viewProps" Target="viewProps.xml"/><Relationship Id="rId8" Type="http://schemas.openxmlformats.org/officeDocument/2006/relationships/slide" Target="slides/slide7.xml"/><Relationship Id="rId3" Type="http://schemas.openxmlformats.org/officeDocument/2006/relationships/slide" Target="slides/slide2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634" name="Rectangle 2">
            <a:extLst>
              <a:ext uri="{FF2B5EF4-FFF2-40B4-BE49-F238E27FC236}">
                <a16:creationId xmlns="" xmlns:a16="http://schemas.microsoft.com/office/drawing/2014/main" id="{4E367F95-8C59-4F0D-8027-9E2744935876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19413" cy="492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524" tIns="45762" rIns="91524" bIns="45762" numCol="1" anchor="t" anchorCtr="0" compatLnSpc="1">
            <a:prstTxWarp prst="textNoShape">
              <a:avLst/>
            </a:prstTxWarp>
          </a:bodyPr>
          <a:lstStyle>
            <a:lvl1pPr defTabSz="915441" eaLnBrk="1" hangingPunct="1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9635" name="Rectangle 3">
            <a:extLst>
              <a:ext uri="{FF2B5EF4-FFF2-40B4-BE49-F238E27FC236}">
                <a16:creationId xmlns="" xmlns:a16="http://schemas.microsoft.com/office/drawing/2014/main" id="{A655DE6A-012B-4601-8BB2-ECBF8C892245}"/>
              </a:ext>
            </a:extLst>
          </p:cNvPr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14763" y="0"/>
            <a:ext cx="2919412" cy="492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524" tIns="45762" rIns="91524" bIns="45762" numCol="1" anchor="t" anchorCtr="0" compatLnSpc="1">
            <a:prstTxWarp prst="textNoShape">
              <a:avLst/>
            </a:prstTxWarp>
          </a:bodyPr>
          <a:lstStyle>
            <a:lvl1pPr algn="r" defTabSz="915441" eaLnBrk="1" hangingPunct="1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9636" name="Rectangle 4">
            <a:extLst>
              <a:ext uri="{FF2B5EF4-FFF2-40B4-BE49-F238E27FC236}">
                <a16:creationId xmlns="" xmlns:a16="http://schemas.microsoft.com/office/drawing/2014/main" id="{E73E4955-B79C-4DBA-95C9-004B8BC35AE4}"/>
              </a:ext>
            </a:extLst>
          </p:cNvPr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374188"/>
            <a:ext cx="2919413" cy="493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524" tIns="45762" rIns="91524" bIns="45762" numCol="1" anchor="b" anchorCtr="0" compatLnSpc="1">
            <a:prstTxWarp prst="textNoShape">
              <a:avLst/>
            </a:prstTxWarp>
          </a:bodyPr>
          <a:lstStyle>
            <a:lvl1pPr defTabSz="915441" eaLnBrk="1" hangingPunct="1">
              <a:defRPr sz="1200">
                <a:latin typeface="Arial" charset="0"/>
              </a:defRPr>
            </a:lvl1pPr>
          </a:lstStyle>
          <a:p>
            <a:pPr>
              <a:defRPr/>
            </a:pPr>
            <a:r>
              <a:rPr lang="ja-JP" altLang="en-US"/>
              <a:t>3：不確かさとは何か</a:t>
            </a:r>
            <a:endParaRPr lang="en-US" altLang="ja-JP"/>
          </a:p>
        </p:txBody>
      </p:sp>
      <p:sp>
        <p:nvSpPr>
          <p:cNvPr id="69637" name="Rectangle 5">
            <a:extLst>
              <a:ext uri="{FF2B5EF4-FFF2-40B4-BE49-F238E27FC236}">
                <a16:creationId xmlns="" xmlns:a16="http://schemas.microsoft.com/office/drawing/2014/main" id="{50893150-A63E-478F-A1F2-A4075CF4CF95}"/>
              </a:ext>
            </a:extLst>
          </p:cNvPr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14763" y="9374188"/>
            <a:ext cx="2919412" cy="493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524" tIns="45762" rIns="91524" bIns="45762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fld id="{727A7412-8B8F-42D5-BDB3-81585AD1D501}" type="slidenum">
              <a:rPr lang="ja-JP" altLang="en-US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090" name="Rectangle 2">
            <a:extLst>
              <a:ext uri="{FF2B5EF4-FFF2-40B4-BE49-F238E27FC236}">
                <a16:creationId xmlns="" xmlns:a16="http://schemas.microsoft.com/office/drawing/2014/main" id="{1851820F-D3F2-47E8-A4A1-B945B2D796E7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19413" cy="492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87590" tIns="43795" rIns="87590" bIns="43795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100">
                <a:latin typeface="Arial" charset="0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89091" name="Rectangle 3">
            <a:extLst>
              <a:ext uri="{FF2B5EF4-FFF2-40B4-BE49-F238E27FC236}">
                <a16:creationId xmlns="" xmlns:a16="http://schemas.microsoft.com/office/drawing/2014/main" id="{22C166AF-29E1-448D-A190-6F33764FF009}"/>
              </a:ext>
            </a:extLst>
          </p:cNvPr>
          <p:cNvSpPr>
            <a:spLocks noGrp="1" noChangeArrowheads="1"/>
          </p:cNvSpPr>
          <p:nvPr>
            <p:ph type="dt" idx="1"/>
          </p:nvPr>
        </p:nvSpPr>
        <p:spPr bwMode="auto">
          <a:xfrm>
            <a:off x="3814763" y="0"/>
            <a:ext cx="2919412" cy="492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87590" tIns="43795" rIns="87590" bIns="43795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100">
                <a:latin typeface="Arial" charset="0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32772" name="Rectangle 4">
            <a:extLst>
              <a:ext uri="{FF2B5EF4-FFF2-40B4-BE49-F238E27FC236}">
                <a16:creationId xmlns="" xmlns:a16="http://schemas.microsoft.com/office/drawing/2014/main" id="{51079064-68E8-4597-AE30-1B8F27DEBA42}"/>
              </a:ext>
            </a:extLst>
          </p:cNvPr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01700" y="741363"/>
            <a:ext cx="4933950" cy="3700462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89093" name="Rectangle 5">
            <a:extLst>
              <a:ext uri="{FF2B5EF4-FFF2-40B4-BE49-F238E27FC236}">
                <a16:creationId xmlns="" xmlns:a16="http://schemas.microsoft.com/office/drawing/2014/main" id="{4D0852D2-C874-4686-AF62-01E88AAD09D4}"/>
              </a:ext>
            </a:extLst>
          </p:cNvPr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73100" y="4687888"/>
            <a:ext cx="5389563" cy="44402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87590" tIns="43795" rIns="87590" bIns="43795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noProof="0"/>
              <a:t>マスタ テキストの書式設定</a:t>
            </a:r>
          </a:p>
          <a:p>
            <a:pPr lvl="1"/>
            <a:r>
              <a:rPr lang="ja-JP" altLang="en-US" noProof="0"/>
              <a:t>第 </a:t>
            </a:r>
            <a:r>
              <a:rPr lang="en-US" altLang="ja-JP" noProof="0"/>
              <a:t>2 </a:t>
            </a:r>
            <a:r>
              <a:rPr lang="ja-JP" altLang="en-US" noProof="0"/>
              <a:t>レベル</a:t>
            </a:r>
          </a:p>
          <a:p>
            <a:pPr lvl="2"/>
            <a:r>
              <a:rPr lang="ja-JP" altLang="en-US" noProof="0"/>
              <a:t>第 </a:t>
            </a:r>
            <a:r>
              <a:rPr lang="en-US" altLang="ja-JP" noProof="0"/>
              <a:t>3 </a:t>
            </a:r>
            <a:r>
              <a:rPr lang="ja-JP" altLang="en-US" noProof="0"/>
              <a:t>レベル</a:t>
            </a:r>
          </a:p>
          <a:p>
            <a:pPr lvl="3"/>
            <a:r>
              <a:rPr lang="ja-JP" altLang="en-US" noProof="0"/>
              <a:t>第 </a:t>
            </a:r>
            <a:r>
              <a:rPr lang="en-US" altLang="ja-JP" noProof="0"/>
              <a:t>4 </a:t>
            </a:r>
            <a:r>
              <a:rPr lang="ja-JP" altLang="en-US" noProof="0"/>
              <a:t>レベル</a:t>
            </a:r>
          </a:p>
          <a:p>
            <a:pPr lvl="4"/>
            <a:r>
              <a:rPr lang="ja-JP" altLang="en-US" noProof="0"/>
              <a:t>第 </a:t>
            </a:r>
            <a:r>
              <a:rPr lang="en-US" altLang="ja-JP" noProof="0"/>
              <a:t>5 </a:t>
            </a:r>
            <a:r>
              <a:rPr lang="ja-JP" altLang="en-US" noProof="0"/>
              <a:t>レベル</a:t>
            </a:r>
          </a:p>
        </p:txBody>
      </p:sp>
      <p:sp>
        <p:nvSpPr>
          <p:cNvPr id="89094" name="Rectangle 6">
            <a:extLst>
              <a:ext uri="{FF2B5EF4-FFF2-40B4-BE49-F238E27FC236}">
                <a16:creationId xmlns="" xmlns:a16="http://schemas.microsoft.com/office/drawing/2014/main" id="{4E262CF5-C8E7-46B5-95AD-95E92D3E3800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375775"/>
            <a:ext cx="2919413" cy="492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87590" tIns="43795" rIns="87590" bIns="43795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100">
                <a:latin typeface="Arial" charset="0"/>
              </a:defRPr>
            </a:lvl1pPr>
          </a:lstStyle>
          <a:p>
            <a:pPr>
              <a:defRPr/>
            </a:pPr>
            <a:r>
              <a:rPr lang="ja-JP" altLang="en-US"/>
              <a:t>3：不確かさとは何か</a:t>
            </a:r>
            <a:endParaRPr lang="en-US" altLang="ja-JP"/>
          </a:p>
        </p:txBody>
      </p:sp>
      <p:sp>
        <p:nvSpPr>
          <p:cNvPr id="89095" name="Rectangle 7">
            <a:extLst>
              <a:ext uri="{FF2B5EF4-FFF2-40B4-BE49-F238E27FC236}">
                <a16:creationId xmlns="" xmlns:a16="http://schemas.microsoft.com/office/drawing/2014/main" id="{68DF8984-0761-403E-B7E8-0CFDAC3BC953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14763" y="9375775"/>
            <a:ext cx="2919412" cy="492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87590" tIns="43795" rIns="87590" bIns="43795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100"/>
            </a:lvl1pPr>
          </a:lstStyle>
          <a:p>
            <a:fld id="{E325FE46-AFA7-4C4A-BE68-10AC3DEBBD1E}" type="slidenum">
              <a:rPr lang="ja-JP" altLang="en-US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890033653"/>
      </p:ext>
    </p:extLst>
  </p:cSld>
  <p:clrMap bg1="lt1" tx1="dk1" bg2="lt2" tx2="dk2" accent1="accent1" accent2="accent2" accent3="accent3" accent4="accent4" accent5="accent5" accent6="accent6" hlink="hlink" folHlink="folHlink"/>
  <p:hf hdr="0" dt="0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pitchFamily="18" charset="-128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pitchFamily="18" charset="-128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pitchFamily="18" charset="-128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pitchFamily="18" charset="-128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pitchFamily="18" charset="-128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Rectangle 6">
            <a:extLst>
              <a:ext uri="{FF2B5EF4-FFF2-40B4-BE49-F238E27FC236}">
                <a16:creationId xmlns="" xmlns:a16="http://schemas.microsoft.com/office/drawing/2014/main" id="{50E21A17-0CD0-4D30-8F62-1F7ADBE464FA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11200" indent="-2730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09378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53193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197008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4272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8844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3416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7988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r>
              <a:rPr lang="ja-JP" altLang="en-US"/>
              <a:t>3：不確かさとは何か</a:t>
            </a:r>
            <a:endParaRPr lang="en-US" altLang="ja-JP"/>
          </a:p>
        </p:txBody>
      </p:sp>
      <p:sp>
        <p:nvSpPr>
          <p:cNvPr id="33795" name="Rectangle 2">
            <a:extLst>
              <a:ext uri="{FF2B5EF4-FFF2-40B4-BE49-F238E27FC236}">
                <a16:creationId xmlns="" xmlns:a16="http://schemas.microsoft.com/office/drawing/2014/main" id="{BB058EAB-75CB-40B4-8D70-443DE764C0D7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3796" name="Rectangle 3">
            <a:extLst>
              <a:ext uri="{FF2B5EF4-FFF2-40B4-BE49-F238E27FC236}">
                <a16:creationId xmlns="" xmlns:a16="http://schemas.microsoft.com/office/drawing/2014/main" id="{B1E8C05D-CCD5-44A9-8503-F9FA7B3C11EE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ja-JP" altLang="en-US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78831080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6">
            <a:extLst>
              <a:ext uri="{FF2B5EF4-FFF2-40B4-BE49-F238E27FC236}">
                <a16:creationId xmlns="" xmlns:a16="http://schemas.microsoft.com/office/drawing/2014/main" id="{3E27D266-E15A-4CFB-9F86-1D31B4426B1B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11200" indent="-2730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09378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53193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197008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4272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8844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3416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7988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r>
              <a:rPr lang="ja-JP" altLang="en-US"/>
              <a:t>3：不確かさとは何か</a:t>
            </a:r>
            <a:endParaRPr lang="en-US" altLang="ja-JP"/>
          </a:p>
        </p:txBody>
      </p:sp>
      <p:sp>
        <p:nvSpPr>
          <p:cNvPr id="43011" name="Rectangle 2">
            <a:extLst>
              <a:ext uri="{FF2B5EF4-FFF2-40B4-BE49-F238E27FC236}">
                <a16:creationId xmlns="" xmlns:a16="http://schemas.microsoft.com/office/drawing/2014/main" id="{76F5B1A6-04CF-45E3-A667-A24F58A56B3F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3012" name="Rectangle 3">
            <a:extLst>
              <a:ext uri="{FF2B5EF4-FFF2-40B4-BE49-F238E27FC236}">
                <a16:creationId xmlns="" xmlns:a16="http://schemas.microsoft.com/office/drawing/2014/main" id="{E791907E-1562-4113-9660-06664F264244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ja-JP" altLang="en-US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72224548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4" name="Rectangle 6">
            <a:extLst>
              <a:ext uri="{FF2B5EF4-FFF2-40B4-BE49-F238E27FC236}">
                <a16:creationId xmlns="" xmlns:a16="http://schemas.microsoft.com/office/drawing/2014/main" id="{F9183512-B9E0-47D6-9F3D-F1B9BA60DE3E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11200" indent="-2730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09378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53193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197008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4272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8844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3416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7988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r>
              <a:rPr lang="ja-JP" altLang="en-US"/>
              <a:t>3：不確かさとは何か</a:t>
            </a:r>
            <a:endParaRPr lang="en-US" altLang="ja-JP"/>
          </a:p>
        </p:txBody>
      </p:sp>
      <p:sp>
        <p:nvSpPr>
          <p:cNvPr id="44035" name="Rectangle 2">
            <a:extLst>
              <a:ext uri="{FF2B5EF4-FFF2-40B4-BE49-F238E27FC236}">
                <a16:creationId xmlns="" xmlns:a16="http://schemas.microsoft.com/office/drawing/2014/main" id="{DBAB415B-3B78-41B3-9FC8-89A3491FAE8E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4036" name="Rectangle 3">
            <a:extLst>
              <a:ext uri="{FF2B5EF4-FFF2-40B4-BE49-F238E27FC236}">
                <a16:creationId xmlns="" xmlns:a16="http://schemas.microsoft.com/office/drawing/2014/main" id="{EF2215D0-041C-48A8-A370-B1566C9F6F60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ja-JP" altLang="en-US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561858919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8" name="Rectangle 6">
            <a:extLst>
              <a:ext uri="{FF2B5EF4-FFF2-40B4-BE49-F238E27FC236}">
                <a16:creationId xmlns="" xmlns:a16="http://schemas.microsoft.com/office/drawing/2014/main" id="{4D6F14A0-9622-4873-B2BC-22374F9CC967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11200" indent="-2730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09378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53193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197008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4272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8844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3416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7988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r>
              <a:rPr lang="ja-JP" altLang="en-US"/>
              <a:t>3：不確かさとは何か</a:t>
            </a:r>
            <a:endParaRPr lang="en-US" altLang="ja-JP"/>
          </a:p>
        </p:txBody>
      </p:sp>
      <p:sp>
        <p:nvSpPr>
          <p:cNvPr id="45059" name="Rectangle 2">
            <a:extLst>
              <a:ext uri="{FF2B5EF4-FFF2-40B4-BE49-F238E27FC236}">
                <a16:creationId xmlns="" xmlns:a16="http://schemas.microsoft.com/office/drawing/2014/main" id="{31E242A6-AF48-4388-9658-BA55FECBFF74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5060" name="Rectangle 3">
            <a:extLst>
              <a:ext uri="{FF2B5EF4-FFF2-40B4-BE49-F238E27FC236}">
                <a16:creationId xmlns="" xmlns:a16="http://schemas.microsoft.com/office/drawing/2014/main" id="{A3B3118E-10C1-43BF-A376-6E3937A87046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ja-JP" altLang="en-US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572649334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Rectangle 6">
            <a:extLst>
              <a:ext uri="{FF2B5EF4-FFF2-40B4-BE49-F238E27FC236}">
                <a16:creationId xmlns="" xmlns:a16="http://schemas.microsoft.com/office/drawing/2014/main" id="{9097B500-BC8F-484E-B499-CC465A2E12E4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11200" indent="-2730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09378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53193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197008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4272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8844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3416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7988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r>
              <a:rPr lang="ja-JP" altLang="en-US"/>
              <a:t>3：不確かさとは何か</a:t>
            </a:r>
            <a:endParaRPr lang="en-US" altLang="ja-JP"/>
          </a:p>
        </p:txBody>
      </p:sp>
      <p:sp>
        <p:nvSpPr>
          <p:cNvPr id="46083" name="Rectangle 2">
            <a:extLst>
              <a:ext uri="{FF2B5EF4-FFF2-40B4-BE49-F238E27FC236}">
                <a16:creationId xmlns="" xmlns:a16="http://schemas.microsoft.com/office/drawing/2014/main" id="{5CA3325B-15DB-494F-AA77-B3DDBE3BB08B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6084" name="Rectangle 3">
            <a:extLst>
              <a:ext uri="{FF2B5EF4-FFF2-40B4-BE49-F238E27FC236}">
                <a16:creationId xmlns="" xmlns:a16="http://schemas.microsoft.com/office/drawing/2014/main" id="{12E00C4B-CF86-4C1B-8152-6ED1D1D0FE43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ja-JP" altLang="en-US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16746260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Rectangle 6">
            <a:extLst>
              <a:ext uri="{FF2B5EF4-FFF2-40B4-BE49-F238E27FC236}">
                <a16:creationId xmlns="" xmlns:a16="http://schemas.microsoft.com/office/drawing/2014/main" id="{575646D8-11E2-4E80-B6E2-F414073131F9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11200" indent="-2730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09378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53193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197008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4272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8844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3416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7988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r>
              <a:rPr lang="ja-JP" altLang="en-US"/>
              <a:t>3：不確かさとは何か</a:t>
            </a:r>
            <a:endParaRPr lang="en-US" altLang="ja-JP"/>
          </a:p>
        </p:txBody>
      </p:sp>
      <p:sp>
        <p:nvSpPr>
          <p:cNvPr id="47107" name="Rectangle 2">
            <a:extLst>
              <a:ext uri="{FF2B5EF4-FFF2-40B4-BE49-F238E27FC236}">
                <a16:creationId xmlns="" xmlns:a16="http://schemas.microsoft.com/office/drawing/2014/main" id="{0B30FD62-5678-47C9-AA19-B80E91387CFF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7108" name="Rectangle 3">
            <a:extLst>
              <a:ext uri="{FF2B5EF4-FFF2-40B4-BE49-F238E27FC236}">
                <a16:creationId xmlns="" xmlns:a16="http://schemas.microsoft.com/office/drawing/2014/main" id="{528E29FC-7911-4EC9-B1CA-F5FF8CD8D2E6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ja-JP" altLang="en-US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82998943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30" name="Rectangle 6">
            <a:extLst>
              <a:ext uri="{FF2B5EF4-FFF2-40B4-BE49-F238E27FC236}">
                <a16:creationId xmlns="" xmlns:a16="http://schemas.microsoft.com/office/drawing/2014/main" id="{8AE48FE9-65F2-4405-B9FB-0B334AA81218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11200" indent="-2730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09378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53193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197008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4272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8844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3416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7988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r>
              <a:rPr lang="ja-JP" altLang="en-US"/>
              <a:t>3：不確かさとは何か</a:t>
            </a:r>
            <a:endParaRPr lang="en-US" altLang="ja-JP"/>
          </a:p>
        </p:txBody>
      </p:sp>
      <p:sp>
        <p:nvSpPr>
          <p:cNvPr id="48131" name="Rectangle 2">
            <a:extLst>
              <a:ext uri="{FF2B5EF4-FFF2-40B4-BE49-F238E27FC236}">
                <a16:creationId xmlns="" xmlns:a16="http://schemas.microsoft.com/office/drawing/2014/main" id="{3DFD8A3B-7A1C-451A-A36C-7C40234CE446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8132" name="Rectangle 3">
            <a:extLst>
              <a:ext uri="{FF2B5EF4-FFF2-40B4-BE49-F238E27FC236}">
                <a16:creationId xmlns="" xmlns:a16="http://schemas.microsoft.com/office/drawing/2014/main" id="{F9A05A20-F7A9-4BF4-90C0-F32190204F4D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ja-JP" altLang="en-US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81521362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4" name="Rectangle 6">
            <a:extLst>
              <a:ext uri="{FF2B5EF4-FFF2-40B4-BE49-F238E27FC236}">
                <a16:creationId xmlns="" xmlns:a16="http://schemas.microsoft.com/office/drawing/2014/main" id="{2AB15E38-DA7E-45AF-AA9F-D03E41743B8F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11200" indent="-2730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09378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53193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197008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4272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8844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3416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7988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r>
              <a:rPr lang="ja-JP" altLang="en-US"/>
              <a:t>3：不確かさとは何か</a:t>
            </a:r>
            <a:endParaRPr lang="en-US" altLang="ja-JP"/>
          </a:p>
        </p:txBody>
      </p:sp>
      <p:sp>
        <p:nvSpPr>
          <p:cNvPr id="49155" name="Rectangle 2">
            <a:extLst>
              <a:ext uri="{FF2B5EF4-FFF2-40B4-BE49-F238E27FC236}">
                <a16:creationId xmlns="" xmlns:a16="http://schemas.microsoft.com/office/drawing/2014/main" id="{044935B2-9DFA-4335-8587-83197F748EC1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9156" name="Rectangle 3">
            <a:extLst>
              <a:ext uri="{FF2B5EF4-FFF2-40B4-BE49-F238E27FC236}">
                <a16:creationId xmlns="" xmlns:a16="http://schemas.microsoft.com/office/drawing/2014/main" id="{7D01708F-9723-4B24-B7A4-7A7A9E497401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ja-JP" altLang="en-US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28574913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178" name="Rectangle 6">
            <a:extLst>
              <a:ext uri="{FF2B5EF4-FFF2-40B4-BE49-F238E27FC236}">
                <a16:creationId xmlns="" xmlns:a16="http://schemas.microsoft.com/office/drawing/2014/main" id="{9C5FE43C-E650-4CA1-A0CD-CE53238AADCA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11200" indent="-2730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09378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53193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197008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4272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8844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3416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7988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r>
              <a:rPr lang="ja-JP" altLang="en-US"/>
              <a:t>3：不確かさとは何か</a:t>
            </a:r>
            <a:endParaRPr lang="en-US" altLang="ja-JP"/>
          </a:p>
        </p:txBody>
      </p:sp>
      <p:sp>
        <p:nvSpPr>
          <p:cNvPr id="50179" name="Rectangle 2">
            <a:extLst>
              <a:ext uri="{FF2B5EF4-FFF2-40B4-BE49-F238E27FC236}">
                <a16:creationId xmlns="" xmlns:a16="http://schemas.microsoft.com/office/drawing/2014/main" id="{AF7737D8-0075-477F-A685-2FCF585F7E17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0180" name="Rectangle 3">
            <a:extLst>
              <a:ext uri="{FF2B5EF4-FFF2-40B4-BE49-F238E27FC236}">
                <a16:creationId xmlns="" xmlns:a16="http://schemas.microsoft.com/office/drawing/2014/main" id="{86ED8AE7-37F3-4D40-B98B-D011A41F08EC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ja-JP" altLang="en-US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519329589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02" name="Rectangle 6">
            <a:extLst>
              <a:ext uri="{FF2B5EF4-FFF2-40B4-BE49-F238E27FC236}">
                <a16:creationId xmlns="" xmlns:a16="http://schemas.microsoft.com/office/drawing/2014/main" id="{515B5523-8A72-4CFB-A6E2-B6CD42977F7F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11200" indent="-2730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09378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53193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197008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4272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8844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3416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7988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r>
              <a:rPr lang="ja-JP" altLang="en-US"/>
              <a:t>3：不確かさとは何か</a:t>
            </a:r>
            <a:endParaRPr lang="en-US" altLang="ja-JP"/>
          </a:p>
        </p:txBody>
      </p:sp>
      <p:sp>
        <p:nvSpPr>
          <p:cNvPr id="51203" name="Rectangle 2">
            <a:extLst>
              <a:ext uri="{FF2B5EF4-FFF2-40B4-BE49-F238E27FC236}">
                <a16:creationId xmlns="" xmlns:a16="http://schemas.microsoft.com/office/drawing/2014/main" id="{574F7FD8-3943-41A6-AC1D-1C41A113244E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1204" name="Rectangle 3">
            <a:extLst>
              <a:ext uri="{FF2B5EF4-FFF2-40B4-BE49-F238E27FC236}">
                <a16:creationId xmlns="" xmlns:a16="http://schemas.microsoft.com/office/drawing/2014/main" id="{320FAA48-E19A-4191-ADFC-6E65DA820CD7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ja-JP" altLang="en-US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17632642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226" name="Rectangle 6">
            <a:extLst>
              <a:ext uri="{FF2B5EF4-FFF2-40B4-BE49-F238E27FC236}">
                <a16:creationId xmlns="" xmlns:a16="http://schemas.microsoft.com/office/drawing/2014/main" id="{8338287A-0ED9-4F0D-A926-A070E7F8C965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11200" indent="-2730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09378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53193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197008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4272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8844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3416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7988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r>
              <a:rPr lang="ja-JP" altLang="en-US"/>
              <a:t>3：不確かさとは何か</a:t>
            </a:r>
            <a:endParaRPr lang="en-US" altLang="ja-JP"/>
          </a:p>
        </p:txBody>
      </p:sp>
      <p:sp>
        <p:nvSpPr>
          <p:cNvPr id="52227" name="Rectangle 2">
            <a:extLst>
              <a:ext uri="{FF2B5EF4-FFF2-40B4-BE49-F238E27FC236}">
                <a16:creationId xmlns="" xmlns:a16="http://schemas.microsoft.com/office/drawing/2014/main" id="{DF69038A-D71B-4280-9FCF-B399AB25B068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2228" name="Rectangle 3">
            <a:extLst>
              <a:ext uri="{FF2B5EF4-FFF2-40B4-BE49-F238E27FC236}">
                <a16:creationId xmlns="" xmlns:a16="http://schemas.microsoft.com/office/drawing/2014/main" id="{E466CF44-756A-4FCC-849B-1129A5E6E475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ja-JP" altLang="en-US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5709698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Rectangle 6">
            <a:extLst>
              <a:ext uri="{FF2B5EF4-FFF2-40B4-BE49-F238E27FC236}">
                <a16:creationId xmlns="" xmlns:a16="http://schemas.microsoft.com/office/drawing/2014/main" id="{6C160E8A-E5A7-4E3B-9771-70D4892858FC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11200" indent="-2730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09378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53193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197008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4272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8844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3416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7988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r>
              <a:rPr lang="ja-JP" altLang="en-US"/>
              <a:t>3：不確かさとは何か</a:t>
            </a:r>
            <a:endParaRPr lang="en-US" altLang="ja-JP"/>
          </a:p>
        </p:txBody>
      </p:sp>
      <p:sp>
        <p:nvSpPr>
          <p:cNvPr id="34819" name="Rectangle 2">
            <a:extLst>
              <a:ext uri="{FF2B5EF4-FFF2-40B4-BE49-F238E27FC236}">
                <a16:creationId xmlns="" xmlns:a16="http://schemas.microsoft.com/office/drawing/2014/main" id="{31B7E17B-3AF0-478E-8E8C-1BEDDBBF7D41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4820" name="Rectangle 3">
            <a:extLst>
              <a:ext uri="{FF2B5EF4-FFF2-40B4-BE49-F238E27FC236}">
                <a16:creationId xmlns="" xmlns:a16="http://schemas.microsoft.com/office/drawing/2014/main" id="{AD43BD64-F493-45A6-8F7F-4A1C15590AF3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ja-JP" altLang="en-US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85365771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50" name="Rectangle 6">
            <a:extLst>
              <a:ext uri="{FF2B5EF4-FFF2-40B4-BE49-F238E27FC236}">
                <a16:creationId xmlns="" xmlns:a16="http://schemas.microsoft.com/office/drawing/2014/main" id="{D1A9FB49-0760-4BEC-A5B1-8A53F99AA905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11200" indent="-2730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09378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53193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197008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4272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8844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3416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7988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r>
              <a:rPr lang="ja-JP" altLang="en-US"/>
              <a:t>3：不確かさとは何か</a:t>
            </a:r>
            <a:endParaRPr lang="en-US" altLang="ja-JP"/>
          </a:p>
        </p:txBody>
      </p:sp>
      <p:sp>
        <p:nvSpPr>
          <p:cNvPr id="53251" name="Rectangle 2">
            <a:extLst>
              <a:ext uri="{FF2B5EF4-FFF2-40B4-BE49-F238E27FC236}">
                <a16:creationId xmlns="" xmlns:a16="http://schemas.microsoft.com/office/drawing/2014/main" id="{C6CE80FE-736D-4EC1-A117-6D6C2A05D687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3252" name="Rectangle 3">
            <a:extLst>
              <a:ext uri="{FF2B5EF4-FFF2-40B4-BE49-F238E27FC236}">
                <a16:creationId xmlns="" xmlns:a16="http://schemas.microsoft.com/office/drawing/2014/main" id="{3DDC1039-FE87-4607-8EC3-D21789EA097B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ja-JP" altLang="en-US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89559583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4" name="Rectangle 6">
            <a:extLst>
              <a:ext uri="{FF2B5EF4-FFF2-40B4-BE49-F238E27FC236}">
                <a16:creationId xmlns="" xmlns:a16="http://schemas.microsoft.com/office/drawing/2014/main" id="{5D944C65-9933-4736-8320-9FC17FBEC644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11200" indent="-2730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09378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53193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197008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4272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8844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3416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7988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r>
              <a:rPr lang="ja-JP" altLang="en-US"/>
              <a:t>3：不確かさとは何か</a:t>
            </a:r>
            <a:endParaRPr lang="en-US" altLang="ja-JP"/>
          </a:p>
        </p:txBody>
      </p:sp>
      <p:sp>
        <p:nvSpPr>
          <p:cNvPr id="54275" name="Rectangle 2">
            <a:extLst>
              <a:ext uri="{FF2B5EF4-FFF2-40B4-BE49-F238E27FC236}">
                <a16:creationId xmlns="" xmlns:a16="http://schemas.microsoft.com/office/drawing/2014/main" id="{5DFC047A-36E6-4D15-A8C3-FB48DD3FA505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4276" name="Rectangle 3">
            <a:extLst>
              <a:ext uri="{FF2B5EF4-FFF2-40B4-BE49-F238E27FC236}">
                <a16:creationId xmlns="" xmlns:a16="http://schemas.microsoft.com/office/drawing/2014/main" id="{64CE25EA-3EBF-479E-AC51-A620196C9A81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ja-JP" altLang="en-US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0963015"/>
      </p:ext>
    </p:extLst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8" name="Rectangle 6">
            <a:extLst>
              <a:ext uri="{FF2B5EF4-FFF2-40B4-BE49-F238E27FC236}">
                <a16:creationId xmlns="" xmlns:a16="http://schemas.microsoft.com/office/drawing/2014/main" id="{6E6589D3-3358-4E50-9BA3-C8EE6234D518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11200" indent="-2730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09378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53193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197008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4272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8844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3416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7988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r>
              <a:rPr lang="ja-JP" altLang="en-US"/>
              <a:t>3：不確かさとは何か</a:t>
            </a:r>
            <a:endParaRPr lang="en-US" altLang="ja-JP"/>
          </a:p>
        </p:txBody>
      </p:sp>
      <p:sp>
        <p:nvSpPr>
          <p:cNvPr id="55299" name="Rectangle 2">
            <a:extLst>
              <a:ext uri="{FF2B5EF4-FFF2-40B4-BE49-F238E27FC236}">
                <a16:creationId xmlns="" xmlns:a16="http://schemas.microsoft.com/office/drawing/2014/main" id="{15A2E3E8-D507-4B12-B4D7-6FD38B361636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5300" name="Rectangle 3">
            <a:extLst>
              <a:ext uri="{FF2B5EF4-FFF2-40B4-BE49-F238E27FC236}">
                <a16:creationId xmlns="" xmlns:a16="http://schemas.microsoft.com/office/drawing/2014/main" id="{E064C1C6-4515-4EE1-9E00-F85B20783BEE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ja-JP" altLang="en-US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52506278"/>
      </p:ext>
    </p:extLst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22" name="Rectangle 6">
            <a:extLst>
              <a:ext uri="{FF2B5EF4-FFF2-40B4-BE49-F238E27FC236}">
                <a16:creationId xmlns="" xmlns:a16="http://schemas.microsoft.com/office/drawing/2014/main" id="{BA925DFA-FBFE-40B1-BD11-E68097C33511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11200" indent="-2730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09378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53193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197008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4272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8844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3416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7988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r>
              <a:rPr lang="ja-JP" altLang="en-US"/>
              <a:t>3：不確かさとは何か</a:t>
            </a:r>
            <a:endParaRPr lang="en-US" altLang="ja-JP"/>
          </a:p>
        </p:txBody>
      </p:sp>
      <p:sp>
        <p:nvSpPr>
          <p:cNvPr id="56323" name="Rectangle 2">
            <a:extLst>
              <a:ext uri="{FF2B5EF4-FFF2-40B4-BE49-F238E27FC236}">
                <a16:creationId xmlns="" xmlns:a16="http://schemas.microsoft.com/office/drawing/2014/main" id="{618AEFD9-33B9-4FBB-99FC-3A2063B3B40C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6324" name="Rectangle 3">
            <a:extLst>
              <a:ext uri="{FF2B5EF4-FFF2-40B4-BE49-F238E27FC236}">
                <a16:creationId xmlns="" xmlns:a16="http://schemas.microsoft.com/office/drawing/2014/main" id="{9D9D4C76-B37B-4704-ABF0-5ACEAAECCD0C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ja-JP" altLang="en-US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0810369"/>
      </p:ext>
    </p:extLst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46" name="Rectangle 6">
            <a:extLst>
              <a:ext uri="{FF2B5EF4-FFF2-40B4-BE49-F238E27FC236}">
                <a16:creationId xmlns="" xmlns:a16="http://schemas.microsoft.com/office/drawing/2014/main" id="{5005A8F0-5601-4DBC-AF55-F0CF82F53685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11200" indent="-2730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09378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53193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197008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4272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8844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3416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7988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r>
              <a:rPr lang="ja-JP" altLang="en-US"/>
              <a:t>3：不確かさとは何か</a:t>
            </a:r>
            <a:endParaRPr lang="en-US" altLang="ja-JP"/>
          </a:p>
        </p:txBody>
      </p:sp>
      <p:sp>
        <p:nvSpPr>
          <p:cNvPr id="57347" name="Rectangle 2">
            <a:extLst>
              <a:ext uri="{FF2B5EF4-FFF2-40B4-BE49-F238E27FC236}">
                <a16:creationId xmlns="" xmlns:a16="http://schemas.microsoft.com/office/drawing/2014/main" id="{D6E4D2B2-0653-43BE-A5D6-758FB1B5C454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7348" name="Rectangle 3">
            <a:extLst>
              <a:ext uri="{FF2B5EF4-FFF2-40B4-BE49-F238E27FC236}">
                <a16:creationId xmlns="" xmlns:a16="http://schemas.microsoft.com/office/drawing/2014/main" id="{40D4C032-32F6-4749-ABB0-FA169142EE0F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ja-JP" altLang="en-US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1066277"/>
      </p:ext>
    </p:extLst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370" name="Rectangle 6">
            <a:extLst>
              <a:ext uri="{FF2B5EF4-FFF2-40B4-BE49-F238E27FC236}">
                <a16:creationId xmlns="" xmlns:a16="http://schemas.microsoft.com/office/drawing/2014/main" id="{D962C9BB-A2D0-4CE3-9569-B7E84F049F51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11200" indent="-2730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09378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53193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197008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4272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8844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3416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7988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r>
              <a:rPr lang="ja-JP" altLang="en-US"/>
              <a:t>3：不確かさとは何か</a:t>
            </a:r>
            <a:endParaRPr lang="en-US" altLang="ja-JP"/>
          </a:p>
        </p:txBody>
      </p:sp>
      <p:sp>
        <p:nvSpPr>
          <p:cNvPr id="58371" name="Rectangle 2">
            <a:extLst>
              <a:ext uri="{FF2B5EF4-FFF2-40B4-BE49-F238E27FC236}">
                <a16:creationId xmlns="" xmlns:a16="http://schemas.microsoft.com/office/drawing/2014/main" id="{8A3E39CF-9E10-4714-9B28-51D297680EB6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8372" name="Rectangle 3">
            <a:extLst>
              <a:ext uri="{FF2B5EF4-FFF2-40B4-BE49-F238E27FC236}">
                <a16:creationId xmlns="" xmlns:a16="http://schemas.microsoft.com/office/drawing/2014/main" id="{98CDFA5A-89E1-419F-87D2-C6DE0D2680F7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ja-JP" altLang="en-US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176141999"/>
      </p:ext>
    </p:extLst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394" name="Rectangle 6">
            <a:extLst>
              <a:ext uri="{FF2B5EF4-FFF2-40B4-BE49-F238E27FC236}">
                <a16:creationId xmlns="" xmlns:a16="http://schemas.microsoft.com/office/drawing/2014/main" id="{E4C9468A-EA0B-40DF-8EF8-A77700292661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11200" indent="-2730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09378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53193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197008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4272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8844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3416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7988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r>
              <a:rPr lang="ja-JP" altLang="en-US"/>
              <a:t>3：不確かさとは何か</a:t>
            </a:r>
            <a:endParaRPr lang="en-US" altLang="ja-JP"/>
          </a:p>
        </p:txBody>
      </p:sp>
      <p:sp>
        <p:nvSpPr>
          <p:cNvPr id="59395" name="Rectangle 2">
            <a:extLst>
              <a:ext uri="{FF2B5EF4-FFF2-40B4-BE49-F238E27FC236}">
                <a16:creationId xmlns="" xmlns:a16="http://schemas.microsoft.com/office/drawing/2014/main" id="{2B811CBE-C760-4F71-9833-4CBF014F7217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9396" name="Rectangle 3">
            <a:extLst>
              <a:ext uri="{FF2B5EF4-FFF2-40B4-BE49-F238E27FC236}">
                <a16:creationId xmlns="" xmlns:a16="http://schemas.microsoft.com/office/drawing/2014/main" id="{3BBC50EE-15DD-4822-A94C-319152BB6593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ja-JP" altLang="en-US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28231802"/>
      </p:ext>
    </p:extLst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418" name="Rectangle 6">
            <a:extLst>
              <a:ext uri="{FF2B5EF4-FFF2-40B4-BE49-F238E27FC236}">
                <a16:creationId xmlns="" xmlns:a16="http://schemas.microsoft.com/office/drawing/2014/main" id="{08EA537B-7286-4DF0-8541-3404DF0AAF89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11200" indent="-2730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09378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53193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197008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4272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8844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3416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7988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r>
              <a:rPr lang="ja-JP" altLang="en-US"/>
              <a:t>3：不確かさとは何か</a:t>
            </a:r>
            <a:endParaRPr lang="en-US" altLang="ja-JP"/>
          </a:p>
        </p:txBody>
      </p:sp>
      <p:sp>
        <p:nvSpPr>
          <p:cNvPr id="60419" name="Rectangle 2">
            <a:extLst>
              <a:ext uri="{FF2B5EF4-FFF2-40B4-BE49-F238E27FC236}">
                <a16:creationId xmlns="" xmlns:a16="http://schemas.microsoft.com/office/drawing/2014/main" id="{323DE13A-B378-4A68-A9FC-8F2582E9FB1A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0420" name="Rectangle 3">
            <a:extLst>
              <a:ext uri="{FF2B5EF4-FFF2-40B4-BE49-F238E27FC236}">
                <a16:creationId xmlns="" xmlns:a16="http://schemas.microsoft.com/office/drawing/2014/main" id="{3CEB279C-14CC-4A71-9613-78D575946131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ja-JP" altLang="en-US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08843948"/>
      </p:ext>
    </p:extLst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42" name="Rectangle 6">
            <a:extLst>
              <a:ext uri="{FF2B5EF4-FFF2-40B4-BE49-F238E27FC236}">
                <a16:creationId xmlns="" xmlns:a16="http://schemas.microsoft.com/office/drawing/2014/main" id="{CD634A3C-1B5D-43DF-88CB-71740C5F012C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11200" indent="-2730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09378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53193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197008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4272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8844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3416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7988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r>
              <a:rPr lang="ja-JP" altLang="en-US"/>
              <a:t>3：不確かさとは何か</a:t>
            </a:r>
            <a:endParaRPr lang="en-US" altLang="ja-JP"/>
          </a:p>
        </p:txBody>
      </p:sp>
      <p:sp>
        <p:nvSpPr>
          <p:cNvPr id="61443" name="Rectangle 2">
            <a:extLst>
              <a:ext uri="{FF2B5EF4-FFF2-40B4-BE49-F238E27FC236}">
                <a16:creationId xmlns="" xmlns:a16="http://schemas.microsoft.com/office/drawing/2014/main" id="{EBC58F3E-7BC5-4227-9FD8-C63D97A4E840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1444" name="Rectangle 3">
            <a:extLst>
              <a:ext uri="{FF2B5EF4-FFF2-40B4-BE49-F238E27FC236}">
                <a16:creationId xmlns="" xmlns:a16="http://schemas.microsoft.com/office/drawing/2014/main" id="{9FE9C162-0E46-4227-BCD9-BA7C704F67B3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ja-JP" altLang="en-US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45403254"/>
      </p:ext>
    </p:extLst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466" name="Rectangle 6">
            <a:extLst>
              <a:ext uri="{FF2B5EF4-FFF2-40B4-BE49-F238E27FC236}">
                <a16:creationId xmlns="" xmlns:a16="http://schemas.microsoft.com/office/drawing/2014/main" id="{6F835CA3-FF32-4636-B57C-126CE2953921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11200" indent="-2730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09378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53193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197008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4272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8844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3416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7988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r>
              <a:rPr lang="ja-JP" altLang="en-US"/>
              <a:t>3：不確かさとは何か</a:t>
            </a:r>
            <a:endParaRPr lang="en-US" altLang="ja-JP"/>
          </a:p>
        </p:txBody>
      </p:sp>
      <p:sp>
        <p:nvSpPr>
          <p:cNvPr id="62467" name="Rectangle 2">
            <a:extLst>
              <a:ext uri="{FF2B5EF4-FFF2-40B4-BE49-F238E27FC236}">
                <a16:creationId xmlns="" xmlns:a16="http://schemas.microsoft.com/office/drawing/2014/main" id="{672DB38B-6BA6-48AF-A218-F7AAE70F9BC5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2468" name="Rectangle 3">
            <a:extLst>
              <a:ext uri="{FF2B5EF4-FFF2-40B4-BE49-F238E27FC236}">
                <a16:creationId xmlns="" xmlns:a16="http://schemas.microsoft.com/office/drawing/2014/main" id="{6F26ED0E-A9EF-45D9-A82D-6605F2616840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ja-JP" altLang="en-US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2029055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2" name="Rectangle 6">
            <a:extLst>
              <a:ext uri="{FF2B5EF4-FFF2-40B4-BE49-F238E27FC236}">
                <a16:creationId xmlns="" xmlns:a16="http://schemas.microsoft.com/office/drawing/2014/main" id="{E349A538-AA02-4537-A5A1-4706972366D7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11200" indent="-2730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09378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53193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197008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4272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8844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3416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7988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r>
              <a:rPr lang="ja-JP" altLang="en-US"/>
              <a:t>3：不確かさとは何か</a:t>
            </a:r>
            <a:endParaRPr lang="en-US" altLang="ja-JP"/>
          </a:p>
        </p:txBody>
      </p:sp>
      <p:sp>
        <p:nvSpPr>
          <p:cNvPr id="35843" name="Rectangle 2">
            <a:extLst>
              <a:ext uri="{FF2B5EF4-FFF2-40B4-BE49-F238E27FC236}">
                <a16:creationId xmlns="" xmlns:a16="http://schemas.microsoft.com/office/drawing/2014/main" id="{367CCA73-025B-478D-9E5F-BB99E788A7E3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5844" name="Rectangle 3">
            <a:extLst>
              <a:ext uri="{FF2B5EF4-FFF2-40B4-BE49-F238E27FC236}">
                <a16:creationId xmlns="" xmlns:a16="http://schemas.microsoft.com/office/drawing/2014/main" id="{439B5B18-1998-4D80-A71C-CF8EEECC8641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ja-JP" altLang="en-US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86643803"/>
      </p:ext>
    </p:extLst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490" name="Rectangle 6">
            <a:extLst>
              <a:ext uri="{FF2B5EF4-FFF2-40B4-BE49-F238E27FC236}">
                <a16:creationId xmlns="" xmlns:a16="http://schemas.microsoft.com/office/drawing/2014/main" id="{B2A33687-1D86-4620-B576-BAAAE1582E1E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11200" indent="-2730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09378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53193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197008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4272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8844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3416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7988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r>
              <a:rPr lang="ja-JP" altLang="en-US"/>
              <a:t>3：不確かさとは何か</a:t>
            </a:r>
            <a:endParaRPr lang="en-US" altLang="ja-JP"/>
          </a:p>
        </p:txBody>
      </p:sp>
      <p:sp>
        <p:nvSpPr>
          <p:cNvPr id="63491" name="Rectangle 2">
            <a:extLst>
              <a:ext uri="{FF2B5EF4-FFF2-40B4-BE49-F238E27FC236}">
                <a16:creationId xmlns="" xmlns:a16="http://schemas.microsoft.com/office/drawing/2014/main" id="{4F07BA3C-376C-4DB4-856F-13D73141F11F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3492" name="Rectangle 3">
            <a:extLst>
              <a:ext uri="{FF2B5EF4-FFF2-40B4-BE49-F238E27FC236}">
                <a16:creationId xmlns="" xmlns:a16="http://schemas.microsoft.com/office/drawing/2014/main" id="{E08C1562-A0FE-4D1C-BFA3-C3D723617DE5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ja-JP" altLang="en-US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50286774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6">
            <a:extLst>
              <a:ext uri="{FF2B5EF4-FFF2-40B4-BE49-F238E27FC236}">
                <a16:creationId xmlns="" xmlns:a16="http://schemas.microsoft.com/office/drawing/2014/main" id="{B145F649-0EEA-47B2-9A85-DA2C1B1F482B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11200" indent="-2730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09378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53193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197008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4272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8844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3416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7988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r>
              <a:rPr lang="ja-JP" altLang="en-US"/>
              <a:t>3：不確かさとは何か</a:t>
            </a:r>
            <a:endParaRPr lang="en-US" altLang="ja-JP"/>
          </a:p>
        </p:txBody>
      </p:sp>
      <p:sp>
        <p:nvSpPr>
          <p:cNvPr id="36867" name="Rectangle 2">
            <a:extLst>
              <a:ext uri="{FF2B5EF4-FFF2-40B4-BE49-F238E27FC236}">
                <a16:creationId xmlns="" xmlns:a16="http://schemas.microsoft.com/office/drawing/2014/main" id="{9A75C436-649B-4350-91BC-528ABFC5B354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6868" name="Rectangle 3">
            <a:extLst>
              <a:ext uri="{FF2B5EF4-FFF2-40B4-BE49-F238E27FC236}">
                <a16:creationId xmlns="" xmlns:a16="http://schemas.microsoft.com/office/drawing/2014/main" id="{4DE9D98C-29F3-403A-A97E-4E996B876CE8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ja-JP" altLang="en-US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96711144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Rectangle 6">
            <a:extLst>
              <a:ext uri="{FF2B5EF4-FFF2-40B4-BE49-F238E27FC236}">
                <a16:creationId xmlns="" xmlns:a16="http://schemas.microsoft.com/office/drawing/2014/main" id="{AE57FC43-62AC-4BBF-938F-8A42AEC340D7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11200" indent="-2730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09378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53193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197008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4272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8844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3416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7988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r>
              <a:rPr lang="ja-JP" altLang="en-US"/>
              <a:t>3：不確かさとは何か</a:t>
            </a:r>
            <a:endParaRPr lang="en-US" altLang="ja-JP"/>
          </a:p>
        </p:txBody>
      </p:sp>
      <p:sp>
        <p:nvSpPr>
          <p:cNvPr id="37891" name="Rectangle 2">
            <a:extLst>
              <a:ext uri="{FF2B5EF4-FFF2-40B4-BE49-F238E27FC236}">
                <a16:creationId xmlns="" xmlns:a16="http://schemas.microsoft.com/office/drawing/2014/main" id="{D62A88CC-E74E-4090-88F8-9E381C4BCFF5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7892" name="Rectangle 3">
            <a:extLst>
              <a:ext uri="{FF2B5EF4-FFF2-40B4-BE49-F238E27FC236}">
                <a16:creationId xmlns="" xmlns:a16="http://schemas.microsoft.com/office/drawing/2014/main" id="{55AE8659-D950-419A-BD2C-4941EFC38102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ja-JP" altLang="en-US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276686477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Rectangle 6">
            <a:extLst>
              <a:ext uri="{FF2B5EF4-FFF2-40B4-BE49-F238E27FC236}">
                <a16:creationId xmlns="" xmlns:a16="http://schemas.microsoft.com/office/drawing/2014/main" id="{B2EEEB1D-0FE8-492C-9440-F9A4032B2F31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11200" indent="-2730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09378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53193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197008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4272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8844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3416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7988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r>
              <a:rPr lang="ja-JP" altLang="en-US"/>
              <a:t>3：不確かさとは何か</a:t>
            </a:r>
            <a:endParaRPr lang="en-US" altLang="ja-JP"/>
          </a:p>
        </p:txBody>
      </p:sp>
      <p:sp>
        <p:nvSpPr>
          <p:cNvPr id="38915" name="Rectangle 2">
            <a:extLst>
              <a:ext uri="{FF2B5EF4-FFF2-40B4-BE49-F238E27FC236}">
                <a16:creationId xmlns="" xmlns:a16="http://schemas.microsoft.com/office/drawing/2014/main" id="{0B4D3C33-1136-4EA3-94C0-7BD79CE82EA4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8916" name="Rectangle 3">
            <a:extLst>
              <a:ext uri="{FF2B5EF4-FFF2-40B4-BE49-F238E27FC236}">
                <a16:creationId xmlns="" xmlns:a16="http://schemas.microsoft.com/office/drawing/2014/main" id="{5BCE13AD-949C-43D0-B433-1395C27979D2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ja-JP" altLang="en-US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15395933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8" name="Rectangle 6">
            <a:extLst>
              <a:ext uri="{FF2B5EF4-FFF2-40B4-BE49-F238E27FC236}">
                <a16:creationId xmlns="" xmlns:a16="http://schemas.microsoft.com/office/drawing/2014/main" id="{942B9EB7-601B-403E-864A-2D15EE926C46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11200" indent="-2730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09378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53193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197008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4272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8844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3416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7988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r>
              <a:rPr lang="ja-JP" altLang="en-US"/>
              <a:t>3：不確かさとは何か</a:t>
            </a:r>
            <a:endParaRPr lang="en-US" altLang="ja-JP"/>
          </a:p>
        </p:txBody>
      </p:sp>
      <p:sp>
        <p:nvSpPr>
          <p:cNvPr id="39939" name="Rectangle 2">
            <a:extLst>
              <a:ext uri="{FF2B5EF4-FFF2-40B4-BE49-F238E27FC236}">
                <a16:creationId xmlns="" xmlns:a16="http://schemas.microsoft.com/office/drawing/2014/main" id="{AADCAC40-BDA3-423F-B54C-79FE44F963EC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9940" name="Rectangle 3">
            <a:extLst>
              <a:ext uri="{FF2B5EF4-FFF2-40B4-BE49-F238E27FC236}">
                <a16:creationId xmlns="" xmlns:a16="http://schemas.microsoft.com/office/drawing/2014/main" id="{9B14F58C-34E2-4932-8200-6087A9DBA471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ja-JP" altLang="en-US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4386753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6">
            <a:extLst>
              <a:ext uri="{FF2B5EF4-FFF2-40B4-BE49-F238E27FC236}">
                <a16:creationId xmlns="" xmlns:a16="http://schemas.microsoft.com/office/drawing/2014/main" id="{8C403A8E-D4A8-4FEB-AE9D-E04B5D95390E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11200" indent="-2730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09378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53193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197008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4272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8844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3416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7988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r>
              <a:rPr lang="ja-JP" altLang="en-US"/>
              <a:t>3：不確かさとは何か</a:t>
            </a:r>
            <a:endParaRPr lang="en-US" altLang="ja-JP"/>
          </a:p>
        </p:txBody>
      </p:sp>
      <p:sp>
        <p:nvSpPr>
          <p:cNvPr id="40963" name="Rectangle 2">
            <a:extLst>
              <a:ext uri="{FF2B5EF4-FFF2-40B4-BE49-F238E27FC236}">
                <a16:creationId xmlns="" xmlns:a16="http://schemas.microsoft.com/office/drawing/2014/main" id="{0EFA94E4-635F-4F25-A265-BB67F4E4595F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0964" name="Rectangle 3">
            <a:extLst>
              <a:ext uri="{FF2B5EF4-FFF2-40B4-BE49-F238E27FC236}">
                <a16:creationId xmlns="" xmlns:a16="http://schemas.microsoft.com/office/drawing/2014/main" id="{BF5BE335-D448-4234-85A4-67403D403331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ja-JP" altLang="en-US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402568451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Rectangle 6">
            <a:extLst>
              <a:ext uri="{FF2B5EF4-FFF2-40B4-BE49-F238E27FC236}">
                <a16:creationId xmlns="" xmlns:a16="http://schemas.microsoft.com/office/drawing/2014/main" id="{980ED1EA-8636-4958-B309-50E601F12146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11200" indent="-2730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09378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53193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1970088" indent="-21748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4272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8844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3416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798888" indent="-21748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r>
              <a:rPr lang="ja-JP" altLang="en-US"/>
              <a:t>3：不確かさとは何か</a:t>
            </a:r>
            <a:endParaRPr lang="en-US" altLang="ja-JP"/>
          </a:p>
        </p:txBody>
      </p:sp>
      <p:sp>
        <p:nvSpPr>
          <p:cNvPr id="41987" name="Rectangle 2">
            <a:extLst>
              <a:ext uri="{FF2B5EF4-FFF2-40B4-BE49-F238E27FC236}">
                <a16:creationId xmlns="" xmlns:a16="http://schemas.microsoft.com/office/drawing/2014/main" id="{8326D577-46D4-45BA-93FB-5817BCA6EAF1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1988" name="Rectangle 3">
            <a:extLst>
              <a:ext uri="{FF2B5EF4-FFF2-40B4-BE49-F238E27FC236}">
                <a16:creationId xmlns="" xmlns:a16="http://schemas.microsoft.com/office/drawing/2014/main" id="{FBA16F3D-B14A-4C16-861F-0ADC4EE9D661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ja-JP" altLang="en-US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50777810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 サブタイトルの書式設定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="" xmlns:a16="http://schemas.microsoft.com/office/drawing/2014/main" id="{CCDE5718-58DD-4082-B215-472FF0871456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>
            <a:extLst>
              <a:ext uri="{FF2B5EF4-FFF2-40B4-BE49-F238E27FC236}">
                <a16:creationId xmlns="" xmlns:a16="http://schemas.microsoft.com/office/drawing/2014/main" id="{B4210B60-0F38-4DC2-8732-C61A3189C8E0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>
            <a:extLst>
              <a:ext uri="{FF2B5EF4-FFF2-40B4-BE49-F238E27FC236}">
                <a16:creationId xmlns="" xmlns:a16="http://schemas.microsoft.com/office/drawing/2014/main" id="{AE542B9B-57AE-452F-8CE4-B5AAD1FD4B30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1F5CD1AA-34B6-4738-847C-C081381CEC53}" type="slidenum">
              <a:rPr lang="ja-JP" altLang="en-US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22093629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="" xmlns:a16="http://schemas.microsoft.com/office/drawing/2014/main" id="{7E904368-52DD-4B6E-851E-847604763D4D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>
            <a:extLst>
              <a:ext uri="{FF2B5EF4-FFF2-40B4-BE49-F238E27FC236}">
                <a16:creationId xmlns="" xmlns:a16="http://schemas.microsoft.com/office/drawing/2014/main" id="{724AA43E-CA80-4B7F-89F1-AB108C761A64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>
            <a:extLst>
              <a:ext uri="{FF2B5EF4-FFF2-40B4-BE49-F238E27FC236}">
                <a16:creationId xmlns="" xmlns:a16="http://schemas.microsoft.com/office/drawing/2014/main" id="{D44D2A94-ADD3-46E0-952C-625290A2510A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0A0BB557-6B17-4F36-B50A-151E845B20C6}" type="slidenum">
              <a:rPr lang="ja-JP" altLang="en-US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0280245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="" xmlns:a16="http://schemas.microsoft.com/office/drawing/2014/main" id="{174C3A4C-D4F0-477F-83D1-7BE0B99B70DC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>
            <a:extLst>
              <a:ext uri="{FF2B5EF4-FFF2-40B4-BE49-F238E27FC236}">
                <a16:creationId xmlns="" xmlns:a16="http://schemas.microsoft.com/office/drawing/2014/main" id="{F5DE4AD3-9924-4DAC-9673-712C3FB93CC1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>
            <a:extLst>
              <a:ext uri="{FF2B5EF4-FFF2-40B4-BE49-F238E27FC236}">
                <a16:creationId xmlns="" xmlns:a16="http://schemas.microsoft.com/office/drawing/2014/main" id="{5AE6E5DA-6B0F-4BEE-B7AD-67245C043655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71D75D43-CBE6-4C76-ABD1-6E136E18CC78}" type="slidenum">
              <a:rPr lang="ja-JP" altLang="en-US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66673715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="" xmlns:a16="http://schemas.microsoft.com/office/drawing/2014/main" id="{9C581C90-9C58-4927-A902-8DA7F4FD8B90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>
            <a:extLst>
              <a:ext uri="{FF2B5EF4-FFF2-40B4-BE49-F238E27FC236}">
                <a16:creationId xmlns="" xmlns:a16="http://schemas.microsoft.com/office/drawing/2014/main" id="{4CC18A57-F287-48A8-8B27-D4137569D8BB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>
            <a:extLst>
              <a:ext uri="{FF2B5EF4-FFF2-40B4-BE49-F238E27FC236}">
                <a16:creationId xmlns="" xmlns:a16="http://schemas.microsoft.com/office/drawing/2014/main" id="{5BA9F470-8E76-46FB-BC11-9B686F0A157F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AEC6B504-62FA-46C9-81B1-44604399A7AF}" type="slidenum">
              <a:rPr lang="ja-JP" altLang="en-US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1196476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="" xmlns:a16="http://schemas.microsoft.com/office/drawing/2014/main" id="{4F1AD6DD-79FC-4EC7-94D9-212D26FC9810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>
            <a:extLst>
              <a:ext uri="{FF2B5EF4-FFF2-40B4-BE49-F238E27FC236}">
                <a16:creationId xmlns="" xmlns:a16="http://schemas.microsoft.com/office/drawing/2014/main" id="{78B8E559-9330-4831-817A-E78AAF6FEAC2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>
            <a:extLst>
              <a:ext uri="{FF2B5EF4-FFF2-40B4-BE49-F238E27FC236}">
                <a16:creationId xmlns="" xmlns:a16="http://schemas.microsoft.com/office/drawing/2014/main" id="{919FDF38-1098-4767-B351-CE9D9FA44F3B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0C627047-DEF7-472C-B837-D99778486A0C}" type="slidenum">
              <a:rPr lang="ja-JP" altLang="en-US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10556361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="" xmlns:a16="http://schemas.microsoft.com/office/drawing/2014/main" id="{90DB57DC-DE89-4E01-9708-154CA3FDDF99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>
            <a:extLst>
              <a:ext uri="{FF2B5EF4-FFF2-40B4-BE49-F238E27FC236}">
                <a16:creationId xmlns="" xmlns:a16="http://schemas.microsoft.com/office/drawing/2014/main" id="{2CCD1612-E68F-4438-8A8A-9CFBD8FFF0EE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6">
            <a:extLst>
              <a:ext uri="{FF2B5EF4-FFF2-40B4-BE49-F238E27FC236}">
                <a16:creationId xmlns="" xmlns:a16="http://schemas.microsoft.com/office/drawing/2014/main" id="{447A26A2-1FFC-41D9-82B1-861F9901C397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00B11953-B390-46D1-B211-55CABDCE2126}" type="slidenum">
              <a:rPr lang="ja-JP" altLang="en-US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21462049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Rectangle 4">
            <a:extLst>
              <a:ext uri="{FF2B5EF4-FFF2-40B4-BE49-F238E27FC236}">
                <a16:creationId xmlns="" xmlns:a16="http://schemas.microsoft.com/office/drawing/2014/main" id="{988DA867-78EE-4086-ABEB-67F6DE772AF2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8" name="Rectangle 5">
            <a:extLst>
              <a:ext uri="{FF2B5EF4-FFF2-40B4-BE49-F238E27FC236}">
                <a16:creationId xmlns="" xmlns:a16="http://schemas.microsoft.com/office/drawing/2014/main" id="{DDE888D2-1D89-41FB-B800-B3333CF9D02E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9" name="Rectangle 6">
            <a:extLst>
              <a:ext uri="{FF2B5EF4-FFF2-40B4-BE49-F238E27FC236}">
                <a16:creationId xmlns="" xmlns:a16="http://schemas.microsoft.com/office/drawing/2014/main" id="{51A8FA7F-D308-4521-98A1-C3FEEFFDB1B1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0D000438-95F0-4AAE-A33A-E61903F5B3E0}" type="slidenum">
              <a:rPr lang="ja-JP" altLang="en-US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657714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Rectangle 4">
            <a:extLst>
              <a:ext uri="{FF2B5EF4-FFF2-40B4-BE49-F238E27FC236}">
                <a16:creationId xmlns="" xmlns:a16="http://schemas.microsoft.com/office/drawing/2014/main" id="{B2C89ED2-E645-4C7A-827A-A62E878A5167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" name="Rectangle 5">
            <a:extLst>
              <a:ext uri="{FF2B5EF4-FFF2-40B4-BE49-F238E27FC236}">
                <a16:creationId xmlns="" xmlns:a16="http://schemas.microsoft.com/office/drawing/2014/main" id="{9FD2A148-53D0-4028-954B-1F041F8687CB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6">
            <a:extLst>
              <a:ext uri="{FF2B5EF4-FFF2-40B4-BE49-F238E27FC236}">
                <a16:creationId xmlns="" xmlns:a16="http://schemas.microsoft.com/office/drawing/2014/main" id="{E7DCA278-23D9-4306-AAF8-9D8BE7AC3F0D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0EAD47AE-C2A7-4874-8936-DDF7F4FEBADB}" type="slidenum">
              <a:rPr lang="ja-JP" altLang="en-US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363787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>
            <a:extLst>
              <a:ext uri="{FF2B5EF4-FFF2-40B4-BE49-F238E27FC236}">
                <a16:creationId xmlns="" xmlns:a16="http://schemas.microsoft.com/office/drawing/2014/main" id="{2ACC7EC2-4AC8-45C0-A162-49AE6FFE56F3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3" name="Rectangle 5">
            <a:extLst>
              <a:ext uri="{FF2B5EF4-FFF2-40B4-BE49-F238E27FC236}">
                <a16:creationId xmlns="" xmlns:a16="http://schemas.microsoft.com/office/drawing/2014/main" id="{4C1E9575-B5A8-435D-AE0F-97FCDDBC3DDC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" name="Rectangle 6">
            <a:extLst>
              <a:ext uri="{FF2B5EF4-FFF2-40B4-BE49-F238E27FC236}">
                <a16:creationId xmlns="" xmlns:a16="http://schemas.microsoft.com/office/drawing/2014/main" id="{8394DC73-91B4-4142-8400-0C3EFFBAE2F8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94DC4899-9F55-4C9C-9D2C-C92515D15F86}" type="slidenum">
              <a:rPr lang="ja-JP" altLang="en-US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4350450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="" xmlns:a16="http://schemas.microsoft.com/office/drawing/2014/main" id="{2110D4EF-3011-4ADA-B95F-8E2DE5EC2EF7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>
            <a:extLst>
              <a:ext uri="{FF2B5EF4-FFF2-40B4-BE49-F238E27FC236}">
                <a16:creationId xmlns="" xmlns:a16="http://schemas.microsoft.com/office/drawing/2014/main" id="{35ADE6C0-528A-4CA3-965B-DEA3A2DBB4E0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6">
            <a:extLst>
              <a:ext uri="{FF2B5EF4-FFF2-40B4-BE49-F238E27FC236}">
                <a16:creationId xmlns="" xmlns:a16="http://schemas.microsoft.com/office/drawing/2014/main" id="{511E4536-C8D2-43EB-8E1C-57CB2FABAEF1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9DC0C62C-1EAE-4DDD-A805-EACB47D80894}" type="slidenum">
              <a:rPr lang="ja-JP" altLang="en-US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95709475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ja-JP" altLang="en-US" noProof="0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="" xmlns:a16="http://schemas.microsoft.com/office/drawing/2014/main" id="{6FAD1771-A3A5-450C-A68B-C724C9F92F83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>
            <a:extLst>
              <a:ext uri="{FF2B5EF4-FFF2-40B4-BE49-F238E27FC236}">
                <a16:creationId xmlns="" xmlns:a16="http://schemas.microsoft.com/office/drawing/2014/main" id="{014F97F7-3700-488E-B329-2DF047B6F38D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6">
            <a:extLst>
              <a:ext uri="{FF2B5EF4-FFF2-40B4-BE49-F238E27FC236}">
                <a16:creationId xmlns="" xmlns:a16="http://schemas.microsoft.com/office/drawing/2014/main" id="{78E64F17-D5DE-4FDF-9A65-7F1CA8B4A9BD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65EEAA13-D9D0-420C-8DF7-4E0898F770BC}" type="slidenum">
              <a:rPr lang="ja-JP" altLang="en-US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8124950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>
            <a:extLst>
              <a:ext uri="{FF2B5EF4-FFF2-40B4-BE49-F238E27FC236}">
                <a16:creationId xmlns="" xmlns:a16="http://schemas.microsoft.com/office/drawing/2014/main" id="{8C10E6A0-E3F5-4C3A-A084-0A0B5A3C7F2D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>
            <a:extLst>
              <a:ext uri="{FF2B5EF4-FFF2-40B4-BE49-F238E27FC236}">
                <a16:creationId xmlns="" xmlns:a16="http://schemas.microsoft.com/office/drawing/2014/main" id="{2F30527E-1FFC-4CEB-93A5-33BA3861BA88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87044" name="Rectangle 4">
            <a:extLst>
              <a:ext uri="{FF2B5EF4-FFF2-40B4-BE49-F238E27FC236}">
                <a16:creationId xmlns="" xmlns:a16="http://schemas.microsoft.com/office/drawing/2014/main" id="{E9A5E397-2E9D-4F0E-8EE0-A7087DFB58E4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400">
                <a:latin typeface="Arial" charset="0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87045" name="Rectangle 5">
            <a:extLst>
              <a:ext uri="{FF2B5EF4-FFF2-40B4-BE49-F238E27FC236}">
                <a16:creationId xmlns="" xmlns:a16="http://schemas.microsoft.com/office/drawing/2014/main" id="{CC8C1567-FC6C-43FD-B9CD-7700E1ED844A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eaLnBrk="1" hangingPunct="1">
              <a:defRPr sz="1400">
                <a:latin typeface="Arial" charset="0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87046" name="Rectangle 6">
            <a:extLst>
              <a:ext uri="{FF2B5EF4-FFF2-40B4-BE49-F238E27FC236}">
                <a16:creationId xmlns="" xmlns:a16="http://schemas.microsoft.com/office/drawing/2014/main" id="{040017B9-97DC-4234-9DAC-07C3B8C4C964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400"/>
            </a:lvl1pPr>
          </a:lstStyle>
          <a:p>
            <a:fld id="{A971168F-49A4-40CB-AC1B-283E0980C932}" type="slidenum">
              <a:rPr lang="ja-JP" altLang="en-US"/>
              <a:pPr/>
              <a:t>‹#›</a:t>
            </a:fld>
            <a:endParaRPr lang="en-US" altLang="ja-JP"/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52" r:id="rId1"/>
    <p:sldLayoutId id="2147483653" r:id="rId2"/>
    <p:sldLayoutId id="2147483654" r:id="rId3"/>
    <p:sldLayoutId id="2147483655" r:id="rId4"/>
    <p:sldLayoutId id="2147483656" r:id="rId5"/>
    <p:sldLayoutId id="2147483657" r:id="rId6"/>
    <p:sldLayoutId id="2147483658" r:id="rId7"/>
    <p:sldLayoutId id="2147483659" r:id="rId8"/>
    <p:sldLayoutId id="2147483660" r:id="rId9"/>
    <p:sldLayoutId id="2147483661" r:id="rId10"/>
    <p:sldLayoutId id="2147483662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0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ext Box 6">
            <a:extLst>
              <a:ext uri="{FF2B5EF4-FFF2-40B4-BE49-F238E27FC236}">
                <a16:creationId xmlns="" xmlns:a16="http://schemas.microsoft.com/office/drawing/2014/main" id="{EA13328D-80EA-465E-BB16-B3D1788A7A1D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887788" y="6518275"/>
            <a:ext cx="5256212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r">
              <a:spcBef>
                <a:spcPct val="0"/>
              </a:spcBef>
              <a:buFontTx/>
              <a:buNone/>
            </a:pPr>
            <a:r>
              <a:rPr lang="ja-JP" altLang="en-US" sz="1800">
                <a:latin typeface="Times New Roman" panose="02020603050405020304" pitchFamily="18" charset="0"/>
                <a:cs typeface="Times New Roman" panose="02020603050405020304" pitchFamily="18" charset="0"/>
              </a:rPr>
              <a:t>制作</a:t>
            </a:r>
            <a:r>
              <a:rPr lang="ja-JP" altLang="en-US" sz="1800">
                <a:latin typeface="Times New Roman" panose="02020603050405020304" pitchFamily="18" charset="0"/>
                <a:cs typeface="Times New Roman" panose="02020603050405020304" pitchFamily="18" charset="0"/>
                <a:sym typeface="Wingdings" panose="05000000000000000000" pitchFamily="2" charset="2"/>
              </a:rPr>
              <a:t>：</a:t>
            </a:r>
            <a:r>
              <a:rPr lang="ja-JP" altLang="en-US" sz="1800">
                <a:latin typeface="Times New Roman" panose="02020603050405020304" pitchFamily="18" charset="0"/>
                <a:cs typeface="Times New Roman" panose="02020603050405020304" pitchFamily="18" charset="0"/>
              </a:rPr>
              <a:t>日本電気計器検定所 標準部</a:t>
            </a:r>
          </a:p>
        </p:txBody>
      </p:sp>
      <p:sp>
        <p:nvSpPr>
          <p:cNvPr id="7" name="Rectangle 2">
            <a:extLst>
              <a:ext uri="{FF2B5EF4-FFF2-40B4-BE49-F238E27FC236}">
                <a16:creationId xmlns="" xmlns:a16="http://schemas.microsoft.com/office/drawing/2014/main" id="{5D566E83-5B97-4CFB-B566-BAD88A3404C5}"/>
              </a:ext>
            </a:extLst>
          </p:cNvPr>
          <p:cNvSpPr>
            <a:spLocks noGrp="1" noChangeArrowheads="1"/>
          </p:cNvSpPr>
          <p:nvPr>
            <p:ph type="ctrTitle"/>
          </p:nvPr>
        </p:nvSpPr>
        <p:spPr>
          <a:xfrm>
            <a:off x="685800" y="2132856"/>
            <a:ext cx="7772400" cy="939800"/>
          </a:xfrm>
        </p:spPr>
        <p:txBody>
          <a:bodyPr/>
          <a:lstStyle/>
          <a:p>
            <a:pPr eaLnBrk="1" hangingPunct="1">
              <a:defRPr/>
            </a:pPr>
            <a:r>
              <a:rPr lang="ja-JP" altLang="en-US" dirty="0">
                <a:solidFill>
                  <a:schemeClr val="tx1"/>
                </a:solidFill>
                <a:latin typeface="+mj-ea"/>
                <a:cs typeface="Times New Roman" pitchFamily="18" charset="0"/>
              </a:rPr>
              <a:t>タイプ</a:t>
            </a:r>
            <a:r>
              <a:rPr lang="en-US" altLang="ja-JP" dirty="0">
                <a:solidFill>
                  <a:schemeClr val="tx1"/>
                </a:solidFill>
                <a:latin typeface="+mj-ea"/>
                <a:cs typeface="Times New Roman" pitchFamily="18" charset="0"/>
              </a:rPr>
              <a:t>B</a:t>
            </a:r>
            <a:r>
              <a:rPr lang="ja-JP" altLang="en-US" dirty="0">
                <a:solidFill>
                  <a:schemeClr val="tx1"/>
                </a:solidFill>
                <a:latin typeface="+mj-ea"/>
                <a:cs typeface="Times New Roman" pitchFamily="18" charset="0"/>
              </a:rPr>
              <a:t>の不確かさ評価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>
            <a:extLst>
              <a:ext uri="{FF2B5EF4-FFF2-40B4-BE49-F238E27FC236}">
                <a16:creationId xmlns="" xmlns:a16="http://schemas.microsoft.com/office/drawing/2014/main" id="{41F2F8B0-90DC-4436-A2EE-2CFB8270433D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457200" y="-42863"/>
            <a:ext cx="8229600" cy="685801"/>
          </a:xfrm>
        </p:spPr>
        <p:txBody>
          <a:bodyPr/>
          <a:lstStyle/>
          <a:p>
            <a:pPr eaLnBrk="1" hangingPunct="1"/>
            <a:r>
              <a:rPr lang="ja-JP" altLang="en-US">
                <a:solidFill>
                  <a:schemeClr val="tx1"/>
                </a:solidFill>
              </a:rPr>
              <a:t>電流の測定の不確かさ</a:t>
            </a:r>
          </a:p>
        </p:txBody>
      </p:sp>
      <p:graphicFrame>
        <p:nvGraphicFramePr>
          <p:cNvPr id="3" name="Group 117">
            <a:extLst>
              <a:ext uri="{FF2B5EF4-FFF2-40B4-BE49-F238E27FC236}">
                <a16:creationId xmlns="" xmlns:a16="http://schemas.microsoft.com/office/drawing/2014/main" id="{A2777BA6-F76C-4EA3-B8D4-9649C66CF481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087773547"/>
              </p:ext>
            </p:extLst>
          </p:nvPr>
        </p:nvGraphicFramePr>
        <p:xfrm>
          <a:off x="107950" y="928688"/>
          <a:ext cx="8856663" cy="5500690"/>
        </p:xfrm>
        <a:graphic>
          <a:graphicData uri="http://schemas.openxmlformats.org/drawingml/2006/table">
            <a:tbl>
              <a:tblPr/>
              <a:tblGrid>
                <a:gridCol w="719138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  <a:gridCol w="1296987">
                  <a:extLst>
                    <a:ext uri="{9D8B030D-6E8A-4147-A177-3AD203B41FA5}">
                      <a16:colId xmlns="" xmlns:a16="http://schemas.microsoft.com/office/drawing/2014/main" val="20001"/>
                    </a:ext>
                  </a:extLst>
                </a:gridCol>
                <a:gridCol w="1152525">
                  <a:extLst>
                    <a:ext uri="{9D8B030D-6E8A-4147-A177-3AD203B41FA5}">
                      <a16:colId xmlns="" xmlns:a16="http://schemas.microsoft.com/office/drawing/2014/main" val="20002"/>
                    </a:ext>
                  </a:extLst>
                </a:gridCol>
                <a:gridCol w="1008063">
                  <a:extLst>
                    <a:ext uri="{9D8B030D-6E8A-4147-A177-3AD203B41FA5}">
                      <a16:colId xmlns="" xmlns:a16="http://schemas.microsoft.com/office/drawing/2014/main" val="20003"/>
                    </a:ext>
                  </a:extLst>
                </a:gridCol>
                <a:gridCol w="574675">
                  <a:extLst>
                    <a:ext uri="{9D8B030D-6E8A-4147-A177-3AD203B41FA5}">
                      <a16:colId xmlns="" xmlns:a16="http://schemas.microsoft.com/office/drawing/2014/main" val="20004"/>
                    </a:ext>
                  </a:extLst>
                </a:gridCol>
                <a:gridCol w="1225550">
                  <a:extLst>
                    <a:ext uri="{9D8B030D-6E8A-4147-A177-3AD203B41FA5}">
                      <a16:colId xmlns="" xmlns:a16="http://schemas.microsoft.com/office/drawing/2014/main" val="20005"/>
                    </a:ext>
                  </a:extLst>
                </a:gridCol>
                <a:gridCol w="1008062">
                  <a:extLst>
                    <a:ext uri="{9D8B030D-6E8A-4147-A177-3AD203B41FA5}">
                      <a16:colId xmlns="" xmlns:a16="http://schemas.microsoft.com/office/drawing/2014/main" val="20006"/>
                    </a:ext>
                  </a:extLst>
                </a:gridCol>
                <a:gridCol w="1871663">
                  <a:extLst>
                    <a:ext uri="{9D8B030D-6E8A-4147-A177-3AD203B41FA5}">
                      <a16:colId xmlns="" xmlns:a16="http://schemas.microsoft.com/office/drawing/2014/main" val="20007"/>
                    </a:ext>
                  </a:extLst>
                </a:gridCol>
              </a:tblGrid>
              <a:tr h="550863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記号</a:t>
                      </a:r>
                      <a:endParaRPr kumimoji="1" lang="ja-JP" altLang="en-GB" sz="14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不確かさ要因</a:t>
                      </a:r>
                      <a:endParaRPr kumimoji="1" lang="ja-JP" altLang="en-GB" sz="14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ＭＳ Ｐゴシック" pitchFamily="50" charset="-128"/>
                        <a:cs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 値</a:t>
                      </a:r>
                      <a:endParaRPr kumimoji="1" lang="ja-JP" altLang="en-US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± </a:t>
                      </a:r>
                      <a:endParaRPr kumimoji="1" lang="ja-JP" altLang="en-GB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確率分布</a:t>
                      </a:r>
                      <a:endParaRPr kumimoji="1" lang="ja-JP" altLang="en-GB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除数</a:t>
                      </a:r>
                      <a:endParaRPr kumimoji="1" lang="ja-JP" altLang="en-GB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標準不確かさ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感度係数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  標準不確かさ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（</a:t>
                      </a:r>
                      <a:r>
                        <a:rPr kumimoji="1" lang="ja-JP" altLang="en-US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出力</a:t>
                      </a:r>
                      <a:r>
                        <a:rPr kumimoji="1" lang="ja-JP" alt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量の単位）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59436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5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 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en-GB" altLang="ja-JP" sz="1500" b="1" i="1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u</a:t>
                      </a:r>
                      <a:r>
                        <a:rPr kumimoji="1" lang="en-GB" altLang="ja-JP" sz="1500" b="1" i="0" u="none" strike="noStrike" cap="none" normalizeH="0" baseline="-2500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ＭＳ Ｐゴシック" pitchFamily="50" charset="-128"/>
                          <a:ea typeface="ＭＳ Ｐゴシック" pitchFamily="50" charset="-128"/>
                        </a:rPr>
                        <a:t>1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500" b="1" i="0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繰返し測定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500" b="1" i="0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の不確かさ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0.001 321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V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ts val="13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en-US" altLang="ja-JP" sz="1500" b="1" i="0" u="none" strike="noStrike" cap="none" normalizeH="0" baseline="0">
                        <a:ln>
                          <a:noFill/>
                        </a:ln>
                        <a:solidFill>
                          <a:srgbClr val="000066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ts val="13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500" b="1" i="0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―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1"/>
                  </a:ext>
                </a:extLst>
              </a:tr>
              <a:tr h="547688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en-GB" altLang="ja-JP" sz="1500" b="1" i="0" u="none" strike="noStrike" cap="none" normalizeH="0" baseline="-25000">
                        <a:ln>
                          <a:noFill/>
                        </a:ln>
                        <a:solidFill>
                          <a:srgbClr val="000066"/>
                        </a:solidFill>
                        <a:effectLst/>
                        <a:latin typeface="ＭＳ Ｐゴシック" pitchFamily="50" charset="-128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500" b="1" i="0" u="none" strike="noStrike" cap="none" normalizeH="0" baseline="0">
                        <a:ln>
                          <a:noFill/>
                        </a:ln>
                        <a:solidFill>
                          <a:srgbClr val="000066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500" b="1" i="0" u="none" strike="noStrike" cap="none" normalizeH="0" baseline="0">
                        <a:ln>
                          <a:noFill/>
                        </a:ln>
                        <a:solidFill>
                          <a:srgbClr val="000066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500" b="1" i="0" u="none" strike="noStrike" cap="none" normalizeH="0" baseline="0">
                        <a:ln>
                          <a:noFill/>
                        </a:ln>
                        <a:solidFill>
                          <a:srgbClr val="000066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2"/>
                  </a:ext>
                </a:extLst>
              </a:tr>
              <a:tr h="547688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3"/>
                  </a:ext>
                </a:extLst>
              </a:tr>
              <a:tr h="504825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4"/>
                  </a:ext>
                </a:extLst>
              </a:tr>
              <a:tr h="547688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5"/>
                  </a:ext>
                </a:extLst>
              </a:tr>
              <a:tr h="549275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6"/>
                  </a:ext>
                </a:extLst>
              </a:tr>
              <a:tr h="550863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7"/>
                  </a:ext>
                </a:extLst>
              </a:tr>
              <a:tr h="54864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en-GB" altLang="ja-JP" sz="1500" b="0" i="1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u</a:t>
                      </a:r>
                      <a:r>
                        <a:rPr kumimoji="1" lang="en-GB" altLang="ja-JP" sz="1500" b="0" i="0" u="none" strike="noStrike" cap="none" normalizeH="0" baseline="-3000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c</a:t>
                      </a:r>
                      <a:r>
                        <a:rPr kumimoji="1" lang="en-GB" altLang="ja-JP" sz="15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(    )</a:t>
                      </a:r>
                      <a:endParaRPr kumimoji="1" lang="en-GB" altLang="ja-JP" sz="15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合成標準</a:t>
                      </a:r>
                      <a:r>
                        <a:rPr kumimoji="1" lang="ja-JP" altLang="en-US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　　</a:t>
                      </a:r>
                      <a:r>
                        <a:rPr kumimoji="1" lang="ja-JP" altLang="en-GB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不確かさ</a:t>
                      </a:r>
                      <a:endParaRPr kumimoji="1" lang="ja-JP" altLang="en-GB" sz="15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5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5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正規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5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分布</a:t>
                      </a:r>
                      <a:endParaRPr kumimoji="1" lang="ja-JP" altLang="en-GB" sz="15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8"/>
                  </a:ext>
                </a:extLst>
              </a:tr>
              <a:tr h="55880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en-GB" altLang="ja-JP" sz="1500" b="0" i="1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U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5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拡張不確かさ</a:t>
                      </a:r>
                      <a:endParaRPr kumimoji="1" lang="ja-JP" altLang="en-GB" sz="15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5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5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正規分布</a:t>
                      </a:r>
                      <a:r>
                        <a:rPr kumimoji="1" lang="en-GB" altLang="ja-JP" sz="15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(</a:t>
                      </a:r>
                      <a:r>
                        <a:rPr kumimoji="1" lang="en-GB" altLang="ja-JP" sz="1500" b="0" i="1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k</a:t>
                      </a:r>
                      <a:r>
                        <a:rPr kumimoji="1" lang="en-GB" altLang="ja-JP" sz="15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=2)</a:t>
                      </a:r>
                      <a:endParaRPr kumimoji="1" lang="en-GB" altLang="ja-JP" sz="15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9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290" name="Group 4">
            <a:extLst>
              <a:ext uri="{FF2B5EF4-FFF2-40B4-BE49-F238E27FC236}">
                <a16:creationId xmlns="" xmlns:a16="http://schemas.microsoft.com/office/drawing/2014/main" id="{CF8EB9F6-5CB6-4AB7-BE4E-A572E3C0EAF2}"/>
              </a:ext>
            </a:extLst>
          </p:cNvPr>
          <p:cNvGrpSpPr>
            <a:grpSpLocks/>
          </p:cNvGrpSpPr>
          <p:nvPr/>
        </p:nvGrpSpPr>
        <p:grpSpPr bwMode="auto">
          <a:xfrm>
            <a:off x="0" y="2103438"/>
            <a:ext cx="4572000" cy="3262312"/>
            <a:chOff x="624" y="1305"/>
            <a:chExt cx="2880" cy="2055"/>
          </a:xfrm>
        </p:grpSpPr>
        <p:grpSp>
          <p:nvGrpSpPr>
            <p:cNvPr id="12294" name="Group 5">
              <a:extLst>
                <a:ext uri="{FF2B5EF4-FFF2-40B4-BE49-F238E27FC236}">
                  <a16:creationId xmlns="" xmlns:a16="http://schemas.microsoft.com/office/drawing/2014/main" id="{31403FD7-F72B-455C-AAEF-6616DF1F5087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24" y="1305"/>
              <a:ext cx="2880" cy="2055"/>
              <a:chOff x="1056" y="1401"/>
              <a:chExt cx="2880" cy="2055"/>
            </a:xfrm>
          </p:grpSpPr>
          <p:sp>
            <p:nvSpPr>
              <p:cNvPr id="12299" name="Text Box 6">
                <a:extLst>
                  <a:ext uri="{FF2B5EF4-FFF2-40B4-BE49-F238E27FC236}">
                    <a16:creationId xmlns="" xmlns:a16="http://schemas.microsoft.com/office/drawing/2014/main" id="{36EAA66E-830C-4B16-AD14-E876D8AF3E78}"/>
                  </a:ext>
                </a:extLst>
              </p:cNvPr>
              <p:cNvSpPr txBox="1">
                <a:spLocks noChangeArrowheads="1"/>
              </p:cNvSpPr>
              <p:nvPr/>
            </p:nvSpPr>
            <p:spPr bwMode="auto">
              <a:xfrm>
                <a:off x="2661" y="2736"/>
                <a:ext cx="960" cy="28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1pPr>
                <a:lvl2pPr marL="742950" indent="-28575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2pPr>
                <a:lvl3pPr marL="1143000" indent="-22860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3pPr>
                <a:lvl4pPr marL="1600200" indent="-22860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4pPr>
                <a:lvl5pPr marL="2057400" indent="-22860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9pPr>
              </a:lstStyle>
              <a:p>
                <a:pPr>
                  <a:spcBef>
                    <a:spcPct val="50000"/>
                  </a:spcBef>
                  <a:buFontTx/>
                  <a:buNone/>
                </a:pPr>
                <a:r>
                  <a:rPr lang="ja-JP" altLang="en-US" sz="2400" b="1"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分流器</a:t>
                </a:r>
              </a:p>
            </p:txBody>
          </p:sp>
          <p:sp>
            <p:nvSpPr>
              <p:cNvPr id="12300" name="Text Box 7">
                <a:extLst>
                  <a:ext uri="{FF2B5EF4-FFF2-40B4-BE49-F238E27FC236}">
                    <a16:creationId xmlns="" xmlns:a16="http://schemas.microsoft.com/office/drawing/2014/main" id="{686AA351-3F9C-4B30-B51D-DE27FC257389}"/>
                  </a:ext>
                </a:extLst>
              </p:cNvPr>
              <p:cNvSpPr txBox="1">
                <a:spLocks noChangeArrowheads="1"/>
              </p:cNvSpPr>
              <p:nvPr/>
            </p:nvSpPr>
            <p:spPr bwMode="auto">
              <a:xfrm>
                <a:off x="2631" y="1401"/>
                <a:ext cx="960" cy="28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1pPr>
                <a:lvl2pPr marL="742950" indent="-28575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2pPr>
                <a:lvl3pPr marL="1143000" indent="-22860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3pPr>
                <a:lvl4pPr marL="1600200" indent="-22860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4pPr>
                <a:lvl5pPr marL="2057400" indent="-22860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9pPr>
              </a:lstStyle>
              <a:p>
                <a:pPr>
                  <a:spcBef>
                    <a:spcPct val="50000"/>
                  </a:spcBef>
                  <a:buFontTx/>
                  <a:buNone/>
                </a:pPr>
                <a:r>
                  <a:rPr lang="ja-JP" altLang="en-US" sz="2400" b="1"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電圧計</a:t>
                </a:r>
              </a:p>
            </p:txBody>
          </p:sp>
          <p:sp>
            <p:nvSpPr>
              <p:cNvPr id="12301" name="Text Box 8">
                <a:extLst>
                  <a:ext uri="{FF2B5EF4-FFF2-40B4-BE49-F238E27FC236}">
                    <a16:creationId xmlns="" xmlns:a16="http://schemas.microsoft.com/office/drawing/2014/main" id="{8C94CE76-DF9A-4748-AED3-43AE89799CF4}"/>
                  </a:ext>
                </a:extLst>
              </p:cNvPr>
              <p:cNvSpPr txBox="1">
                <a:spLocks noChangeArrowheads="1"/>
              </p:cNvSpPr>
              <p:nvPr/>
            </p:nvSpPr>
            <p:spPr bwMode="auto">
              <a:xfrm>
                <a:off x="1056" y="2811"/>
                <a:ext cx="960" cy="28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1pPr>
                <a:lvl2pPr marL="742950" indent="-28575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2pPr>
                <a:lvl3pPr marL="1143000" indent="-22860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3pPr>
                <a:lvl4pPr marL="1600200" indent="-22860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4pPr>
                <a:lvl5pPr marL="2057400" indent="-22860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9pPr>
              </a:lstStyle>
              <a:p>
                <a:pPr>
                  <a:spcBef>
                    <a:spcPct val="50000"/>
                  </a:spcBef>
                  <a:buFontTx/>
                  <a:buNone/>
                </a:pPr>
                <a:r>
                  <a:rPr lang="ja-JP" altLang="en-US" sz="2400" b="1"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電源</a:t>
                </a:r>
              </a:p>
            </p:txBody>
          </p:sp>
          <p:grpSp>
            <p:nvGrpSpPr>
              <p:cNvPr id="12302" name="Group 9">
                <a:extLst>
                  <a:ext uri="{FF2B5EF4-FFF2-40B4-BE49-F238E27FC236}">
                    <a16:creationId xmlns="" xmlns:a16="http://schemas.microsoft.com/office/drawing/2014/main" id="{0F585B20-59E1-4DF6-8787-024C0366E9DF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>
                <a:off x="1584" y="1698"/>
                <a:ext cx="2352" cy="1758"/>
                <a:chOff x="1584" y="1698"/>
                <a:chExt cx="2352" cy="1758"/>
              </a:xfrm>
            </p:grpSpPr>
            <p:sp>
              <p:nvSpPr>
                <p:cNvPr id="12303" name="Line 10">
                  <a:extLst>
                    <a:ext uri="{FF2B5EF4-FFF2-40B4-BE49-F238E27FC236}">
                      <a16:creationId xmlns="" xmlns:a16="http://schemas.microsoft.com/office/drawing/2014/main" id="{D4FF3195-AA0C-496F-A93E-88100BDE24DE}"/>
                    </a:ext>
                  </a:extLst>
                </p:cNvPr>
                <p:cNvSpPr>
                  <a:spLocks noChangeShapeType="1"/>
                </p:cNvSpPr>
                <p:nvPr/>
              </p:nvSpPr>
              <p:spPr bwMode="auto">
                <a:xfrm>
                  <a:off x="3168" y="2411"/>
                  <a:ext cx="766" cy="4"/>
                </a:xfrm>
                <a:prstGeom prst="line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2304" name="Line 11">
                  <a:extLst>
                    <a:ext uri="{FF2B5EF4-FFF2-40B4-BE49-F238E27FC236}">
                      <a16:creationId xmlns="" xmlns:a16="http://schemas.microsoft.com/office/drawing/2014/main" id="{1CB740D5-F394-41E4-B13F-F51C02F8E56B}"/>
                    </a:ext>
                  </a:extLst>
                </p:cNvPr>
                <p:cNvSpPr>
                  <a:spLocks noChangeShapeType="1"/>
                </p:cNvSpPr>
                <p:nvPr/>
              </p:nvSpPr>
              <p:spPr bwMode="auto">
                <a:xfrm flipV="1">
                  <a:off x="1844" y="2424"/>
                  <a:ext cx="2" cy="461"/>
                </a:xfrm>
                <a:prstGeom prst="line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2305" name="Line 12">
                  <a:extLst>
                    <a:ext uri="{FF2B5EF4-FFF2-40B4-BE49-F238E27FC236}">
                      <a16:creationId xmlns="" xmlns:a16="http://schemas.microsoft.com/office/drawing/2014/main" id="{9A430E5A-D830-4668-AD3E-DD2503ED8D06}"/>
                    </a:ext>
                  </a:extLst>
                </p:cNvPr>
                <p:cNvSpPr>
                  <a:spLocks noChangeShapeType="1"/>
                </p:cNvSpPr>
                <p:nvPr/>
              </p:nvSpPr>
              <p:spPr bwMode="auto">
                <a:xfrm>
                  <a:off x="3934" y="2408"/>
                  <a:ext cx="2" cy="1048"/>
                </a:xfrm>
                <a:prstGeom prst="line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2306" name="Line 13">
                  <a:extLst>
                    <a:ext uri="{FF2B5EF4-FFF2-40B4-BE49-F238E27FC236}">
                      <a16:creationId xmlns="" xmlns:a16="http://schemas.microsoft.com/office/drawing/2014/main" id="{2C175F2F-341F-47FE-98C5-AA8657225FB5}"/>
                    </a:ext>
                  </a:extLst>
                </p:cNvPr>
                <p:cNvSpPr>
                  <a:spLocks noChangeShapeType="1"/>
                </p:cNvSpPr>
                <p:nvPr/>
              </p:nvSpPr>
              <p:spPr bwMode="auto">
                <a:xfrm flipV="1">
                  <a:off x="1844" y="2411"/>
                  <a:ext cx="992" cy="6"/>
                </a:xfrm>
                <a:prstGeom prst="line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2307" name="Oval 14">
                  <a:extLst>
                    <a:ext uri="{FF2B5EF4-FFF2-40B4-BE49-F238E27FC236}">
                      <a16:creationId xmlns="" xmlns:a16="http://schemas.microsoft.com/office/drawing/2014/main" id="{2446D223-15C5-4AF7-9FD7-D27D0F7B5342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415" y="2362"/>
                  <a:ext cx="91" cy="81"/>
                </a:xfrm>
                <a:prstGeom prst="ellipse">
                  <a:avLst/>
                </a:prstGeom>
                <a:solidFill>
                  <a:schemeClr val="tx1"/>
                </a:solidFill>
                <a:ln w="19050">
                  <a:solidFill>
                    <a:srgbClr val="FFFF00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>
                  <a:lvl1pPr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1pPr>
                  <a:lvl2pPr marL="742950" indent="-28575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2pPr>
                  <a:lvl3pPr marL="1143000" indent="-22860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3pPr>
                  <a:lvl4pPr marL="1600200" indent="-22860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4pPr>
                  <a:lvl5pPr marL="2057400" indent="-22860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9pPr>
                </a:lstStyle>
                <a:p>
                  <a:pPr>
                    <a:spcBef>
                      <a:spcPct val="0"/>
                    </a:spcBef>
                    <a:buFontTx/>
                    <a:buNone/>
                  </a:pPr>
                  <a:endParaRPr lang="ja-JP" altLang="en-US" sz="1800">
                    <a:latin typeface="Times New Roman" panose="02020603050405020304" pitchFamily="18" charset="0"/>
                    <a:cs typeface="Times New Roman" panose="02020603050405020304" pitchFamily="18" charset="0"/>
                  </a:endParaRPr>
                </a:p>
              </p:txBody>
            </p:sp>
            <p:sp>
              <p:nvSpPr>
                <p:cNvPr id="12308" name="Oval 15">
                  <a:extLst>
                    <a:ext uri="{FF2B5EF4-FFF2-40B4-BE49-F238E27FC236}">
                      <a16:creationId xmlns="" xmlns:a16="http://schemas.microsoft.com/office/drawing/2014/main" id="{CDFAAD89-466C-4E83-B489-A96FADE87561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2712" y="1698"/>
                  <a:ext cx="543" cy="528"/>
                </a:xfrm>
                <a:prstGeom prst="ellipse">
                  <a:avLst/>
                </a:prstGeom>
                <a:noFill/>
                <a:ln w="9525">
                  <a:solidFill>
                    <a:schemeClr val="tx1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wrap="none" anchor="ctr"/>
                <a:lstStyle>
                  <a:lvl1pPr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1pPr>
                  <a:lvl2pPr marL="742950" indent="-28575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2pPr>
                  <a:lvl3pPr marL="1143000" indent="-22860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3pPr>
                  <a:lvl4pPr marL="1600200" indent="-22860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4pPr>
                  <a:lvl5pPr marL="2057400" indent="-22860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9pPr>
                </a:lstStyle>
                <a:p>
                  <a:pPr>
                    <a:spcBef>
                      <a:spcPct val="0"/>
                    </a:spcBef>
                    <a:buFontTx/>
                    <a:buNone/>
                  </a:pPr>
                  <a:endParaRPr lang="ja-JP" altLang="en-US" sz="1800">
                    <a:latin typeface="Times New Roman" panose="02020603050405020304" pitchFamily="18" charset="0"/>
                    <a:cs typeface="Times New Roman" panose="02020603050405020304" pitchFamily="18" charset="0"/>
                  </a:endParaRPr>
                </a:p>
              </p:txBody>
            </p:sp>
            <p:sp>
              <p:nvSpPr>
                <p:cNvPr id="12309" name="Text Box 16">
                  <a:extLst>
                    <a:ext uri="{FF2B5EF4-FFF2-40B4-BE49-F238E27FC236}">
                      <a16:creationId xmlns="" xmlns:a16="http://schemas.microsoft.com/office/drawing/2014/main" id="{9B3B9BD7-461E-4578-BEEB-FBD55BCA5726}"/>
                    </a:ext>
                  </a:extLst>
                </p:cNvPr>
                <p:cNvSpPr txBox="1">
                  <a:spLocks noChangeArrowheads="1"/>
                </p:cNvSpPr>
                <p:nvPr/>
              </p:nvSpPr>
              <p:spPr bwMode="auto">
                <a:xfrm>
                  <a:off x="2829" y="1785"/>
                  <a:ext cx="339" cy="327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19050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1pPr>
                  <a:lvl2pPr marL="742950" indent="-28575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2pPr>
                  <a:lvl3pPr marL="1143000" indent="-22860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3pPr>
                  <a:lvl4pPr marL="1600200" indent="-22860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4pPr>
                  <a:lvl5pPr marL="2057400" indent="-22860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9pPr>
                </a:lstStyle>
                <a:p>
                  <a:pPr>
                    <a:spcBef>
                      <a:spcPct val="0"/>
                    </a:spcBef>
                    <a:buFontTx/>
                    <a:buNone/>
                  </a:pPr>
                  <a:r>
                    <a:rPr lang="en-US" altLang="ja-JP" sz="2800" i="1">
                      <a:latin typeface="Times New Roman" panose="02020603050405020304" pitchFamily="18" charset="0"/>
                      <a:cs typeface="Times New Roman" panose="02020603050405020304" pitchFamily="18" charset="0"/>
                    </a:rPr>
                    <a:t>V</a:t>
                  </a:r>
                </a:p>
              </p:txBody>
            </p:sp>
            <p:sp>
              <p:nvSpPr>
                <p:cNvPr id="12310" name="Text Box 17">
                  <a:extLst>
                    <a:ext uri="{FF2B5EF4-FFF2-40B4-BE49-F238E27FC236}">
                      <a16:creationId xmlns="" xmlns:a16="http://schemas.microsoft.com/office/drawing/2014/main" id="{07717F54-11BC-4956-8A80-294BAAA9FFB2}"/>
                    </a:ext>
                  </a:extLst>
                </p:cNvPr>
                <p:cNvSpPr txBox="1">
                  <a:spLocks noChangeArrowheads="1"/>
                </p:cNvSpPr>
                <p:nvPr/>
              </p:nvSpPr>
              <p:spPr bwMode="auto">
                <a:xfrm>
                  <a:off x="2876" y="2508"/>
                  <a:ext cx="388" cy="327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19050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1pPr>
                  <a:lvl2pPr marL="742950" indent="-28575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2pPr>
                  <a:lvl3pPr marL="1143000" indent="-22860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3pPr>
                  <a:lvl4pPr marL="1600200" indent="-22860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4pPr>
                  <a:lvl5pPr marL="2057400" indent="-22860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9pPr>
                </a:lstStyle>
                <a:p>
                  <a:pPr>
                    <a:spcBef>
                      <a:spcPct val="0"/>
                    </a:spcBef>
                    <a:buFontTx/>
                    <a:buNone/>
                  </a:pPr>
                  <a:r>
                    <a:rPr lang="en-US" altLang="ja-JP" sz="2800" i="1">
                      <a:latin typeface="Times New Roman" panose="02020603050405020304" pitchFamily="18" charset="0"/>
                      <a:cs typeface="Times New Roman" panose="02020603050405020304" pitchFamily="18" charset="0"/>
                    </a:rPr>
                    <a:t>R</a:t>
                  </a:r>
                </a:p>
              </p:txBody>
            </p:sp>
            <p:sp>
              <p:nvSpPr>
                <p:cNvPr id="12311" name="Oval 18">
                  <a:extLst>
                    <a:ext uri="{FF2B5EF4-FFF2-40B4-BE49-F238E27FC236}">
                      <a16:creationId xmlns="" xmlns:a16="http://schemas.microsoft.com/office/drawing/2014/main" id="{C95104F7-88F0-4DB2-BD15-C91BB67CD996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2485" y="2362"/>
                  <a:ext cx="91" cy="81"/>
                </a:xfrm>
                <a:prstGeom prst="ellipse">
                  <a:avLst/>
                </a:prstGeom>
                <a:solidFill>
                  <a:schemeClr val="tx1"/>
                </a:solidFill>
                <a:ln w="19050">
                  <a:solidFill>
                    <a:srgbClr val="FFFF00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>
                  <a:lvl1pPr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1pPr>
                  <a:lvl2pPr marL="742950" indent="-28575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2pPr>
                  <a:lvl3pPr marL="1143000" indent="-22860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3pPr>
                  <a:lvl4pPr marL="1600200" indent="-22860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4pPr>
                  <a:lvl5pPr marL="2057400" indent="-22860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9pPr>
                </a:lstStyle>
                <a:p>
                  <a:pPr>
                    <a:spcBef>
                      <a:spcPct val="0"/>
                    </a:spcBef>
                    <a:buFontTx/>
                    <a:buNone/>
                  </a:pPr>
                  <a:endParaRPr lang="ja-JP" altLang="en-US" sz="1800">
                    <a:latin typeface="Times New Roman" panose="02020603050405020304" pitchFamily="18" charset="0"/>
                    <a:cs typeface="Times New Roman" panose="02020603050405020304" pitchFamily="18" charset="0"/>
                  </a:endParaRPr>
                </a:p>
              </p:txBody>
            </p:sp>
            <p:grpSp>
              <p:nvGrpSpPr>
                <p:cNvPr id="12312" name="Group 19">
                  <a:extLst>
                    <a:ext uri="{FF2B5EF4-FFF2-40B4-BE49-F238E27FC236}">
                      <a16:creationId xmlns="" xmlns:a16="http://schemas.microsoft.com/office/drawing/2014/main" id="{3B87BE1D-C7AA-44F5-8163-B779FA972689}"/>
                    </a:ext>
                  </a:extLst>
                </p:cNvPr>
                <p:cNvGrpSpPr>
                  <a:grpSpLocks/>
                </p:cNvGrpSpPr>
                <p:nvPr/>
              </p:nvGrpSpPr>
              <p:grpSpPr bwMode="auto">
                <a:xfrm>
                  <a:off x="2822" y="2346"/>
                  <a:ext cx="353" cy="137"/>
                  <a:chOff x="2822" y="2346"/>
                  <a:chExt cx="353" cy="137"/>
                </a:xfrm>
              </p:grpSpPr>
              <p:sp>
                <p:nvSpPr>
                  <p:cNvPr id="12319" name="Line 20">
                    <a:extLst>
                      <a:ext uri="{FF2B5EF4-FFF2-40B4-BE49-F238E27FC236}">
                        <a16:creationId xmlns="" xmlns:a16="http://schemas.microsoft.com/office/drawing/2014/main" id="{42DD0E8F-D75E-4E78-9E2C-F4714DB72C78}"/>
                      </a:ext>
                    </a:extLst>
                  </p:cNvPr>
                  <p:cNvSpPr>
                    <a:spLocks noChangeAspect="1" noChangeShapeType="1"/>
                  </p:cNvSpPr>
                  <p:nvPr/>
                </p:nvSpPr>
                <p:spPr bwMode="auto">
                  <a:xfrm rot="10800000" flipV="1">
                    <a:off x="3138" y="2414"/>
                    <a:ext cx="37" cy="68"/>
                  </a:xfrm>
                  <a:prstGeom prst="line">
                    <a:avLst/>
                  </a:prstGeom>
                  <a:noFill/>
                  <a:ln w="25400">
                    <a:solidFill>
                      <a:schemeClr val="tx1"/>
                    </a:solidFill>
                    <a:round/>
                    <a:headEnd/>
                    <a:tailEnd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2320" name="Line 21">
                    <a:extLst>
                      <a:ext uri="{FF2B5EF4-FFF2-40B4-BE49-F238E27FC236}">
                        <a16:creationId xmlns="" xmlns:a16="http://schemas.microsoft.com/office/drawing/2014/main" id="{A275EF78-EBB6-438E-870C-2B6972DDB383}"/>
                      </a:ext>
                    </a:extLst>
                  </p:cNvPr>
                  <p:cNvSpPr>
                    <a:spLocks noChangeAspect="1" noChangeShapeType="1"/>
                  </p:cNvSpPr>
                  <p:nvPr/>
                </p:nvSpPr>
                <p:spPr bwMode="auto">
                  <a:xfrm rot="10800000">
                    <a:off x="3089" y="2346"/>
                    <a:ext cx="50" cy="136"/>
                  </a:xfrm>
                  <a:prstGeom prst="line">
                    <a:avLst/>
                  </a:prstGeom>
                  <a:noFill/>
                  <a:ln w="25400">
                    <a:solidFill>
                      <a:schemeClr val="tx1"/>
                    </a:solidFill>
                    <a:round/>
                    <a:headEnd/>
                    <a:tailEnd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2321" name="Line 22">
                    <a:extLst>
                      <a:ext uri="{FF2B5EF4-FFF2-40B4-BE49-F238E27FC236}">
                        <a16:creationId xmlns="" xmlns:a16="http://schemas.microsoft.com/office/drawing/2014/main" id="{403D24FD-77F5-4577-9897-09C23E3DEF26}"/>
                      </a:ext>
                    </a:extLst>
                  </p:cNvPr>
                  <p:cNvSpPr>
                    <a:spLocks noChangeAspect="1" noChangeShapeType="1"/>
                  </p:cNvSpPr>
                  <p:nvPr/>
                </p:nvSpPr>
                <p:spPr bwMode="auto">
                  <a:xfrm rot="10800000" flipV="1">
                    <a:off x="3025" y="2346"/>
                    <a:ext cx="64" cy="136"/>
                  </a:xfrm>
                  <a:prstGeom prst="line">
                    <a:avLst/>
                  </a:prstGeom>
                  <a:noFill/>
                  <a:ln w="25400">
                    <a:solidFill>
                      <a:schemeClr val="tx1"/>
                    </a:solidFill>
                    <a:round/>
                    <a:headEnd/>
                    <a:tailEnd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2322" name="Line 23">
                    <a:extLst>
                      <a:ext uri="{FF2B5EF4-FFF2-40B4-BE49-F238E27FC236}">
                        <a16:creationId xmlns="" xmlns:a16="http://schemas.microsoft.com/office/drawing/2014/main" id="{6964C499-7C53-48E2-8DBB-34BFE0FAE5AC}"/>
                      </a:ext>
                    </a:extLst>
                  </p:cNvPr>
                  <p:cNvSpPr>
                    <a:spLocks noChangeAspect="1" noChangeShapeType="1"/>
                  </p:cNvSpPr>
                  <p:nvPr/>
                </p:nvSpPr>
                <p:spPr bwMode="auto">
                  <a:xfrm rot="10800000">
                    <a:off x="2974" y="2347"/>
                    <a:ext cx="51" cy="136"/>
                  </a:xfrm>
                  <a:prstGeom prst="line">
                    <a:avLst/>
                  </a:prstGeom>
                  <a:noFill/>
                  <a:ln w="25400">
                    <a:solidFill>
                      <a:schemeClr val="tx1"/>
                    </a:solidFill>
                    <a:round/>
                    <a:headEnd/>
                    <a:tailEnd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2323" name="Line 24">
                    <a:extLst>
                      <a:ext uri="{FF2B5EF4-FFF2-40B4-BE49-F238E27FC236}">
                        <a16:creationId xmlns="" xmlns:a16="http://schemas.microsoft.com/office/drawing/2014/main" id="{980AE42D-2B5B-4419-B2AA-FFFBC4AB716A}"/>
                      </a:ext>
                    </a:extLst>
                  </p:cNvPr>
                  <p:cNvSpPr>
                    <a:spLocks noChangeAspect="1" noChangeShapeType="1"/>
                  </p:cNvSpPr>
                  <p:nvPr/>
                </p:nvSpPr>
                <p:spPr bwMode="auto">
                  <a:xfrm rot="10800000" flipV="1">
                    <a:off x="2910" y="2346"/>
                    <a:ext cx="64" cy="136"/>
                  </a:xfrm>
                  <a:prstGeom prst="line">
                    <a:avLst/>
                  </a:prstGeom>
                  <a:noFill/>
                  <a:ln w="25400">
                    <a:solidFill>
                      <a:schemeClr val="tx1"/>
                    </a:solidFill>
                    <a:round/>
                    <a:headEnd/>
                    <a:tailEnd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2324" name="Line 25">
                    <a:extLst>
                      <a:ext uri="{FF2B5EF4-FFF2-40B4-BE49-F238E27FC236}">
                        <a16:creationId xmlns="" xmlns:a16="http://schemas.microsoft.com/office/drawing/2014/main" id="{E01929DE-99E3-444D-BD13-2583C560A168}"/>
                      </a:ext>
                    </a:extLst>
                  </p:cNvPr>
                  <p:cNvSpPr>
                    <a:spLocks noChangeAspect="1" noChangeShapeType="1"/>
                  </p:cNvSpPr>
                  <p:nvPr/>
                </p:nvSpPr>
                <p:spPr bwMode="auto">
                  <a:xfrm rot="10800000">
                    <a:off x="2860" y="2346"/>
                    <a:ext cx="50" cy="136"/>
                  </a:xfrm>
                  <a:prstGeom prst="line">
                    <a:avLst/>
                  </a:prstGeom>
                  <a:noFill/>
                  <a:ln w="25400">
                    <a:solidFill>
                      <a:schemeClr val="tx1"/>
                    </a:solidFill>
                    <a:round/>
                    <a:headEnd/>
                    <a:tailEnd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2325" name="Line 26">
                    <a:extLst>
                      <a:ext uri="{FF2B5EF4-FFF2-40B4-BE49-F238E27FC236}">
                        <a16:creationId xmlns="" xmlns:a16="http://schemas.microsoft.com/office/drawing/2014/main" id="{FEE4E68D-A6A2-4DD1-9070-2BE3E6D11061}"/>
                      </a:ext>
                    </a:extLst>
                  </p:cNvPr>
                  <p:cNvSpPr>
                    <a:spLocks noChangeAspect="1" noChangeShapeType="1"/>
                  </p:cNvSpPr>
                  <p:nvPr/>
                </p:nvSpPr>
                <p:spPr bwMode="auto">
                  <a:xfrm rot="10800000" flipV="1">
                    <a:off x="2822" y="2346"/>
                    <a:ext cx="37" cy="68"/>
                  </a:xfrm>
                  <a:prstGeom prst="line">
                    <a:avLst/>
                  </a:prstGeom>
                  <a:noFill/>
                  <a:ln w="25400">
                    <a:solidFill>
                      <a:schemeClr val="tx1"/>
                    </a:solidFill>
                    <a:round/>
                    <a:headEnd/>
                    <a:tailEnd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2313" name="Group 27">
                  <a:extLst>
                    <a:ext uri="{FF2B5EF4-FFF2-40B4-BE49-F238E27FC236}">
                      <a16:creationId xmlns="" xmlns:a16="http://schemas.microsoft.com/office/drawing/2014/main" id="{345D66D1-8D84-44DC-AE3D-D3A3D3D0B164}"/>
                    </a:ext>
                  </a:extLst>
                </p:cNvPr>
                <p:cNvGrpSpPr>
                  <a:grpSpLocks/>
                </p:cNvGrpSpPr>
                <p:nvPr/>
              </p:nvGrpSpPr>
              <p:grpSpPr bwMode="auto">
                <a:xfrm>
                  <a:off x="1584" y="2889"/>
                  <a:ext cx="544" cy="141"/>
                  <a:chOff x="1584" y="2889"/>
                  <a:chExt cx="544" cy="141"/>
                </a:xfrm>
              </p:grpSpPr>
              <p:sp>
                <p:nvSpPr>
                  <p:cNvPr id="12317" name="Line 28">
                    <a:extLst>
                      <a:ext uri="{FF2B5EF4-FFF2-40B4-BE49-F238E27FC236}">
                        <a16:creationId xmlns="" xmlns:a16="http://schemas.microsoft.com/office/drawing/2014/main" id="{59981A8A-EBC1-42CE-8A62-9DA0D7038370}"/>
                      </a:ext>
                    </a:extLst>
                  </p:cNvPr>
                  <p:cNvSpPr>
                    <a:spLocks noChangeShapeType="1"/>
                  </p:cNvSpPr>
                  <p:nvPr/>
                </p:nvSpPr>
                <p:spPr bwMode="auto">
                  <a:xfrm flipH="1">
                    <a:off x="1584" y="2889"/>
                    <a:ext cx="544" cy="1"/>
                  </a:xfrm>
                  <a:prstGeom prst="line">
                    <a:avLst/>
                  </a:prstGeom>
                  <a:noFill/>
                  <a:ln w="25400">
                    <a:solidFill>
                      <a:schemeClr val="tx1"/>
                    </a:solidFill>
                    <a:round/>
                    <a:headEnd/>
                    <a:tailEnd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2318" name="Line 29">
                    <a:extLst>
                      <a:ext uri="{FF2B5EF4-FFF2-40B4-BE49-F238E27FC236}">
                        <a16:creationId xmlns="" xmlns:a16="http://schemas.microsoft.com/office/drawing/2014/main" id="{51320AE4-98D6-46B5-9561-1E9A1235DAE0}"/>
                      </a:ext>
                    </a:extLst>
                  </p:cNvPr>
                  <p:cNvSpPr>
                    <a:spLocks noChangeShapeType="1"/>
                  </p:cNvSpPr>
                  <p:nvPr/>
                </p:nvSpPr>
                <p:spPr bwMode="auto">
                  <a:xfrm flipH="1">
                    <a:off x="1701" y="3029"/>
                    <a:ext cx="310" cy="1"/>
                  </a:xfrm>
                  <a:prstGeom prst="line">
                    <a:avLst/>
                  </a:prstGeom>
                  <a:noFill/>
                  <a:ln w="25400">
                    <a:solidFill>
                      <a:schemeClr val="tx1"/>
                    </a:solidFill>
                    <a:round/>
                    <a:headEnd/>
                    <a:tailEnd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sp>
              <p:nvSpPr>
                <p:cNvPr id="12314" name="Line 30">
                  <a:extLst>
                    <a:ext uri="{FF2B5EF4-FFF2-40B4-BE49-F238E27FC236}">
                      <a16:creationId xmlns="" xmlns:a16="http://schemas.microsoft.com/office/drawing/2014/main" id="{71DC6D16-49E8-405C-847F-B5946B6305C5}"/>
                    </a:ext>
                  </a:extLst>
                </p:cNvPr>
                <p:cNvSpPr>
                  <a:spLocks noChangeShapeType="1"/>
                </p:cNvSpPr>
                <p:nvPr/>
              </p:nvSpPr>
              <p:spPr bwMode="auto">
                <a:xfrm flipH="1" flipV="1">
                  <a:off x="1849" y="3447"/>
                  <a:ext cx="2085" cy="6"/>
                </a:xfrm>
                <a:prstGeom prst="line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2315" name="Text Box 31">
                  <a:extLst>
                    <a:ext uri="{FF2B5EF4-FFF2-40B4-BE49-F238E27FC236}">
                      <a16:creationId xmlns="" xmlns:a16="http://schemas.microsoft.com/office/drawing/2014/main" id="{908416D1-EECB-4772-B7C3-C9FCCD395C45}"/>
                    </a:ext>
                  </a:extLst>
                </p:cNvPr>
                <p:cNvSpPr txBox="1">
                  <a:spLocks noChangeArrowheads="1"/>
                </p:cNvSpPr>
                <p:nvPr/>
              </p:nvSpPr>
              <p:spPr bwMode="auto">
                <a:xfrm>
                  <a:off x="1956" y="2011"/>
                  <a:ext cx="492" cy="327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19050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1pPr>
                  <a:lvl2pPr marL="742950" indent="-28575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2pPr>
                  <a:lvl3pPr marL="1143000" indent="-22860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3pPr>
                  <a:lvl4pPr marL="1600200" indent="-22860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4pPr>
                  <a:lvl5pPr marL="2057400" indent="-22860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9pPr>
                </a:lstStyle>
                <a:p>
                  <a:pPr>
                    <a:spcBef>
                      <a:spcPct val="0"/>
                    </a:spcBef>
                    <a:buFontTx/>
                    <a:buNone/>
                  </a:pPr>
                  <a:r>
                    <a:rPr lang="en-US" altLang="ja-JP" sz="2800" i="1">
                      <a:latin typeface="Times New Roman" panose="02020603050405020304" pitchFamily="18" charset="0"/>
                      <a:cs typeface="Times New Roman" panose="02020603050405020304" pitchFamily="18" charset="0"/>
                    </a:rPr>
                    <a:t>I</a:t>
                  </a:r>
                  <a:r>
                    <a:rPr lang="en-US" altLang="ja-JP" sz="2800">
                      <a:latin typeface="Times New Roman" panose="02020603050405020304" pitchFamily="18" charset="0"/>
                      <a:cs typeface="Times New Roman" panose="02020603050405020304" pitchFamily="18" charset="0"/>
                    </a:rPr>
                    <a:t> ?</a:t>
                  </a:r>
                </a:p>
              </p:txBody>
            </p:sp>
            <p:sp>
              <p:nvSpPr>
                <p:cNvPr id="12316" name="Line 32">
                  <a:extLst>
                    <a:ext uri="{FF2B5EF4-FFF2-40B4-BE49-F238E27FC236}">
                      <a16:creationId xmlns="" xmlns:a16="http://schemas.microsoft.com/office/drawing/2014/main" id="{F905089B-E229-4596-A60C-D54235C59D08}"/>
                    </a:ext>
                  </a:extLst>
                </p:cNvPr>
                <p:cNvSpPr>
                  <a:spLocks noChangeShapeType="1"/>
                </p:cNvSpPr>
                <p:nvPr/>
              </p:nvSpPr>
              <p:spPr bwMode="auto">
                <a:xfrm flipV="1">
                  <a:off x="1844" y="3021"/>
                  <a:ext cx="2" cy="426"/>
                </a:xfrm>
                <a:prstGeom prst="line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</p:grpSp>
        </p:grpSp>
        <p:sp>
          <p:nvSpPr>
            <p:cNvPr id="12295" name="Line 33">
              <a:extLst>
                <a:ext uri="{FF2B5EF4-FFF2-40B4-BE49-F238E27FC236}">
                  <a16:creationId xmlns="" xmlns:a16="http://schemas.microsoft.com/office/drawing/2014/main" id="{2F23DEB1-2D9E-407D-8AC7-DFFDA11D7DB0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2100" y="1890"/>
              <a:ext cx="0" cy="432"/>
            </a:xfrm>
            <a:prstGeom prst="line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296" name="Line 34">
              <a:extLst>
                <a:ext uri="{FF2B5EF4-FFF2-40B4-BE49-F238E27FC236}">
                  <a16:creationId xmlns="" xmlns:a16="http://schemas.microsoft.com/office/drawing/2014/main" id="{868ACAFD-A418-4B20-850B-7235FF33F9FA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3024" y="1878"/>
              <a:ext cx="0" cy="432"/>
            </a:xfrm>
            <a:prstGeom prst="line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297" name="Line 35">
              <a:extLst>
                <a:ext uri="{FF2B5EF4-FFF2-40B4-BE49-F238E27FC236}">
                  <a16:creationId xmlns="" xmlns:a16="http://schemas.microsoft.com/office/drawing/2014/main" id="{D9DA66E4-96CF-469B-8FBE-B8F57C97A887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2094" y="1899"/>
              <a:ext cx="192" cy="0"/>
            </a:xfrm>
            <a:prstGeom prst="line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298" name="Line 36">
              <a:extLst>
                <a:ext uri="{FF2B5EF4-FFF2-40B4-BE49-F238E27FC236}">
                  <a16:creationId xmlns="" xmlns:a16="http://schemas.microsoft.com/office/drawing/2014/main" id="{80A4DF5C-3B08-49F1-9BDB-D707001BF069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2832" y="1887"/>
              <a:ext cx="192" cy="0"/>
            </a:xfrm>
            <a:prstGeom prst="line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sp>
        <p:nvSpPr>
          <p:cNvPr id="12291" name="Rectangle 39">
            <a:extLst>
              <a:ext uri="{FF2B5EF4-FFF2-40B4-BE49-F238E27FC236}">
                <a16:creationId xmlns="" xmlns:a16="http://schemas.microsoft.com/office/drawing/2014/main" id="{83FB9092-0E17-4D18-BA43-23EE814BA7BB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179388" y="-100013"/>
            <a:ext cx="8839200" cy="1008063"/>
          </a:xfrm>
        </p:spPr>
        <p:txBody>
          <a:bodyPr/>
          <a:lstStyle/>
          <a:p>
            <a:pPr eaLnBrk="1" hangingPunct="1"/>
            <a:r>
              <a:rPr lang="ja-JP" altLang="en-US" sz="4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タイプ</a:t>
            </a:r>
            <a:r>
              <a:rPr lang="en-US" altLang="ja-JP" sz="4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B</a:t>
            </a:r>
            <a:r>
              <a:rPr lang="ja-JP" altLang="en-US" sz="4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の要因（電圧計に起因するもの）</a:t>
            </a:r>
          </a:p>
        </p:txBody>
      </p:sp>
      <p:sp>
        <p:nvSpPr>
          <p:cNvPr id="12292" name="Oval 41">
            <a:extLst>
              <a:ext uri="{FF2B5EF4-FFF2-40B4-BE49-F238E27FC236}">
                <a16:creationId xmlns="" xmlns:a16="http://schemas.microsoft.com/office/drawing/2014/main" id="{C299D338-874D-4F31-A1F6-74644CE34CAB}"/>
              </a:ext>
            </a:extLst>
          </p:cNvPr>
          <p:cNvSpPr>
            <a:spLocks noChangeArrowheads="1"/>
          </p:cNvSpPr>
          <p:nvPr/>
        </p:nvSpPr>
        <p:spPr bwMode="auto">
          <a:xfrm>
            <a:off x="1828800" y="1874838"/>
            <a:ext cx="2438400" cy="1676400"/>
          </a:xfrm>
          <a:prstGeom prst="ellipse">
            <a:avLst/>
          </a:prstGeom>
          <a:noFill/>
          <a:ln w="25400">
            <a:solidFill>
              <a:srgbClr val="FF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endParaRPr lang="ja-JP" altLang="en-US" sz="180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7" name="Rectangle 42">
            <a:extLst>
              <a:ext uri="{FF2B5EF4-FFF2-40B4-BE49-F238E27FC236}">
                <a16:creationId xmlns="" xmlns:a16="http://schemas.microsoft.com/office/drawing/2014/main" id="{B9646E37-9B5D-48C1-9E2D-BCBE81F186D0}"/>
              </a:ext>
            </a:extLst>
          </p:cNvPr>
          <p:cNvSpPr txBox="1">
            <a:spLocks noChangeArrowheads="1"/>
          </p:cNvSpPr>
          <p:nvPr/>
        </p:nvSpPr>
        <p:spPr>
          <a:xfrm>
            <a:off x="4876800" y="3714750"/>
            <a:ext cx="4038600" cy="2162175"/>
          </a:xfrm>
          <a:prstGeom prst="rect">
            <a:avLst/>
          </a:prstGeom>
        </p:spPr>
        <p:txBody>
          <a:bodyPr/>
          <a:lstStyle/>
          <a:p>
            <a:pPr marL="342900" indent="-342900">
              <a:spcBef>
                <a:spcPct val="20000"/>
              </a:spcBef>
              <a:buFontTx/>
              <a:buChar char="•"/>
              <a:defRPr/>
            </a:pPr>
            <a:r>
              <a:rPr lang="ja-JP" altLang="en-US" sz="3200" kern="0" dirty="0">
                <a:latin typeface="Times New Roman" pitchFamily="18" charset="0"/>
                <a:ea typeface="+mn-ea"/>
                <a:cs typeface="Times New Roman" pitchFamily="18" charset="0"/>
              </a:rPr>
              <a:t>電圧計の　　　　　　　校正の不確かさ</a:t>
            </a:r>
          </a:p>
          <a:p>
            <a:pPr marL="342900" indent="-342900">
              <a:spcBef>
                <a:spcPct val="20000"/>
              </a:spcBef>
              <a:buFontTx/>
              <a:buChar char="•"/>
              <a:defRPr/>
            </a:pPr>
            <a:r>
              <a:rPr lang="ja-JP" altLang="en-US" sz="3200" kern="0" dirty="0">
                <a:latin typeface="Times New Roman" pitchFamily="18" charset="0"/>
                <a:ea typeface="+mn-ea"/>
                <a:cs typeface="Times New Roman" pitchFamily="18" charset="0"/>
              </a:rPr>
              <a:t>長期安定度</a:t>
            </a:r>
          </a:p>
          <a:p>
            <a:pPr marL="342900" indent="-342900">
              <a:spcBef>
                <a:spcPct val="20000"/>
              </a:spcBef>
              <a:buFont typeface="Wingdings" pitchFamily="2" charset="2"/>
              <a:buNone/>
              <a:defRPr/>
            </a:pPr>
            <a:r>
              <a:rPr lang="ja-JP" altLang="en-US" sz="3200" kern="0" dirty="0">
                <a:latin typeface="Times New Roman" pitchFamily="18" charset="0"/>
                <a:ea typeface="+mn-ea"/>
                <a:cs typeface="Times New Roman" pitchFamily="18" charset="0"/>
              </a:rPr>
              <a:t>　　（メーカスペック）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>
            <a:extLst>
              <a:ext uri="{FF2B5EF4-FFF2-40B4-BE49-F238E27FC236}">
                <a16:creationId xmlns="" xmlns:a16="http://schemas.microsoft.com/office/drawing/2014/main" id="{F0A25A13-0A25-4078-B26E-323C729BC426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457200" y="79375"/>
            <a:ext cx="8229600" cy="1420813"/>
          </a:xfrm>
        </p:spPr>
        <p:txBody>
          <a:bodyPr/>
          <a:lstStyle/>
          <a:p>
            <a:pPr eaLnBrk="1" hangingPunct="1"/>
            <a:r>
              <a:rPr lang="ja-JP" altLang="en-US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タイプ</a:t>
            </a:r>
            <a:r>
              <a:rPr lang="en-US" altLang="ja-JP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B</a:t>
            </a:r>
            <a:r>
              <a:rPr lang="ja-JP" altLang="en-US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評価の例</a:t>
            </a:r>
            <a:br>
              <a:rPr lang="ja-JP" altLang="en-US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ja-JP" altLang="en-US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（電圧計の校正の不確かさ）</a:t>
            </a:r>
          </a:p>
        </p:txBody>
      </p:sp>
      <p:sp>
        <p:nvSpPr>
          <p:cNvPr id="13315" name="Rectangle 8">
            <a:extLst>
              <a:ext uri="{FF2B5EF4-FFF2-40B4-BE49-F238E27FC236}">
                <a16:creationId xmlns="" xmlns:a16="http://schemas.microsoft.com/office/drawing/2014/main" id="{7AE4CF10-140B-4C74-9D5F-637B1EDAED3C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00200" y="1676400"/>
            <a:ext cx="5715000" cy="441960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endParaRPr lang="ja-JP" altLang="en-US" sz="180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3316" name="Text Box 9">
            <a:extLst>
              <a:ext uri="{FF2B5EF4-FFF2-40B4-BE49-F238E27FC236}">
                <a16:creationId xmlns="" xmlns:a16="http://schemas.microsoft.com/office/drawing/2014/main" id="{FBD9FF5A-2B40-40BE-9925-0500938053A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676400" y="1752600"/>
            <a:ext cx="5638800" cy="43894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>
              <a:spcBef>
                <a:spcPct val="50000"/>
              </a:spcBef>
              <a:buFontTx/>
              <a:buNone/>
            </a:pPr>
            <a:r>
              <a:rPr lang="ja-JP" alt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校正証明書</a:t>
            </a:r>
          </a:p>
          <a:p>
            <a:pPr>
              <a:spcBef>
                <a:spcPct val="50000"/>
              </a:spcBef>
              <a:buFontTx/>
              <a:buNone/>
            </a:pPr>
            <a:r>
              <a:rPr lang="ja-JP" alt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品      名：ディジタル電圧計</a:t>
            </a:r>
          </a:p>
          <a:p>
            <a:pPr>
              <a:lnSpc>
                <a:spcPct val="60000"/>
              </a:lnSpc>
              <a:spcBef>
                <a:spcPct val="50000"/>
              </a:spcBef>
              <a:buFontTx/>
              <a:buNone/>
            </a:pPr>
            <a:r>
              <a:rPr lang="ja-JP" alt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型      名：</a:t>
            </a:r>
            <a:r>
              <a:rPr lang="en-US" altLang="ja-JP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DVM2005A</a:t>
            </a:r>
          </a:p>
          <a:p>
            <a:pPr>
              <a:lnSpc>
                <a:spcPct val="60000"/>
              </a:lnSpc>
              <a:spcBef>
                <a:spcPct val="50000"/>
              </a:spcBef>
              <a:buFontTx/>
              <a:buNone/>
            </a:pPr>
            <a:r>
              <a:rPr lang="ja-JP" alt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校正環境：</a:t>
            </a:r>
            <a:r>
              <a:rPr lang="en-US" altLang="ja-JP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23 ℃±1 ℃</a:t>
            </a:r>
          </a:p>
          <a:p>
            <a:pPr>
              <a:lnSpc>
                <a:spcPct val="60000"/>
              </a:lnSpc>
              <a:spcBef>
                <a:spcPct val="50000"/>
              </a:spcBef>
              <a:buFontTx/>
              <a:buNone/>
            </a:pPr>
            <a:r>
              <a:rPr lang="ja-JP" alt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校正結果：　表示値　　　校正値</a:t>
            </a:r>
          </a:p>
          <a:p>
            <a:pPr>
              <a:lnSpc>
                <a:spcPct val="50000"/>
              </a:lnSpc>
              <a:spcBef>
                <a:spcPct val="50000"/>
              </a:spcBef>
              <a:buFontTx/>
              <a:buNone/>
            </a:pPr>
            <a:r>
              <a:rPr lang="ja-JP" alt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               </a:t>
            </a:r>
            <a:r>
              <a:rPr lang="en-US" altLang="ja-JP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1.000 0 V</a:t>
            </a:r>
            <a:r>
              <a:rPr lang="ja-JP" alt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　　 </a:t>
            </a:r>
            <a:r>
              <a:rPr lang="en-US" altLang="ja-JP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1.005 0 V</a:t>
            </a:r>
          </a:p>
          <a:p>
            <a:pPr>
              <a:lnSpc>
                <a:spcPct val="60000"/>
              </a:lnSpc>
              <a:spcBef>
                <a:spcPct val="50000"/>
              </a:spcBef>
              <a:buFontTx/>
              <a:buNone/>
            </a:pPr>
            <a:r>
              <a:rPr lang="ja-JP" alt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不確かさ</a:t>
            </a:r>
            <a:r>
              <a:rPr lang="ja-JP" altLang="en-US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：</a:t>
            </a:r>
            <a:r>
              <a:rPr lang="en-US" altLang="ja-JP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0.002 </a:t>
            </a:r>
            <a:r>
              <a:rPr lang="en-US" altLang="ja-JP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0 V (</a:t>
            </a:r>
            <a:r>
              <a:rPr lang="en-US" altLang="ja-JP" sz="24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k</a:t>
            </a:r>
            <a:r>
              <a:rPr lang="en-US" altLang="ja-JP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=2)</a:t>
            </a:r>
          </a:p>
          <a:p>
            <a:pPr>
              <a:lnSpc>
                <a:spcPct val="60000"/>
              </a:lnSpc>
              <a:spcBef>
                <a:spcPct val="50000"/>
              </a:spcBef>
              <a:buFontTx/>
              <a:buNone/>
            </a:pPr>
            <a:r>
              <a:rPr lang="ja-JP" alt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校 正 日：</a:t>
            </a:r>
            <a:r>
              <a:rPr lang="en-US" altLang="ja-JP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20xx</a:t>
            </a:r>
            <a:r>
              <a:rPr lang="ja-JP" alt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年 </a:t>
            </a:r>
            <a:r>
              <a:rPr lang="en-US" altLang="ja-JP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9</a:t>
            </a:r>
            <a:r>
              <a:rPr lang="ja-JP" alt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月</a:t>
            </a:r>
            <a:r>
              <a:rPr lang="en-US" altLang="ja-JP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28</a:t>
            </a:r>
            <a:r>
              <a:rPr lang="ja-JP" alt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日</a:t>
            </a:r>
          </a:p>
          <a:p>
            <a:pPr algn="r">
              <a:spcBef>
                <a:spcPct val="50000"/>
              </a:spcBef>
              <a:buFontTx/>
              <a:buNone/>
            </a:pPr>
            <a:r>
              <a:rPr lang="ja-JP" alt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校正機関名：日本○</a:t>
            </a:r>
            <a:r>
              <a:rPr lang="en-US" altLang="ja-JP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×△</a:t>
            </a:r>
            <a:r>
              <a:rPr lang="ja-JP" alt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検定所</a:t>
            </a:r>
          </a:p>
          <a:p>
            <a:pPr>
              <a:lnSpc>
                <a:spcPct val="60000"/>
              </a:lnSpc>
              <a:spcBef>
                <a:spcPct val="50000"/>
              </a:spcBef>
              <a:buFontTx/>
              <a:buNone/>
            </a:pPr>
            <a:r>
              <a:rPr lang="ja-JP" alt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                　 責任者：標準部長 ◇☆▽</a:t>
            </a: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>
            <a:extLst>
              <a:ext uri="{FF2B5EF4-FFF2-40B4-BE49-F238E27FC236}">
                <a16:creationId xmlns="" xmlns:a16="http://schemas.microsoft.com/office/drawing/2014/main" id="{A09E8B5D-B63C-4C6B-8B9A-1F26811D381A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457200" y="0"/>
            <a:ext cx="8229600" cy="685800"/>
          </a:xfrm>
        </p:spPr>
        <p:txBody>
          <a:bodyPr/>
          <a:lstStyle/>
          <a:p>
            <a:pPr eaLnBrk="1" hangingPunct="1"/>
            <a:r>
              <a:rPr lang="ja-JP" altLang="en-US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電流の測定の不確かさ</a:t>
            </a:r>
          </a:p>
        </p:txBody>
      </p:sp>
      <p:graphicFrame>
        <p:nvGraphicFramePr>
          <p:cNvPr id="3" name="Group 730">
            <a:extLst>
              <a:ext uri="{FF2B5EF4-FFF2-40B4-BE49-F238E27FC236}">
                <a16:creationId xmlns="" xmlns:a16="http://schemas.microsoft.com/office/drawing/2014/main" id="{F687C209-EE85-42CE-B623-5577ACF9672C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619339516"/>
              </p:ext>
            </p:extLst>
          </p:nvPr>
        </p:nvGraphicFramePr>
        <p:xfrm>
          <a:off x="107950" y="928688"/>
          <a:ext cx="8856663" cy="5551500"/>
        </p:xfrm>
        <a:graphic>
          <a:graphicData uri="http://schemas.openxmlformats.org/drawingml/2006/table">
            <a:tbl>
              <a:tblPr/>
              <a:tblGrid>
                <a:gridCol w="719138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  <a:gridCol w="1368425">
                  <a:extLst>
                    <a:ext uri="{9D8B030D-6E8A-4147-A177-3AD203B41FA5}">
                      <a16:colId xmlns="" xmlns:a16="http://schemas.microsoft.com/office/drawing/2014/main" val="20001"/>
                    </a:ext>
                  </a:extLst>
                </a:gridCol>
                <a:gridCol w="1223962">
                  <a:extLst>
                    <a:ext uri="{9D8B030D-6E8A-4147-A177-3AD203B41FA5}">
                      <a16:colId xmlns="" xmlns:a16="http://schemas.microsoft.com/office/drawing/2014/main" val="20002"/>
                    </a:ext>
                  </a:extLst>
                </a:gridCol>
                <a:gridCol w="1008063">
                  <a:extLst>
                    <a:ext uri="{9D8B030D-6E8A-4147-A177-3AD203B41FA5}">
                      <a16:colId xmlns="" xmlns:a16="http://schemas.microsoft.com/office/drawing/2014/main" val="20003"/>
                    </a:ext>
                  </a:extLst>
                </a:gridCol>
                <a:gridCol w="576262">
                  <a:extLst>
                    <a:ext uri="{9D8B030D-6E8A-4147-A177-3AD203B41FA5}">
                      <a16:colId xmlns="" xmlns:a16="http://schemas.microsoft.com/office/drawing/2014/main" val="20004"/>
                    </a:ext>
                  </a:extLst>
                </a:gridCol>
                <a:gridCol w="1223963">
                  <a:extLst>
                    <a:ext uri="{9D8B030D-6E8A-4147-A177-3AD203B41FA5}">
                      <a16:colId xmlns="" xmlns:a16="http://schemas.microsoft.com/office/drawing/2014/main" val="20005"/>
                    </a:ext>
                  </a:extLst>
                </a:gridCol>
                <a:gridCol w="936625">
                  <a:extLst>
                    <a:ext uri="{9D8B030D-6E8A-4147-A177-3AD203B41FA5}">
                      <a16:colId xmlns="" xmlns:a16="http://schemas.microsoft.com/office/drawing/2014/main" val="20006"/>
                    </a:ext>
                  </a:extLst>
                </a:gridCol>
                <a:gridCol w="1800225">
                  <a:extLst>
                    <a:ext uri="{9D8B030D-6E8A-4147-A177-3AD203B41FA5}">
                      <a16:colId xmlns="" xmlns:a16="http://schemas.microsoft.com/office/drawing/2014/main" val="20007"/>
                    </a:ext>
                  </a:extLst>
                </a:gridCol>
              </a:tblGrid>
              <a:tr h="553952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記号</a:t>
                      </a:r>
                      <a:endParaRPr kumimoji="1" lang="ja-JP" altLang="en-GB" sz="14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不確かさ要因</a:t>
                      </a:r>
                      <a:endParaRPr kumimoji="1" lang="ja-JP" altLang="en-GB" sz="14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ＭＳ Ｐゴシック" pitchFamily="50" charset="-128"/>
                        <a:cs typeface="Times New Roman" pitchFamily="18" charset="0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値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±</a:t>
                      </a:r>
                      <a:endParaRPr kumimoji="1" lang="ja-JP" altLang="en-GB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確率分布</a:t>
                      </a:r>
                      <a:endParaRPr kumimoji="1" lang="ja-JP" altLang="en-GB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除数</a:t>
                      </a:r>
                      <a:endParaRPr kumimoji="1" lang="ja-JP" altLang="en-GB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標準不確かさ</a:t>
                      </a: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感度係数</a:t>
                      </a: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  標準不確かさ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（</a:t>
                      </a:r>
                      <a:r>
                        <a:rPr kumimoji="1" lang="ja-JP" altLang="en-US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出力</a:t>
                      </a:r>
                      <a:r>
                        <a:rPr kumimoji="1" lang="ja-JP" alt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量の単位）</a:t>
                      </a: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594343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5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 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en-GB" altLang="ja-JP" sz="1500" b="1" i="1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u</a:t>
                      </a:r>
                      <a:r>
                        <a:rPr kumimoji="1" lang="en-GB" altLang="ja-JP" sz="1500" b="1" i="0" u="none" strike="noStrike" cap="none" normalizeH="0" baseline="-2500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1</a:t>
                      </a: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500" b="1" i="0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繰返し測定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500" b="1" i="0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の不確かさ</a:t>
                      </a: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0.001 321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V</a:t>
                      </a: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ts val="13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en-US" altLang="ja-JP" sz="1500" b="1" i="0" u="none" strike="noStrike" cap="none" normalizeH="0" baseline="0">
                        <a:ln>
                          <a:noFill/>
                        </a:ln>
                        <a:solidFill>
                          <a:srgbClr val="000066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ts val="13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500" b="1" i="0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―</a:t>
                      </a: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1"/>
                  </a:ext>
                </a:extLst>
              </a:tr>
              <a:tr h="594343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GB" sz="15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 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GB" altLang="ja-JP" sz="1500" b="1" i="1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u</a:t>
                      </a:r>
                      <a:r>
                        <a:rPr kumimoji="1" lang="en-GB" altLang="ja-JP" sz="1500" b="1" i="0" u="none" strike="noStrike" cap="none" normalizeH="0" baseline="-2500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2</a:t>
                      </a: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99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500" b="1" i="0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電圧計の校正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500" b="1" i="0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の不確かさ</a:t>
                      </a: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99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0.002 0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V</a:t>
                      </a: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99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500" b="1" i="0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正規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500" b="1" i="0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分布</a:t>
                      </a: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99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2"/>
                  </a:ext>
                </a:extLst>
              </a:tr>
              <a:tr h="550778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3"/>
                  </a:ext>
                </a:extLst>
              </a:tr>
              <a:tr h="509509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4"/>
                  </a:ext>
                </a:extLst>
              </a:tr>
              <a:tr h="528557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5"/>
                  </a:ext>
                </a:extLst>
              </a:tr>
              <a:tr h="553952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6"/>
                  </a:ext>
                </a:extLst>
              </a:tr>
              <a:tr h="553952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7"/>
                  </a:ext>
                </a:extLst>
              </a:tr>
              <a:tr h="548623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en-GB" altLang="ja-JP" sz="1500" b="0" i="1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u</a:t>
                      </a:r>
                      <a:r>
                        <a:rPr kumimoji="1" lang="en-GB" altLang="ja-JP" sz="1500" b="0" i="0" u="none" strike="noStrike" cap="none" normalizeH="0" baseline="-3000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c</a:t>
                      </a:r>
                      <a:r>
                        <a:rPr kumimoji="1" lang="en-GB" altLang="ja-JP" sz="15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(    )</a:t>
                      </a:r>
                      <a:endParaRPr kumimoji="1" lang="en-GB" altLang="ja-JP" sz="15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合成標準</a:t>
                      </a:r>
                      <a:r>
                        <a:rPr kumimoji="1" lang="ja-JP" altLang="en-US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　　</a:t>
                      </a:r>
                      <a:r>
                        <a:rPr kumimoji="1" lang="ja-JP" altLang="en-GB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不確かさ</a:t>
                      </a:r>
                      <a:endParaRPr kumimoji="1" lang="ja-JP" altLang="en-GB" sz="15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5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5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正規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5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分布</a:t>
                      </a:r>
                      <a:endParaRPr kumimoji="1" lang="ja-JP" altLang="en-GB" sz="15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8"/>
                  </a:ext>
                </a:extLst>
              </a:tr>
              <a:tr h="563476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en-GB" altLang="ja-JP" sz="1500" b="0" i="1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U</a:t>
                      </a: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5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拡張不確かさ</a:t>
                      </a:r>
                      <a:endParaRPr kumimoji="1" lang="ja-JP" altLang="en-GB" sz="15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5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5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正規分布</a:t>
                      </a:r>
                      <a:r>
                        <a:rPr kumimoji="1" lang="en-GB" altLang="ja-JP" sz="15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(</a:t>
                      </a:r>
                      <a:r>
                        <a:rPr kumimoji="1" lang="en-GB" altLang="ja-JP" sz="1500" b="0" i="1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k</a:t>
                      </a:r>
                      <a:r>
                        <a:rPr kumimoji="1" lang="en-GB" altLang="ja-JP" sz="15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=2)</a:t>
                      </a:r>
                      <a:endParaRPr kumimoji="1" lang="en-GB" altLang="ja-JP" sz="15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9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3">
            <a:extLst>
              <a:ext uri="{FF2B5EF4-FFF2-40B4-BE49-F238E27FC236}">
                <a16:creationId xmlns="" xmlns:a16="http://schemas.microsoft.com/office/drawing/2014/main" id="{B45118C9-1DFC-4920-A853-3C1B310C6D98}"/>
              </a:ext>
            </a:extLst>
          </p:cNvPr>
          <p:cNvSpPr txBox="1">
            <a:spLocks noChangeArrowheads="1"/>
          </p:cNvSpPr>
          <p:nvPr/>
        </p:nvSpPr>
        <p:spPr>
          <a:xfrm>
            <a:off x="381000" y="2133600"/>
            <a:ext cx="8534400" cy="3962400"/>
          </a:xfrm>
          <a:prstGeom prst="rect">
            <a:avLst/>
          </a:prstGeom>
        </p:spPr>
        <p:txBody>
          <a:bodyPr/>
          <a:lstStyle/>
          <a:p>
            <a:pPr marL="342900" indent="-342900">
              <a:spcBef>
                <a:spcPct val="20000"/>
              </a:spcBef>
              <a:buFontTx/>
              <a:buChar char="•"/>
              <a:defRPr/>
            </a:pPr>
            <a:r>
              <a:rPr lang="ja-JP" altLang="en-US" sz="3200" kern="0" dirty="0">
                <a:latin typeface="Times New Roman" pitchFamily="18" charset="0"/>
                <a:ea typeface="+mn-ea"/>
                <a:cs typeface="Times New Roman" pitchFamily="18" charset="0"/>
              </a:rPr>
              <a:t>長期安定度</a:t>
            </a:r>
            <a:r>
              <a:rPr lang="en-US" altLang="ja-JP" sz="3200" kern="0" dirty="0">
                <a:latin typeface="Times New Roman" pitchFamily="18" charset="0"/>
                <a:ea typeface="+mn-ea"/>
                <a:cs typeface="Times New Roman" pitchFamily="18" charset="0"/>
              </a:rPr>
              <a:t>(1</a:t>
            </a:r>
            <a:r>
              <a:rPr lang="ja-JP" altLang="en-US" sz="3200" kern="0" dirty="0">
                <a:latin typeface="Times New Roman" pitchFamily="18" charset="0"/>
                <a:ea typeface="+mn-ea"/>
                <a:cs typeface="Times New Roman" pitchFamily="18" charset="0"/>
              </a:rPr>
              <a:t>年間</a:t>
            </a:r>
            <a:r>
              <a:rPr lang="en-US" altLang="ja-JP" sz="3200" kern="0" dirty="0">
                <a:latin typeface="Times New Roman" pitchFamily="18" charset="0"/>
                <a:ea typeface="+mn-ea"/>
                <a:cs typeface="Times New Roman" pitchFamily="18" charset="0"/>
              </a:rPr>
              <a:t>)   </a:t>
            </a:r>
            <a:r>
              <a:rPr lang="ja-JP" altLang="en-US" sz="3200" kern="0" dirty="0">
                <a:latin typeface="Times New Roman" pitchFamily="18" charset="0"/>
                <a:ea typeface="+mn-ea"/>
                <a:cs typeface="Times New Roman" pitchFamily="18" charset="0"/>
              </a:rPr>
              <a:t>：</a:t>
            </a:r>
            <a:r>
              <a:rPr lang="en-US" altLang="ja-JP" sz="3200" kern="0" dirty="0">
                <a:latin typeface="Times New Roman" pitchFamily="18" charset="0"/>
                <a:ea typeface="+mn-ea"/>
                <a:cs typeface="Times New Roman" pitchFamily="18" charset="0"/>
              </a:rPr>
              <a:t>±0.005 V</a:t>
            </a:r>
          </a:p>
          <a:p>
            <a:pPr marL="342900" indent="-342900">
              <a:spcBef>
                <a:spcPct val="20000"/>
              </a:spcBef>
              <a:buFontTx/>
              <a:buChar char="•"/>
              <a:defRPr/>
            </a:pPr>
            <a:endParaRPr lang="en-US" altLang="ja-JP" sz="3200" kern="0" dirty="0">
              <a:latin typeface="Times New Roman" pitchFamily="18" charset="0"/>
              <a:ea typeface="+mn-ea"/>
              <a:cs typeface="Times New Roman" pitchFamily="18" charset="0"/>
            </a:endParaRPr>
          </a:p>
          <a:p>
            <a:pPr marL="342900" indent="-342900">
              <a:spcBef>
                <a:spcPct val="20000"/>
              </a:spcBef>
              <a:buFont typeface="Wingdings" pitchFamily="2" charset="2"/>
              <a:buNone/>
              <a:defRPr/>
            </a:pPr>
            <a:r>
              <a:rPr lang="ja-JP" altLang="en-US" sz="3200" kern="0" dirty="0">
                <a:latin typeface="Times New Roman" pitchFamily="18" charset="0"/>
                <a:ea typeface="+mn-ea"/>
                <a:cs typeface="Times New Roman" pitchFamily="18" charset="0"/>
              </a:rPr>
              <a:t>　　　校正周期１年間の長期安定度は，電圧計のメーカスペックを用いる。</a:t>
            </a:r>
          </a:p>
        </p:txBody>
      </p:sp>
      <p:sp>
        <p:nvSpPr>
          <p:cNvPr id="15363" name="Rectangle 4">
            <a:extLst>
              <a:ext uri="{FF2B5EF4-FFF2-40B4-BE49-F238E27FC236}">
                <a16:creationId xmlns="" xmlns:a16="http://schemas.microsoft.com/office/drawing/2014/main" id="{197EED77-4504-4DC2-B0A3-870F67FD9E93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457200" y="214313"/>
            <a:ext cx="8229600" cy="1143000"/>
          </a:xfrm>
        </p:spPr>
        <p:txBody>
          <a:bodyPr/>
          <a:lstStyle/>
          <a:p>
            <a:pPr eaLnBrk="1" hangingPunct="1"/>
            <a:r>
              <a:rPr lang="ja-JP" altLang="en-US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タイプ</a:t>
            </a:r>
            <a:r>
              <a:rPr lang="en-US" altLang="ja-JP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B</a:t>
            </a:r>
            <a:r>
              <a:rPr lang="ja-JP" altLang="en-US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評価の例</a:t>
            </a:r>
            <a:br>
              <a:rPr lang="ja-JP" altLang="en-US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ja-JP" altLang="en-US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（電圧計の長期安定度）</a:t>
            </a: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>
            <a:extLst>
              <a:ext uri="{FF2B5EF4-FFF2-40B4-BE49-F238E27FC236}">
                <a16:creationId xmlns="" xmlns:a16="http://schemas.microsoft.com/office/drawing/2014/main" id="{5D5717F7-2948-470D-A854-1407962B7A59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457200" y="0"/>
            <a:ext cx="8229600" cy="685800"/>
          </a:xfrm>
        </p:spPr>
        <p:txBody>
          <a:bodyPr/>
          <a:lstStyle/>
          <a:p>
            <a:pPr eaLnBrk="1" hangingPunct="1"/>
            <a:r>
              <a:rPr lang="ja-JP" altLang="en-US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電流の測定の不確かさ</a:t>
            </a:r>
          </a:p>
        </p:txBody>
      </p:sp>
      <p:graphicFrame>
        <p:nvGraphicFramePr>
          <p:cNvPr id="3" name="Group 110">
            <a:extLst>
              <a:ext uri="{FF2B5EF4-FFF2-40B4-BE49-F238E27FC236}">
                <a16:creationId xmlns="" xmlns:a16="http://schemas.microsoft.com/office/drawing/2014/main" id="{E11AC13B-07F9-4A0C-87B5-626A01EC3981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984892442"/>
              </p:ext>
            </p:extLst>
          </p:nvPr>
        </p:nvGraphicFramePr>
        <p:xfrm>
          <a:off x="107950" y="928688"/>
          <a:ext cx="8856663" cy="5521325"/>
        </p:xfrm>
        <a:graphic>
          <a:graphicData uri="http://schemas.openxmlformats.org/drawingml/2006/table">
            <a:tbl>
              <a:tblPr/>
              <a:tblGrid>
                <a:gridCol w="719138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  <a:gridCol w="1368425">
                  <a:extLst>
                    <a:ext uri="{9D8B030D-6E8A-4147-A177-3AD203B41FA5}">
                      <a16:colId xmlns="" xmlns:a16="http://schemas.microsoft.com/office/drawing/2014/main" val="20001"/>
                    </a:ext>
                  </a:extLst>
                </a:gridCol>
                <a:gridCol w="1152525">
                  <a:extLst>
                    <a:ext uri="{9D8B030D-6E8A-4147-A177-3AD203B41FA5}">
                      <a16:colId xmlns="" xmlns:a16="http://schemas.microsoft.com/office/drawing/2014/main" val="20002"/>
                    </a:ext>
                  </a:extLst>
                </a:gridCol>
                <a:gridCol w="1008062">
                  <a:extLst>
                    <a:ext uri="{9D8B030D-6E8A-4147-A177-3AD203B41FA5}">
                      <a16:colId xmlns="" xmlns:a16="http://schemas.microsoft.com/office/drawing/2014/main" val="20003"/>
                    </a:ext>
                  </a:extLst>
                </a:gridCol>
                <a:gridCol w="576263">
                  <a:extLst>
                    <a:ext uri="{9D8B030D-6E8A-4147-A177-3AD203B41FA5}">
                      <a16:colId xmlns="" xmlns:a16="http://schemas.microsoft.com/office/drawing/2014/main" val="20004"/>
                    </a:ext>
                  </a:extLst>
                </a:gridCol>
                <a:gridCol w="1295400">
                  <a:extLst>
                    <a:ext uri="{9D8B030D-6E8A-4147-A177-3AD203B41FA5}">
                      <a16:colId xmlns="" xmlns:a16="http://schemas.microsoft.com/office/drawing/2014/main" val="20005"/>
                    </a:ext>
                  </a:extLst>
                </a:gridCol>
                <a:gridCol w="936625">
                  <a:extLst>
                    <a:ext uri="{9D8B030D-6E8A-4147-A177-3AD203B41FA5}">
                      <a16:colId xmlns="" xmlns:a16="http://schemas.microsoft.com/office/drawing/2014/main" val="20006"/>
                    </a:ext>
                  </a:extLst>
                </a:gridCol>
                <a:gridCol w="1800225">
                  <a:extLst>
                    <a:ext uri="{9D8B030D-6E8A-4147-A177-3AD203B41FA5}">
                      <a16:colId xmlns="" xmlns:a16="http://schemas.microsoft.com/office/drawing/2014/main" val="20007"/>
                    </a:ext>
                  </a:extLst>
                </a:gridCol>
              </a:tblGrid>
              <a:tr h="544544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記号</a:t>
                      </a:r>
                      <a:endParaRPr kumimoji="1" lang="ja-JP" altLang="en-GB" sz="14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不確かさ要因</a:t>
                      </a:r>
                      <a:endParaRPr kumimoji="1" lang="ja-JP" altLang="en-GB" sz="14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ＭＳ Ｐゴシック" pitchFamily="50" charset="-128"/>
                        <a:cs typeface="Times New Roman" pitchFamily="18" charset="0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値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±</a:t>
                      </a:r>
                      <a:endParaRPr kumimoji="1" lang="ja-JP" altLang="en-GB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確率分布</a:t>
                      </a:r>
                      <a:endParaRPr kumimoji="1" lang="ja-JP" altLang="en-GB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除数</a:t>
                      </a:r>
                      <a:endParaRPr kumimoji="1" lang="ja-JP" altLang="en-GB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標準不確かさ</a:t>
                      </a: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感度係数</a:t>
                      </a: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  標準不確かさ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（</a:t>
                      </a:r>
                      <a:r>
                        <a:rPr kumimoji="1" lang="ja-JP" altLang="en-US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出力</a:t>
                      </a:r>
                      <a:r>
                        <a:rPr kumimoji="1" lang="ja-JP" alt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量の単位）</a:t>
                      </a: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594394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5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 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en-GB" altLang="ja-JP" sz="1500" b="1" i="1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u</a:t>
                      </a:r>
                      <a:r>
                        <a:rPr kumimoji="1" lang="en-GB" altLang="ja-JP" sz="1500" b="1" i="0" u="none" strike="noStrike" cap="none" normalizeH="0" baseline="-2500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1</a:t>
                      </a: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2FFF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500" b="1" i="0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繰返し測定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500" b="1" i="0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の不確かさ</a:t>
                      </a: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2FFF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0.001 321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V</a:t>
                      </a: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2FFF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ts val="13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en-US" altLang="ja-JP" sz="1500" b="1" i="0" u="none" strike="noStrike" cap="none" normalizeH="0" baseline="0">
                        <a:ln>
                          <a:noFill/>
                        </a:ln>
                        <a:solidFill>
                          <a:srgbClr val="000066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ts val="13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500" b="1" i="0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―</a:t>
                      </a: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2FFF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1"/>
                  </a:ext>
                </a:extLst>
              </a:tr>
              <a:tr h="594394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GB" sz="15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 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GB" altLang="ja-JP" sz="1500" b="1" i="1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u</a:t>
                      </a:r>
                      <a:r>
                        <a:rPr kumimoji="1" lang="en-GB" altLang="ja-JP" sz="1500" b="1" i="0" u="none" strike="noStrike" cap="none" normalizeH="0" baseline="-2500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2</a:t>
                      </a: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99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500" b="1" i="0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電圧計の校正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500" b="1" i="0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の不確かさ</a:t>
                      </a: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99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0.002 0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V</a:t>
                      </a: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99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500" b="1" i="0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正規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500" b="1" i="0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分布</a:t>
                      </a: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99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2"/>
                  </a:ext>
                </a:extLst>
              </a:tr>
              <a:tr h="594394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GB" sz="15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 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GB" altLang="ja-JP" sz="1500" b="1" i="1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u</a:t>
                      </a:r>
                      <a:r>
                        <a:rPr kumimoji="1" lang="en-GB" altLang="ja-JP" sz="1500" b="1" i="0" u="none" strike="noStrike" cap="none" normalizeH="0" baseline="-2500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3</a:t>
                      </a: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99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500" b="1" i="0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電圧計の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500" b="1" i="0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長期安定度</a:t>
                      </a: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99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0.005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V</a:t>
                      </a: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99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500" b="1" i="0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矩形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500" b="1" i="0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分布</a:t>
                      </a: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99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3"/>
                  </a:ext>
                </a:extLst>
              </a:tr>
              <a:tr h="496916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4"/>
                  </a:ext>
                </a:extLst>
              </a:tr>
              <a:tr h="517555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5"/>
                  </a:ext>
                </a:extLst>
              </a:tr>
              <a:tr h="539781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6"/>
                  </a:ext>
                </a:extLst>
              </a:tr>
              <a:tr h="539781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7"/>
                  </a:ext>
                </a:extLst>
              </a:tr>
              <a:tr h="548671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en-GB" altLang="ja-JP" sz="1500" b="0" i="1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u</a:t>
                      </a:r>
                      <a:r>
                        <a:rPr kumimoji="1" lang="en-GB" altLang="ja-JP" sz="1500" b="0" i="0" u="none" strike="noStrike" cap="none" normalizeH="0" baseline="-3000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c</a:t>
                      </a:r>
                      <a:r>
                        <a:rPr kumimoji="1" lang="en-GB" altLang="ja-JP" sz="15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(    )</a:t>
                      </a:r>
                      <a:endParaRPr kumimoji="1" lang="en-GB" altLang="ja-JP" sz="15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合成標準</a:t>
                      </a:r>
                      <a:r>
                        <a:rPr kumimoji="1" lang="ja-JP" altLang="en-US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　　</a:t>
                      </a:r>
                      <a:r>
                        <a:rPr kumimoji="1" lang="ja-JP" altLang="en-GB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不確かさ</a:t>
                      </a:r>
                      <a:endParaRPr kumimoji="1" lang="ja-JP" altLang="en-GB" sz="15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5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5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正規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5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分布</a:t>
                      </a:r>
                      <a:endParaRPr kumimoji="1" lang="ja-JP" altLang="en-GB" sz="15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8"/>
                  </a:ext>
                </a:extLst>
              </a:tr>
              <a:tr h="550895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en-GB" altLang="ja-JP" sz="1500" b="0" i="1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U</a:t>
                      </a: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5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拡張不確かさ</a:t>
                      </a:r>
                      <a:endParaRPr kumimoji="1" lang="ja-JP" altLang="en-GB" sz="15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5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5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正規分布</a:t>
                      </a:r>
                      <a:r>
                        <a:rPr kumimoji="1" lang="en-GB" altLang="ja-JP" sz="15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(</a:t>
                      </a:r>
                      <a:r>
                        <a:rPr kumimoji="1" lang="en-GB" altLang="ja-JP" sz="1500" b="0" i="1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k</a:t>
                      </a:r>
                      <a:r>
                        <a:rPr kumimoji="1" lang="en-GB" altLang="ja-JP" sz="15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=2)</a:t>
                      </a:r>
                      <a:endParaRPr kumimoji="1" lang="en-GB" altLang="ja-JP" sz="15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9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7410" name="Group 2">
            <a:extLst>
              <a:ext uri="{FF2B5EF4-FFF2-40B4-BE49-F238E27FC236}">
                <a16:creationId xmlns="" xmlns:a16="http://schemas.microsoft.com/office/drawing/2014/main" id="{8E5648F4-1F9C-4CB3-BCB6-1A8A01AF6077}"/>
              </a:ext>
            </a:extLst>
          </p:cNvPr>
          <p:cNvGrpSpPr>
            <a:grpSpLocks/>
          </p:cNvGrpSpPr>
          <p:nvPr/>
        </p:nvGrpSpPr>
        <p:grpSpPr bwMode="auto">
          <a:xfrm>
            <a:off x="0" y="2362200"/>
            <a:ext cx="4572000" cy="3262313"/>
            <a:chOff x="624" y="1305"/>
            <a:chExt cx="2880" cy="2055"/>
          </a:xfrm>
        </p:grpSpPr>
        <p:grpSp>
          <p:nvGrpSpPr>
            <p:cNvPr id="17414" name="Group 3">
              <a:extLst>
                <a:ext uri="{FF2B5EF4-FFF2-40B4-BE49-F238E27FC236}">
                  <a16:creationId xmlns="" xmlns:a16="http://schemas.microsoft.com/office/drawing/2014/main" id="{137BDC02-0806-455A-B051-368AEEDCD98A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24" y="1305"/>
              <a:ext cx="2880" cy="2055"/>
              <a:chOff x="1056" y="1401"/>
              <a:chExt cx="2880" cy="2055"/>
            </a:xfrm>
          </p:grpSpPr>
          <p:sp>
            <p:nvSpPr>
              <p:cNvPr id="17419" name="Text Box 4">
                <a:extLst>
                  <a:ext uri="{FF2B5EF4-FFF2-40B4-BE49-F238E27FC236}">
                    <a16:creationId xmlns="" xmlns:a16="http://schemas.microsoft.com/office/drawing/2014/main" id="{D289C538-C7F9-40C4-9137-5A8A4A7A4871}"/>
                  </a:ext>
                </a:extLst>
              </p:cNvPr>
              <p:cNvSpPr txBox="1">
                <a:spLocks noChangeArrowheads="1"/>
              </p:cNvSpPr>
              <p:nvPr/>
            </p:nvSpPr>
            <p:spPr bwMode="auto">
              <a:xfrm>
                <a:off x="2661" y="2736"/>
                <a:ext cx="960" cy="28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1pPr>
                <a:lvl2pPr marL="742950" indent="-28575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2pPr>
                <a:lvl3pPr marL="1143000" indent="-22860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3pPr>
                <a:lvl4pPr marL="1600200" indent="-22860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4pPr>
                <a:lvl5pPr marL="2057400" indent="-22860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9pPr>
              </a:lstStyle>
              <a:p>
                <a:pPr>
                  <a:spcBef>
                    <a:spcPct val="50000"/>
                  </a:spcBef>
                  <a:buFontTx/>
                  <a:buNone/>
                </a:pPr>
                <a:r>
                  <a:rPr lang="ja-JP" altLang="en-US" sz="2400" b="1"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分流器</a:t>
                </a:r>
              </a:p>
            </p:txBody>
          </p:sp>
          <p:sp>
            <p:nvSpPr>
              <p:cNvPr id="17420" name="Text Box 5">
                <a:extLst>
                  <a:ext uri="{FF2B5EF4-FFF2-40B4-BE49-F238E27FC236}">
                    <a16:creationId xmlns="" xmlns:a16="http://schemas.microsoft.com/office/drawing/2014/main" id="{5BD01335-CFC8-4793-B441-A0BDF771A8A2}"/>
                  </a:ext>
                </a:extLst>
              </p:cNvPr>
              <p:cNvSpPr txBox="1">
                <a:spLocks noChangeArrowheads="1"/>
              </p:cNvSpPr>
              <p:nvPr/>
            </p:nvSpPr>
            <p:spPr bwMode="auto">
              <a:xfrm>
                <a:off x="2631" y="1401"/>
                <a:ext cx="960" cy="28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1pPr>
                <a:lvl2pPr marL="742950" indent="-28575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2pPr>
                <a:lvl3pPr marL="1143000" indent="-22860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3pPr>
                <a:lvl4pPr marL="1600200" indent="-22860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4pPr>
                <a:lvl5pPr marL="2057400" indent="-22860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9pPr>
              </a:lstStyle>
              <a:p>
                <a:pPr>
                  <a:spcBef>
                    <a:spcPct val="50000"/>
                  </a:spcBef>
                  <a:buFontTx/>
                  <a:buNone/>
                </a:pPr>
                <a:r>
                  <a:rPr lang="ja-JP" altLang="en-US" sz="2400" b="1"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電圧計</a:t>
                </a:r>
              </a:p>
            </p:txBody>
          </p:sp>
          <p:sp>
            <p:nvSpPr>
              <p:cNvPr id="17421" name="Text Box 6">
                <a:extLst>
                  <a:ext uri="{FF2B5EF4-FFF2-40B4-BE49-F238E27FC236}">
                    <a16:creationId xmlns="" xmlns:a16="http://schemas.microsoft.com/office/drawing/2014/main" id="{DF77C1B8-1C96-491C-985F-1839E48F76BF}"/>
                  </a:ext>
                </a:extLst>
              </p:cNvPr>
              <p:cNvSpPr txBox="1">
                <a:spLocks noChangeArrowheads="1"/>
              </p:cNvSpPr>
              <p:nvPr/>
            </p:nvSpPr>
            <p:spPr bwMode="auto">
              <a:xfrm>
                <a:off x="1056" y="2811"/>
                <a:ext cx="960" cy="28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1pPr>
                <a:lvl2pPr marL="742950" indent="-28575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2pPr>
                <a:lvl3pPr marL="1143000" indent="-22860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3pPr>
                <a:lvl4pPr marL="1600200" indent="-22860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4pPr>
                <a:lvl5pPr marL="2057400" indent="-22860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9pPr>
              </a:lstStyle>
              <a:p>
                <a:pPr>
                  <a:spcBef>
                    <a:spcPct val="50000"/>
                  </a:spcBef>
                  <a:buFontTx/>
                  <a:buNone/>
                </a:pPr>
                <a:r>
                  <a:rPr lang="ja-JP" altLang="en-US" sz="2400" b="1"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電源</a:t>
                </a:r>
              </a:p>
            </p:txBody>
          </p:sp>
          <p:grpSp>
            <p:nvGrpSpPr>
              <p:cNvPr id="17422" name="Group 7">
                <a:extLst>
                  <a:ext uri="{FF2B5EF4-FFF2-40B4-BE49-F238E27FC236}">
                    <a16:creationId xmlns="" xmlns:a16="http://schemas.microsoft.com/office/drawing/2014/main" id="{EDC094C5-6886-41BD-9696-D62CB187749F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>
                <a:off x="1584" y="1698"/>
                <a:ext cx="2352" cy="1758"/>
                <a:chOff x="1584" y="1698"/>
                <a:chExt cx="2352" cy="1758"/>
              </a:xfrm>
            </p:grpSpPr>
            <p:sp>
              <p:nvSpPr>
                <p:cNvPr id="17423" name="Line 8">
                  <a:extLst>
                    <a:ext uri="{FF2B5EF4-FFF2-40B4-BE49-F238E27FC236}">
                      <a16:creationId xmlns="" xmlns:a16="http://schemas.microsoft.com/office/drawing/2014/main" id="{33D629EC-9A7E-498E-9696-C5741590A7B9}"/>
                    </a:ext>
                  </a:extLst>
                </p:cNvPr>
                <p:cNvSpPr>
                  <a:spLocks noChangeShapeType="1"/>
                </p:cNvSpPr>
                <p:nvPr/>
              </p:nvSpPr>
              <p:spPr bwMode="auto">
                <a:xfrm>
                  <a:off x="3168" y="2411"/>
                  <a:ext cx="766" cy="4"/>
                </a:xfrm>
                <a:prstGeom prst="line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7424" name="Line 9">
                  <a:extLst>
                    <a:ext uri="{FF2B5EF4-FFF2-40B4-BE49-F238E27FC236}">
                      <a16:creationId xmlns="" xmlns:a16="http://schemas.microsoft.com/office/drawing/2014/main" id="{1031E285-384C-485A-B6E8-DE5A71BA0016}"/>
                    </a:ext>
                  </a:extLst>
                </p:cNvPr>
                <p:cNvSpPr>
                  <a:spLocks noChangeShapeType="1"/>
                </p:cNvSpPr>
                <p:nvPr/>
              </p:nvSpPr>
              <p:spPr bwMode="auto">
                <a:xfrm flipV="1">
                  <a:off x="1844" y="2424"/>
                  <a:ext cx="2" cy="461"/>
                </a:xfrm>
                <a:prstGeom prst="line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7425" name="Line 10">
                  <a:extLst>
                    <a:ext uri="{FF2B5EF4-FFF2-40B4-BE49-F238E27FC236}">
                      <a16:creationId xmlns="" xmlns:a16="http://schemas.microsoft.com/office/drawing/2014/main" id="{93BA053D-2383-4354-B7B7-9627DFF798A6}"/>
                    </a:ext>
                  </a:extLst>
                </p:cNvPr>
                <p:cNvSpPr>
                  <a:spLocks noChangeShapeType="1"/>
                </p:cNvSpPr>
                <p:nvPr/>
              </p:nvSpPr>
              <p:spPr bwMode="auto">
                <a:xfrm>
                  <a:off x="3934" y="2408"/>
                  <a:ext cx="2" cy="1048"/>
                </a:xfrm>
                <a:prstGeom prst="line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7426" name="Line 11">
                  <a:extLst>
                    <a:ext uri="{FF2B5EF4-FFF2-40B4-BE49-F238E27FC236}">
                      <a16:creationId xmlns="" xmlns:a16="http://schemas.microsoft.com/office/drawing/2014/main" id="{3DD89C1E-EE3E-43FC-AFC9-CFB6C6A4B0EC}"/>
                    </a:ext>
                  </a:extLst>
                </p:cNvPr>
                <p:cNvSpPr>
                  <a:spLocks noChangeShapeType="1"/>
                </p:cNvSpPr>
                <p:nvPr/>
              </p:nvSpPr>
              <p:spPr bwMode="auto">
                <a:xfrm flipV="1">
                  <a:off x="1844" y="2411"/>
                  <a:ext cx="992" cy="6"/>
                </a:xfrm>
                <a:prstGeom prst="line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7427" name="Oval 12">
                  <a:extLst>
                    <a:ext uri="{FF2B5EF4-FFF2-40B4-BE49-F238E27FC236}">
                      <a16:creationId xmlns="" xmlns:a16="http://schemas.microsoft.com/office/drawing/2014/main" id="{6E23D504-07E7-4105-B08C-F860EC3CB4CA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415" y="2362"/>
                  <a:ext cx="91" cy="81"/>
                </a:xfrm>
                <a:prstGeom prst="ellipse">
                  <a:avLst/>
                </a:prstGeom>
                <a:solidFill>
                  <a:schemeClr val="tx1"/>
                </a:solidFill>
                <a:ln w="19050">
                  <a:solidFill>
                    <a:srgbClr val="FFFF00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>
                  <a:lvl1pPr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1pPr>
                  <a:lvl2pPr marL="742950" indent="-28575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2pPr>
                  <a:lvl3pPr marL="1143000" indent="-22860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3pPr>
                  <a:lvl4pPr marL="1600200" indent="-22860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4pPr>
                  <a:lvl5pPr marL="2057400" indent="-22860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9pPr>
                </a:lstStyle>
                <a:p>
                  <a:pPr>
                    <a:spcBef>
                      <a:spcPct val="0"/>
                    </a:spcBef>
                    <a:buFontTx/>
                    <a:buNone/>
                  </a:pPr>
                  <a:endParaRPr lang="ja-JP" altLang="en-US" sz="1800">
                    <a:latin typeface="Times New Roman" panose="02020603050405020304" pitchFamily="18" charset="0"/>
                    <a:cs typeface="Times New Roman" panose="02020603050405020304" pitchFamily="18" charset="0"/>
                  </a:endParaRPr>
                </a:p>
              </p:txBody>
            </p:sp>
            <p:sp>
              <p:nvSpPr>
                <p:cNvPr id="17428" name="Oval 13">
                  <a:extLst>
                    <a:ext uri="{FF2B5EF4-FFF2-40B4-BE49-F238E27FC236}">
                      <a16:creationId xmlns="" xmlns:a16="http://schemas.microsoft.com/office/drawing/2014/main" id="{13CE2485-FC78-4018-8676-C7701E94B4B8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2712" y="1698"/>
                  <a:ext cx="543" cy="528"/>
                </a:xfrm>
                <a:prstGeom prst="ellipse">
                  <a:avLst/>
                </a:prstGeom>
                <a:noFill/>
                <a:ln w="9525">
                  <a:solidFill>
                    <a:schemeClr val="tx1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wrap="none" anchor="ctr"/>
                <a:lstStyle>
                  <a:lvl1pPr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1pPr>
                  <a:lvl2pPr marL="742950" indent="-28575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2pPr>
                  <a:lvl3pPr marL="1143000" indent="-22860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3pPr>
                  <a:lvl4pPr marL="1600200" indent="-22860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4pPr>
                  <a:lvl5pPr marL="2057400" indent="-22860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9pPr>
                </a:lstStyle>
                <a:p>
                  <a:pPr>
                    <a:spcBef>
                      <a:spcPct val="0"/>
                    </a:spcBef>
                    <a:buFontTx/>
                    <a:buNone/>
                  </a:pPr>
                  <a:endParaRPr lang="ja-JP" altLang="en-US" sz="1800">
                    <a:latin typeface="Times New Roman" panose="02020603050405020304" pitchFamily="18" charset="0"/>
                    <a:cs typeface="Times New Roman" panose="02020603050405020304" pitchFamily="18" charset="0"/>
                  </a:endParaRPr>
                </a:p>
              </p:txBody>
            </p:sp>
            <p:sp>
              <p:nvSpPr>
                <p:cNvPr id="17429" name="Text Box 14">
                  <a:extLst>
                    <a:ext uri="{FF2B5EF4-FFF2-40B4-BE49-F238E27FC236}">
                      <a16:creationId xmlns="" xmlns:a16="http://schemas.microsoft.com/office/drawing/2014/main" id="{B9E7EAD3-A406-4CDC-9474-B7EEED157B7E}"/>
                    </a:ext>
                  </a:extLst>
                </p:cNvPr>
                <p:cNvSpPr txBox="1">
                  <a:spLocks noChangeArrowheads="1"/>
                </p:cNvSpPr>
                <p:nvPr/>
              </p:nvSpPr>
              <p:spPr bwMode="auto">
                <a:xfrm>
                  <a:off x="2829" y="1785"/>
                  <a:ext cx="339" cy="327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19050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1pPr>
                  <a:lvl2pPr marL="742950" indent="-28575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2pPr>
                  <a:lvl3pPr marL="1143000" indent="-22860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3pPr>
                  <a:lvl4pPr marL="1600200" indent="-22860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4pPr>
                  <a:lvl5pPr marL="2057400" indent="-22860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9pPr>
                </a:lstStyle>
                <a:p>
                  <a:pPr>
                    <a:spcBef>
                      <a:spcPct val="0"/>
                    </a:spcBef>
                    <a:buFontTx/>
                    <a:buNone/>
                  </a:pPr>
                  <a:r>
                    <a:rPr lang="en-US" altLang="ja-JP" sz="2800" i="1">
                      <a:latin typeface="Times New Roman" panose="02020603050405020304" pitchFamily="18" charset="0"/>
                      <a:cs typeface="Times New Roman" panose="02020603050405020304" pitchFamily="18" charset="0"/>
                    </a:rPr>
                    <a:t>V</a:t>
                  </a:r>
                </a:p>
              </p:txBody>
            </p:sp>
            <p:sp>
              <p:nvSpPr>
                <p:cNvPr id="17430" name="Text Box 15">
                  <a:extLst>
                    <a:ext uri="{FF2B5EF4-FFF2-40B4-BE49-F238E27FC236}">
                      <a16:creationId xmlns="" xmlns:a16="http://schemas.microsoft.com/office/drawing/2014/main" id="{F0C10A49-52F9-4C35-87CD-261506A12FCD}"/>
                    </a:ext>
                  </a:extLst>
                </p:cNvPr>
                <p:cNvSpPr txBox="1">
                  <a:spLocks noChangeArrowheads="1"/>
                </p:cNvSpPr>
                <p:nvPr/>
              </p:nvSpPr>
              <p:spPr bwMode="auto">
                <a:xfrm>
                  <a:off x="2876" y="2508"/>
                  <a:ext cx="388" cy="327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19050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1pPr>
                  <a:lvl2pPr marL="742950" indent="-28575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2pPr>
                  <a:lvl3pPr marL="1143000" indent="-22860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3pPr>
                  <a:lvl4pPr marL="1600200" indent="-22860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4pPr>
                  <a:lvl5pPr marL="2057400" indent="-22860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9pPr>
                </a:lstStyle>
                <a:p>
                  <a:pPr>
                    <a:spcBef>
                      <a:spcPct val="0"/>
                    </a:spcBef>
                    <a:buFontTx/>
                    <a:buNone/>
                  </a:pPr>
                  <a:r>
                    <a:rPr lang="en-US" altLang="ja-JP" sz="2800" i="1">
                      <a:latin typeface="Times New Roman" panose="02020603050405020304" pitchFamily="18" charset="0"/>
                      <a:cs typeface="Times New Roman" panose="02020603050405020304" pitchFamily="18" charset="0"/>
                    </a:rPr>
                    <a:t>R</a:t>
                  </a:r>
                </a:p>
              </p:txBody>
            </p:sp>
            <p:sp>
              <p:nvSpPr>
                <p:cNvPr id="17431" name="Oval 16">
                  <a:extLst>
                    <a:ext uri="{FF2B5EF4-FFF2-40B4-BE49-F238E27FC236}">
                      <a16:creationId xmlns="" xmlns:a16="http://schemas.microsoft.com/office/drawing/2014/main" id="{CC3EC1E3-9F8D-4A0E-9678-0882919980B3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2485" y="2362"/>
                  <a:ext cx="91" cy="81"/>
                </a:xfrm>
                <a:prstGeom prst="ellipse">
                  <a:avLst/>
                </a:prstGeom>
                <a:solidFill>
                  <a:schemeClr val="tx1"/>
                </a:solidFill>
                <a:ln w="19050">
                  <a:solidFill>
                    <a:srgbClr val="FFFF00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>
                  <a:lvl1pPr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1pPr>
                  <a:lvl2pPr marL="742950" indent="-28575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2pPr>
                  <a:lvl3pPr marL="1143000" indent="-22860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3pPr>
                  <a:lvl4pPr marL="1600200" indent="-22860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4pPr>
                  <a:lvl5pPr marL="2057400" indent="-22860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9pPr>
                </a:lstStyle>
                <a:p>
                  <a:pPr>
                    <a:spcBef>
                      <a:spcPct val="0"/>
                    </a:spcBef>
                    <a:buFontTx/>
                    <a:buNone/>
                  </a:pPr>
                  <a:endParaRPr lang="ja-JP" altLang="en-US" sz="1800">
                    <a:latin typeface="Times New Roman" panose="02020603050405020304" pitchFamily="18" charset="0"/>
                    <a:cs typeface="Times New Roman" panose="02020603050405020304" pitchFamily="18" charset="0"/>
                  </a:endParaRPr>
                </a:p>
              </p:txBody>
            </p:sp>
            <p:grpSp>
              <p:nvGrpSpPr>
                <p:cNvPr id="17432" name="Group 17">
                  <a:extLst>
                    <a:ext uri="{FF2B5EF4-FFF2-40B4-BE49-F238E27FC236}">
                      <a16:creationId xmlns="" xmlns:a16="http://schemas.microsoft.com/office/drawing/2014/main" id="{629B0123-BE87-414C-A220-8B1E4B5594FE}"/>
                    </a:ext>
                  </a:extLst>
                </p:cNvPr>
                <p:cNvGrpSpPr>
                  <a:grpSpLocks/>
                </p:cNvGrpSpPr>
                <p:nvPr/>
              </p:nvGrpSpPr>
              <p:grpSpPr bwMode="auto">
                <a:xfrm>
                  <a:off x="2822" y="2346"/>
                  <a:ext cx="353" cy="137"/>
                  <a:chOff x="2822" y="2346"/>
                  <a:chExt cx="353" cy="137"/>
                </a:xfrm>
              </p:grpSpPr>
              <p:sp>
                <p:nvSpPr>
                  <p:cNvPr id="17439" name="Line 18">
                    <a:extLst>
                      <a:ext uri="{FF2B5EF4-FFF2-40B4-BE49-F238E27FC236}">
                        <a16:creationId xmlns="" xmlns:a16="http://schemas.microsoft.com/office/drawing/2014/main" id="{56AB82DD-E929-455C-AC01-C85AD803FDE7}"/>
                      </a:ext>
                    </a:extLst>
                  </p:cNvPr>
                  <p:cNvSpPr>
                    <a:spLocks noChangeAspect="1" noChangeShapeType="1"/>
                  </p:cNvSpPr>
                  <p:nvPr/>
                </p:nvSpPr>
                <p:spPr bwMode="auto">
                  <a:xfrm rot="10800000" flipV="1">
                    <a:off x="3138" y="2414"/>
                    <a:ext cx="37" cy="68"/>
                  </a:xfrm>
                  <a:prstGeom prst="line">
                    <a:avLst/>
                  </a:prstGeom>
                  <a:noFill/>
                  <a:ln w="25400">
                    <a:solidFill>
                      <a:schemeClr val="tx1"/>
                    </a:solidFill>
                    <a:round/>
                    <a:headEnd/>
                    <a:tailEnd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7440" name="Line 19">
                    <a:extLst>
                      <a:ext uri="{FF2B5EF4-FFF2-40B4-BE49-F238E27FC236}">
                        <a16:creationId xmlns="" xmlns:a16="http://schemas.microsoft.com/office/drawing/2014/main" id="{8C01457F-7C5F-4D33-99AA-A690AADF51AC}"/>
                      </a:ext>
                    </a:extLst>
                  </p:cNvPr>
                  <p:cNvSpPr>
                    <a:spLocks noChangeAspect="1" noChangeShapeType="1"/>
                  </p:cNvSpPr>
                  <p:nvPr/>
                </p:nvSpPr>
                <p:spPr bwMode="auto">
                  <a:xfrm rot="10800000">
                    <a:off x="3089" y="2346"/>
                    <a:ext cx="50" cy="136"/>
                  </a:xfrm>
                  <a:prstGeom prst="line">
                    <a:avLst/>
                  </a:prstGeom>
                  <a:noFill/>
                  <a:ln w="25400">
                    <a:solidFill>
                      <a:schemeClr val="tx1"/>
                    </a:solidFill>
                    <a:round/>
                    <a:headEnd/>
                    <a:tailEnd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7441" name="Line 20">
                    <a:extLst>
                      <a:ext uri="{FF2B5EF4-FFF2-40B4-BE49-F238E27FC236}">
                        <a16:creationId xmlns="" xmlns:a16="http://schemas.microsoft.com/office/drawing/2014/main" id="{319617E7-8D2C-4650-A5AA-1144381A492A}"/>
                      </a:ext>
                    </a:extLst>
                  </p:cNvPr>
                  <p:cNvSpPr>
                    <a:spLocks noChangeAspect="1" noChangeShapeType="1"/>
                  </p:cNvSpPr>
                  <p:nvPr/>
                </p:nvSpPr>
                <p:spPr bwMode="auto">
                  <a:xfrm rot="10800000" flipV="1">
                    <a:off x="3025" y="2346"/>
                    <a:ext cx="64" cy="136"/>
                  </a:xfrm>
                  <a:prstGeom prst="line">
                    <a:avLst/>
                  </a:prstGeom>
                  <a:noFill/>
                  <a:ln w="25400">
                    <a:solidFill>
                      <a:schemeClr val="tx1"/>
                    </a:solidFill>
                    <a:round/>
                    <a:headEnd/>
                    <a:tailEnd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7442" name="Line 21">
                    <a:extLst>
                      <a:ext uri="{FF2B5EF4-FFF2-40B4-BE49-F238E27FC236}">
                        <a16:creationId xmlns="" xmlns:a16="http://schemas.microsoft.com/office/drawing/2014/main" id="{5F983243-4D43-4BA4-B308-50CD9B55D54F}"/>
                      </a:ext>
                    </a:extLst>
                  </p:cNvPr>
                  <p:cNvSpPr>
                    <a:spLocks noChangeAspect="1" noChangeShapeType="1"/>
                  </p:cNvSpPr>
                  <p:nvPr/>
                </p:nvSpPr>
                <p:spPr bwMode="auto">
                  <a:xfrm rot="10800000">
                    <a:off x="2974" y="2347"/>
                    <a:ext cx="51" cy="136"/>
                  </a:xfrm>
                  <a:prstGeom prst="line">
                    <a:avLst/>
                  </a:prstGeom>
                  <a:noFill/>
                  <a:ln w="25400">
                    <a:solidFill>
                      <a:schemeClr val="tx1"/>
                    </a:solidFill>
                    <a:round/>
                    <a:headEnd/>
                    <a:tailEnd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7443" name="Line 22">
                    <a:extLst>
                      <a:ext uri="{FF2B5EF4-FFF2-40B4-BE49-F238E27FC236}">
                        <a16:creationId xmlns="" xmlns:a16="http://schemas.microsoft.com/office/drawing/2014/main" id="{82A6B2E4-1CCD-4CFF-8DB5-8D4A24985F21}"/>
                      </a:ext>
                    </a:extLst>
                  </p:cNvPr>
                  <p:cNvSpPr>
                    <a:spLocks noChangeAspect="1" noChangeShapeType="1"/>
                  </p:cNvSpPr>
                  <p:nvPr/>
                </p:nvSpPr>
                <p:spPr bwMode="auto">
                  <a:xfrm rot="10800000" flipV="1">
                    <a:off x="2910" y="2346"/>
                    <a:ext cx="64" cy="136"/>
                  </a:xfrm>
                  <a:prstGeom prst="line">
                    <a:avLst/>
                  </a:prstGeom>
                  <a:noFill/>
                  <a:ln w="25400">
                    <a:solidFill>
                      <a:schemeClr val="tx1"/>
                    </a:solidFill>
                    <a:round/>
                    <a:headEnd/>
                    <a:tailEnd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7444" name="Line 23">
                    <a:extLst>
                      <a:ext uri="{FF2B5EF4-FFF2-40B4-BE49-F238E27FC236}">
                        <a16:creationId xmlns="" xmlns:a16="http://schemas.microsoft.com/office/drawing/2014/main" id="{59B5D26B-1E99-45BA-A630-A20538D449CA}"/>
                      </a:ext>
                    </a:extLst>
                  </p:cNvPr>
                  <p:cNvSpPr>
                    <a:spLocks noChangeAspect="1" noChangeShapeType="1"/>
                  </p:cNvSpPr>
                  <p:nvPr/>
                </p:nvSpPr>
                <p:spPr bwMode="auto">
                  <a:xfrm rot="10800000">
                    <a:off x="2860" y="2346"/>
                    <a:ext cx="50" cy="136"/>
                  </a:xfrm>
                  <a:prstGeom prst="line">
                    <a:avLst/>
                  </a:prstGeom>
                  <a:noFill/>
                  <a:ln w="25400">
                    <a:solidFill>
                      <a:schemeClr val="tx1"/>
                    </a:solidFill>
                    <a:round/>
                    <a:headEnd/>
                    <a:tailEnd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7445" name="Line 24">
                    <a:extLst>
                      <a:ext uri="{FF2B5EF4-FFF2-40B4-BE49-F238E27FC236}">
                        <a16:creationId xmlns="" xmlns:a16="http://schemas.microsoft.com/office/drawing/2014/main" id="{0678612D-C160-42BD-AED4-8E2FCF51166A}"/>
                      </a:ext>
                    </a:extLst>
                  </p:cNvPr>
                  <p:cNvSpPr>
                    <a:spLocks noChangeAspect="1" noChangeShapeType="1"/>
                  </p:cNvSpPr>
                  <p:nvPr/>
                </p:nvSpPr>
                <p:spPr bwMode="auto">
                  <a:xfrm rot="10800000" flipV="1">
                    <a:off x="2822" y="2346"/>
                    <a:ext cx="37" cy="68"/>
                  </a:xfrm>
                  <a:prstGeom prst="line">
                    <a:avLst/>
                  </a:prstGeom>
                  <a:noFill/>
                  <a:ln w="25400">
                    <a:solidFill>
                      <a:schemeClr val="tx1"/>
                    </a:solidFill>
                    <a:round/>
                    <a:headEnd/>
                    <a:tailEnd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7433" name="Group 25">
                  <a:extLst>
                    <a:ext uri="{FF2B5EF4-FFF2-40B4-BE49-F238E27FC236}">
                      <a16:creationId xmlns="" xmlns:a16="http://schemas.microsoft.com/office/drawing/2014/main" id="{F3F5CC60-793A-45F5-A190-CC0FD68D11E3}"/>
                    </a:ext>
                  </a:extLst>
                </p:cNvPr>
                <p:cNvGrpSpPr>
                  <a:grpSpLocks/>
                </p:cNvGrpSpPr>
                <p:nvPr/>
              </p:nvGrpSpPr>
              <p:grpSpPr bwMode="auto">
                <a:xfrm>
                  <a:off x="1584" y="2889"/>
                  <a:ext cx="544" cy="141"/>
                  <a:chOff x="1584" y="2889"/>
                  <a:chExt cx="544" cy="141"/>
                </a:xfrm>
              </p:grpSpPr>
              <p:sp>
                <p:nvSpPr>
                  <p:cNvPr id="17437" name="Line 26">
                    <a:extLst>
                      <a:ext uri="{FF2B5EF4-FFF2-40B4-BE49-F238E27FC236}">
                        <a16:creationId xmlns="" xmlns:a16="http://schemas.microsoft.com/office/drawing/2014/main" id="{56E630EC-5A3E-42FD-BDCA-C1359B37773F}"/>
                      </a:ext>
                    </a:extLst>
                  </p:cNvPr>
                  <p:cNvSpPr>
                    <a:spLocks noChangeShapeType="1"/>
                  </p:cNvSpPr>
                  <p:nvPr/>
                </p:nvSpPr>
                <p:spPr bwMode="auto">
                  <a:xfrm flipH="1">
                    <a:off x="1584" y="2889"/>
                    <a:ext cx="544" cy="1"/>
                  </a:xfrm>
                  <a:prstGeom prst="line">
                    <a:avLst/>
                  </a:prstGeom>
                  <a:noFill/>
                  <a:ln w="25400">
                    <a:solidFill>
                      <a:schemeClr val="tx1"/>
                    </a:solidFill>
                    <a:round/>
                    <a:headEnd/>
                    <a:tailEnd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7438" name="Line 27">
                    <a:extLst>
                      <a:ext uri="{FF2B5EF4-FFF2-40B4-BE49-F238E27FC236}">
                        <a16:creationId xmlns="" xmlns:a16="http://schemas.microsoft.com/office/drawing/2014/main" id="{EDA67042-A331-493D-81C3-684A3E4290A3}"/>
                      </a:ext>
                    </a:extLst>
                  </p:cNvPr>
                  <p:cNvSpPr>
                    <a:spLocks noChangeShapeType="1"/>
                  </p:cNvSpPr>
                  <p:nvPr/>
                </p:nvSpPr>
                <p:spPr bwMode="auto">
                  <a:xfrm flipH="1">
                    <a:off x="1701" y="3029"/>
                    <a:ext cx="310" cy="1"/>
                  </a:xfrm>
                  <a:prstGeom prst="line">
                    <a:avLst/>
                  </a:prstGeom>
                  <a:noFill/>
                  <a:ln w="25400">
                    <a:solidFill>
                      <a:schemeClr val="tx1"/>
                    </a:solidFill>
                    <a:round/>
                    <a:headEnd/>
                    <a:tailEnd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sp>
              <p:nvSpPr>
                <p:cNvPr id="17434" name="Line 28">
                  <a:extLst>
                    <a:ext uri="{FF2B5EF4-FFF2-40B4-BE49-F238E27FC236}">
                      <a16:creationId xmlns="" xmlns:a16="http://schemas.microsoft.com/office/drawing/2014/main" id="{65C41B4C-69E7-42B2-B3D7-39A49963D8E9}"/>
                    </a:ext>
                  </a:extLst>
                </p:cNvPr>
                <p:cNvSpPr>
                  <a:spLocks noChangeShapeType="1"/>
                </p:cNvSpPr>
                <p:nvPr/>
              </p:nvSpPr>
              <p:spPr bwMode="auto">
                <a:xfrm flipH="1" flipV="1">
                  <a:off x="1849" y="3447"/>
                  <a:ext cx="2085" cy="6"/>
                </a:xfrm>
                <a:prstGeom prst="line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7435" name="Text Box 29">
                  <a:extLst>
                    <a:ext uri="{FF2B5EF4-FFF2-40B4-BE49-F238E27FC236}">
                      <a16:creationId xmlns="" xmlns:a16="http://schemas.microsoft.com/office/drawing/2014/main" id="{C059A729-726E-4D01-AE71-42CA7B24CF5D}"/>
                    </a:ext>
                  </a:extLst>
                </p:cNvPr>
                <p:cNvSpPr txBox="1">
                  <a:spLocks noChangeArrowheads="1"/>
                </p:cNvSpPr>
                <p:nvPr/>
              </p:nvSpPr>
              <p:spPr bwMode="auto">
                <a:xfrm>
                  <a:off x="1956" y="2011"/>
                  <a:ext cx="492" cy="327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19050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1pPr>
                  <a:lvl2pPr marL="742950" indent="-28575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2pPr>
                  <a:lvl3pPr marL="1143000" indent="-22860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3pPr>
                  <a:lvl4pPr marL="1600200" indent="-22860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4pPr>
                  <a:lvl5pPr marL="2057400" indent="-22860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9pPr>
                </a:lstStyle>
                <a:p>
                  <a:pPr>
                    <a:spcBef>
                      <a:spcPct val="0"/>
                    </a:spcBef>
                    <a:buFontTx/>
                    <a:buNone/>
                  </a:pPr>
                  <a:r>
                    <a:rPr lang="en-US" altLang="ja-JP" sz="2800" i="1">
                      <a:latin typeface="Times New Roman" panose="02020603050405020304" pitchFamily="18" charset="0"/>
                      <a:cs typeface="Times New Roman" panose="02020603050405020304" pitchFamily="18" charset="0"/>
                    </a:rPr>
                    <a:t>I</a:t>
                  </a:r>
                  <a:r>
                    <a:rPr lang="en-US" altLang="ja-JP" sz="2800">
                      <a:latin typeface="Times New Roman" panose="02020603050405020304" pitchFamily="18" charset="0"/>
                      <a:cs typeface="Times New Roman" panose="02020603050405020304" pitchFamily="18" charset="0"/>
                    </a:rPr>
                    <a:t> ?</a:t>
                  </a:r>
                </a:p>
              </p:txBody>
            </p:sp>
            <p:sp>
              <p:nvSpPr>
                <p:cNvPr id="17436" name="Line 30">
                  <a:extLst>
                    <a:ext uri="{FF2B5EF4-FFF2-40B4-BE49-F238E27FC236}">
                      <a16:creationId xmlns="" xmlns:a16="http://schemas.microsoft.com/office/drawing/2014/main" id="{3AE79D7E-620F-40B5-B3B6-8DEBEFD24357}"/>
                    </a:ext>
                  </a:extLst>
                </p:cNvPr>
                <p:cNvSpPr>
                  <a:spLocks noChangeShapeType="1"/>
                </p:cNvSpPr>
                <p:nvPr/>
              </p:nvSpPr>
              <p:spPr bwMode="auto">
                <a:xfrm flipV="1">
                  <a:off x="1844" y="3021"/>
                  <a:ext cx="2" cy="426"/>
                </a:xfrm>
                <a:prstGeom prst="line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</p:grpSp>
        </p:grpSp>
        <p:sp>
          <p:nvSpPr>
            <p:cNvPr id="17415" name="Line 31">
              <a:extLst>
                <a:ext uri="{FF2B5EF4-FFF2-40B4-BE49-F238E27FC236}">
                  <a16:creationId xmlns="" xmlns:a16="http://schemas.microsoft.com/office/drawing/2014/main" id="{23B1C0A2-E1A3-4240-9938-4B12B431F6A9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2100" y="1890"/>
              <a:ext cx="0" cy="432"/>
            </a:xfrm>
            <a:prstGeom prst="line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416" name="Line 32">
              <a:extLst>
                <a:ext uri="{FF2B5EF4-FFF2-40B4-BE49-F238E27FC236}">
                  <a16:creationId xmlns="" xmlns:a16="http://schemas.microsoft.com/office/drawing/2014/main" id="{2E06E1F9-12CA-48EC-99D8-3FBDC20070E1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3024" y="1878"/>
              <a:ext cx="0" cy="432"/>
            </a:xfrm>
            <a:prstGeom prst="line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417" name="Line 33">
              <a:extLst>
                <a:ext uri="{FF2B5EF4-FFF2-40B4-BE49-F238E27FC236}">
                  <a16:creationId xmlns="" xmlns:a16="http://schemas.microsoft.com/office/drawing/2014/main" id="{833AEF3D-8197-4D30-8074-1D9F71426572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2094" y="1899"/>
              <a:ext cx="192" cy="0"/>
            </a:xfrm>
            <a:prstGeom prst="line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418" name="Line 34">
              <a:extLst>
                <a:ext uri="{FF2B5EF4-FFF2-40B4-BE49-F238E27FC236}">
                  <a16:creationId xmlns="" xmlns:a16="http://schemas.microsoft.com/office/drawing/2014/main" id="{80D9D5C0-44E6-42F8-9469-2D362529E74D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2832" y="1887"/>
              <a:ext cx="192" cy="0"/>
            </a:xfrm>
            <a:prstGeom prst="line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sp>
        <p:nvSpPr>
          <p:cNvPr id="17411" name="Rectangle 35">
            <a:extLst>
              <a:ext uri="{FF2B5EF4-FFF2-40B4-BE49-F238E27FC236}">
                <a16:creationId xmlns="" xmlns:a16="http://schemas.microsoft.com/office/drawing/2014/main" id="{A25A172B-20B9-4C59-899E-6F61F0AE2B9E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304800" y="-71438"/>
            <a:ext cx="8534400" cy="1703388"/>
          </a:xfrm>
        </p:spPr>
        <p:txBody>
          <a:bodyPr/>
          <a:lstStyle/>
          <a:p>
            <a:pPr eaLnBrk="1" hangingPunct="1"/>
            <a:r>
              <a:rPr lang="ja-JP" altLang="en-US" sz="4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電流の測定で考慮するタイプ</a:t>
            </a:r>
            <a:r>
              <a:rPr lang="en-US" altLang="ja-JP" sz="4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B</a:t>
            </a:r>
            <a:r>
              <a:rPr lang="ja-JP" altLang="en-US" sz="4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の要因</a:t>
            </a:r>
            <a:br>
              <a:rPr lang="ja-JP" altLang="en-US" sz="4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ja-JP" altLang="en-US" sz="4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（分流器に起因するもの）</a:t>
            </a:r>
          </a:p>
        </p:txBody>
      </p:sp>
      <p:sp>
        <p:nvSpPr>
          <p:cNvPr id="17412" name="Oval 36">
            <a:extLst>
              <a:ext uri="{FF2B5EF4-FFF2-40B4-BE49-F238E27FC236}">
                <a16:creationId xmlns="" xmlns:a16="http://schemas.microsoft.com/office/drawing/2014/main" id="{E255D6F4-B7EE-4A8E-828E-FC6DB13AEFFE}"/>
              </a:ext>
            </a:extLst>
          </p:cNvPr>
          <p:cNvSpPr>
            <a:spLocks noChangeArrowheads="1"/>
          </p:cNvSpPr>
          <p:nvPr/>
        </p:nvSpPr>
        <p:spPr bwMode="auto">
          <a:xfrm>
            <a:off x="2057400" y="3657600"/>
            <a:ext cx="2057400" cy="1524000"/>
          </a:xfrm>
          <a:prstGeom prst="ellipse">
            <a:avLst/>
          </a:prstGeom>
          <a:noFill/>
          <a:ln w="25400">
            <a:solidFill>
              <a:srgbClr val="FF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endParaRPr lang="ja-JP" altLang="en-US" sz="180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7" name="Rectangle 37">
            <a:extLst>
              <a:ext uri="{FF2B5EF4-FFF2-40B4-BE49-F238E27FC236}">
                <a16:creationId xmlns="" xmlns:a16="http://schemas.microsoft.com/office/drawing/2014/main" id="{737D9EA2-E329-46CE-A15D-11795B19E8DE}"/>
              </a:ext>
            </a:extLst>
          </p:cNvPr>
          <p:cNvSpPr txBox="1">
            <a:spLocks noChangeArrowheads="1"/>
          </p:cNvSpPr>
          <p:nvPr/>
        </p:nvSpPr>
        <p:spPr>
          <a:xfrm>
            <a:off x="4876800" y="2895600"/>
            <a:ext cx="4038600" cy="2819400"/>
          </a:xfrm>
          <a:prstGeom prst="rect">
            <a:avLst/>
          </a:prstGeom>
        </p:spPr>
        <p:txBody>
          <a:bodyPr/>
          <a:lstStyle/>
          <a:p>
            <a:pPr marL="342900" indent="-342900">
              <a:spcBef>
                <a:spcPct val="20000"/>
              </a:spcBef>
              <a:buFontTx/>
              <a:buChar char="•"/>
              <a:defRPr/>
            </a:pPr>
            <a:r>
              <a:rPr lang="ja-JP" altLang="en-US" sz="2800" kern="0">
                <a:latin typeface="Times New Roman" pitchFamily="18" charset="0"/>
                <a:ea typeface="+mn-ea"/>
                <a:cs typeface="Times New Roman" pitchFamily="18" charset="0"/>
              </a:rPr>
              <a:t>分流器の校正の不確かさ</a:t>
            </a:r>
          </a:p>
          <a:p>
            <a:pPr marL="342900" indent="-342900">
              <a:spcBef>
                <a:spcPct val="20000"/>
              </a:spcBef>
              <a:buFontTx/>
              <a:buChar char="•"/>
              <a:defRPr/>
            </a:pPr>
            <a:r>
              <a:rPr lang="ja-JP" altLang="en-US" sz="2800" kern="0">
                <a:latin typeface="Times New Roman" pitchFamily="18" charset="0"/>
                <a:ea typeface="+mn-ea"/>
                <a:cs typeface="Times New Roman" pitchFamily="18" charset="0"/>
              </a:rPr>
              <a:t>長期安定度</a:t>
            </a:r>
          </a:p>
          <a:p>
            <a:pPr marL="342900" indent="-342900">
              <a:spcBef>
                <a:spcPct val="20000"/>
              </a:spcBef>
              <a:buFont typeface="Wingdings" pitchFamily="2" charset="2"/>
              <a:buNone/>
              <a:defRPr/>
            </a:pPr>
            <a:r>
              <a:rPr lang="ja-JP" altLang="en-US" sz="2800" kern="0">
                <a:latin typeface="Times New Roman" pitchFamily="18" charset="0"/>
                <a:ea typeface="+mn-ea"/>
                <a:cs typeface="Times New Roman" pitchFamily="18" charset="0"/>
              </a:rPr>
              <a:t>　　（過去データの利用）</a:t>
            </a:r>
          </a:p>
          <a:p>
            <a:pPr marL="342900" indent="-342900">
              <a:spcBef>
                <a:spcPct val="20000"/>
              </a:spcBef>
              <a:buFontTx/>
              <a:buChar char="•"/>
              <a:defRPr/>
            </a:pPr>
            <a:r>
              <a:rPr lang="ja-JP" altLang="en-US" sz="2800" kern="0">
                <a:latin typeface="Times New Roman" pitchFamily="18" charset="0"/>
                <a:ea typeface="+mn-ea"/>
                <a:cs typeface="Times New Roman" pitchFamily="18" charset="0"/>
              </a:rPr>
              <a:t>電流依存性</a:t>
            </a: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>
            <a:extLst>
              <a:ext uri="{FF2B5EF4-FFF2-40B4-BE49-F238E27FC236}">
                <a16:creationId xmlns="" xmlns:a16="http://schemas.microsoft.com/office/drawing/2014/main" id="{42447497-EE9C-4BA0-8178-1A8BCA5FF6C3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457200" y="79375"/>
            <a:ext cx="8229600" cy="1420813"/>
          </a:xfrm>
        </p:spPr>
        <p:txBody>
          <a:bodyPr/>
          <a:lstStyle/>
          <a:p>
            <a:pPr eaLnBrk="1" hangingPunct="1"/>
            <a:r>
              <a:rPr lang="ja-JP" altLang="en-US">
                <a:solidFill>
                  <a:schemeClr val="tx1"/>
                </a:solidFill>
              </a:rPr>
              <a:t>タイプ</a:t>
            </a:r>
            <a:r>
              <a:rPr lang="en-US" altLang="ja-JP">
                <a:solidFill>
                  <a:schemeClr val="tx1"/>
                </a:solidFill>
              </a:rPr>
              <a:t>B</a:t>
            </a:r>
            <a:r>
              <a:rPr lang="ja-JP" altLang="en-US">
                <a:solidFill>
                  <a:schemeClr val="tx1"/>
                </a:solidFill>
              </a:rPr>
              <a:t>評価の例</a:t>
            </a:r>
            <a:br>
              <a:rPr lang="ja-JP" altLang="en-US">
                <a:solidFill>
                  <a:schemeClr val="tx1"/>
                </a:solidFill>
              </a:rPr>
            </a:br>
            <a:r>
              <a:rPr lang="ja-JP" altLang="en-US">
                <a:solidFill>
                  <a:schemeClr val="tx1"/>
                </a:solidFill>
              </a:rPr>
              <a:t>（分流器の校正の不確かさ）</a:t>
            </a:r>
          </a:p>
        </p:txBody>
      </p:sp>
      <p:sp>
        <p:nvSpPr>
          <p:cNvPr id="18435" name="Rectangle 3">
            <a:extLst>
              <a:ext uri="{FF2B5EF4-FFF2-40B4-BE49-F238E27FC236}">
                <a16:creationId xmlns="" xmlns:a16="http://schemas.microsoft.com/office/drawing/2014/main" id="{DD18B227-3B73-44E0-A55B-982857D7FFF2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00200" y="1676400"/>
            <a:ext cx="5715000" cy="441960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endParaRPr lang="ja-JP" altLang="en-US" sz="1800"/>
          </a:p>
        </p:txBody>
      </p:sp>
      <p:sp>
        <p:nvSpPr>
          <p:cNvPr id="18436" name="Text Box 4">
            <a:extLst>
              <a:ext uri="{FF2B5EF4-FFF2-40B4-BE49-F238E27FC236}">
                <a16:creationId xmlns="" xmlns:a16="http://schemas.microsoft.com/office/drawing/2014/main" id="{BCE27020-5781-44B1-8539-BA99F95B29D0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676400" y="1752600"/>
            <a:ext cx="5638800" cy="43894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>
              <a:spcBef>
                <a:spcPct val="50000"/>
              </a:spcBef>
              <a:buFontTx/>
              <a:buNone/>
            </a:pPr>
            <a:r>
              <a:rPr lang="ja-JP" alt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校正証明書</a:t>
            </a:r>
          </a:p>
          <a:p>
            <a:pPr>
              <a:spcBef>
                <a:spcPct val="50000"/>
              </a:spcBef>
              <a:buFontTx/>
              <a:buNone/>
            </a:pPr>
            <a:r>
              <a:rPr lang="ja-JP" alt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品      名：標準分流器</a:t>
            </a:r>
          </a:p>
          <a:p>
            <a:pPr>
              <a:lnSpc>
                <a:spcPct val="60000"/>
              </a:lnSpc>
              <a:spcBef>
                <a:spcPct val="50000"/>
              </a:spcBef>
              <a:buFontTx/>
              <a:buNone/>
            </a:pPr>
            <a:r>
              <a:rPr lang="ja-JP" alt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型      名：</a:t>
            </a:r>
            <a:r>
              <a:rPr lang="en-US" altLang="ja-JP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SHUNT001</a:t>
            </a:r>
          </a:p>
          <a:p>
            <a:pPr>
              <a:lnSpc>
                <a:spcPct val="60000"/>
              </a:lnSpc>
              <a:spcBef>
                <a:spcPct val="50000"/>
              </a:spcBef>
              <a:buFontTx/>
              <a:buNone/>
            </a:pPr>
            <a:r>
              <a:rPr lang="ja-JP" alt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校正環境：</a:t>
            </a:r>
            <a:r>
              <a:rPr lang="en-US" altLang="ja-JP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23 ℃±1 ℃</a:t>
            </a:r>
          </a:p>
          <a:p>
            <a:pPr>
              <a:lnSpc>
                <a:spcPct val="60000"/>
              </a:lnSpc>
              <a:spcBef>
                <a:spcPct val="50000"/>
              </a:spcBef>
              <a:buFontTx/>
              <a:buNone/>
            </a:pPr>
            <a:r>
              <a:rPr lang="ja-JP" alt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校正結果：　電流値　　　  校正値</a:t>
            </a:r>
          </a:p>
          <a:p>
            <a:pPr>
              <a:lnSpc>
                <a:spcPct val="50000"/>
              </a:lnSpc>
              <a:spcBef>
                <a:spcPct val="50000"/>
              </a:spcBef>
              <a:buFontTx/>
              <a:buNone/>
            </a:pPr>
            <a:r>
              <a:rPr lang="ja-JP" alt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               　</a:t>
            </a:r>
            <a:r>
              <a:rPr lang="en-US" altLang="ja-JP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10 A</a:t>
            </a:r>
            <a:r>
              <a:rPr lang="ja-JP" alt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　　　  </a:t>
            </a:r>
            <a:r>
              <a:rPr lang="en-US" altLang="ja-JP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0.100 20 </a:t>
            </a:r>
            <a:r>
              <a:rPr lang="en-US" altLang="ja-JP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Ω</a:t>
            </a:r>
          </a:p>
          <a:p>
            <a:pPr>
              <a:lnSpc>
                <a:spcPct val="60000"/>
              </a:lnSpc>
              <a:spcBef>
                <a:spcPct val="50000"/>
              </a:spcBef>
              <a:buFontTx/>
              <a:buNone/>
            </a:pPr>
            <a:r>
              <a:rPr lang="ja-JP" alt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不確かさ</a:t>
            </a:r>
            <a:r>
              <a:rPr lang="ja-JP" altLang="en-US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：</a:t>
            </a:r>
            <a:r>
              <a:rPr lang="en-US" altLang="ja-JP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0.000 </a:t>
            </a:r>
            <a:r>
              <a:rPr lang="en-US" altLang="ja-JP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20 </a:t>
            </a:r>
            <a:r>
              <a:rPr lang="en-US" altLang="ja-JP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Ω</a:t>
            </a:r>
            <a:r>
              <a:rPr lang="en-US" altLang="ja-JP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</a:t>
            </a:r>
            <a:r>
              <a:rPr lang="en-US" altLang="ja-JP" sz="24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k</a:t>
            </a:r>
            <a:r>
              <a:rPr lang="en-US" altLang="ja-JP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=2)</a:t>
            </a:r>
          </a:p>
          <a:p>
            <a:pPr>
              <a:lnSpc>
                <a:spcPct val="60000"/>
              </a:lnSpc>
              <a:spcBef>
                <a:spcPct val="50000"/>
              </a:spcBef>
              <a:buFontTx/>
              <a:buNone/>
            </a:pPr>
            <a:r>
              <a:rPr lang="ja-JP" alt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校 正 日：</a:t>
            </a:r>
            <a:r>
              <a:rPr lang="en-US" altLang="ja-JP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20xx</a:t>
            </a:r>
            <a:r>
              <a:rPr lang="ja-JP" alt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年 </a:t>
            </a:r>
            <a:r>
              <a:rPr lang="en-US" altLang="ja-JP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9</a:t>
            </a:r>
            <a:r>
              <a:rPr lang="ja-JP" alt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月</a:t>
            </a:r>
            <a:r>
              <a:rPr lang="en-US" altLang="ja-JP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28</a:t>
            </a:r>
            <a:r>
              <a:rPr lang="ja-JP" alt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日</a:t>
            </a:r>
          </a:p>
          <a:p>
            <a:pPr algn="r">
              <a:spcBef>
                <a:spcPct val="50000"/>
              </a:spcBef>
              <a:buFontTx/>
              <a:buNone/>
            </a:pPr>
            <a:r>
              <a:rPr lang="ja-JP" alt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校正機関名：日本○</a:t>
            </a:r>
            <a:r>
              <a:rPr lang="en-US" altLang="ja-JP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×△</a:t>
            </a:r>
            <a:r>
              <a:rPr lang="ja-JP" alt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検定所</a:t>
            </a:r>
          </a:p>
          <a:p>
            <a:pPr>
              <a:lnSpc>
                <a:spcPct val="60000"/>
              </a:lnSpc>
              <a:spcBef>
                <a:spcPct val="50000"/>
              </a:spcBef>
              <a:buFontTx/>
              <a:buNone/>
            </a:pPr>
            <a:r>
              <a:rPr lang="ja-JP" alt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                　 責任者：標準部長 ◇☆▽</a:t>
            </a: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>
            <a:extLst>
              <a:ext uri="{FF2B5EF4-FFF2-40B4-BE49-F238E27FC236}">
                <a16:creationId xmlns="" xmlns:a16="http://schemas.microsoft.com/office/drawing/2014/main" id="{EC09A1F1-8E53-4CB4-A255-8441CC3831C8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457200" y="0"/>
            <a:ext cx="8229600" cy="685800"/>
          </a:xfrm>
        </p:spPr>
        <p:txBody>
          <a:bodyPr/>
          <a:lstStyle/>
          <a:p>
            <a:pPr eaLnBrk="1" hangingPunct="1"/>
            <a:r>
              <a:rPr lang="ja-JP" altLang="en-US">
                <a:solidFill>
                  <a:schemeClr val="tx1"/>
                </a:solidFill>
              </a:rPr>
              <a:t>電流の測定の不確かさ</a:t>
            </a:r>
          </a:p>
        </p:txBody>
      </p:sp>
      <p:graphicFrame>
        <p:nvGraphicFramePr>
          <p:cNvPr id="3" name="Group 113">
            <a:extLst>
              <a:ext uri="{FF2B5EF4-FFF2-40B4-BE49-F238E27FC236}">
                <a16:creationId xmlns="" xmlns:a16="http://schemas.microsoft.com/office/drawing/2014/main" id="{C99F753E-705A-4204-8D43-F7AD1635BC45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117388624"/>
              </p:ext>
            </p:extLst>
          </p:nvPr>
        </p:nvGraphicFramePr>
        <p:xfrm>
          <a:off x="107950" y="896938"/>
          <a:ext cx="8856663" cy="5530850"/>
        </p:xfrm>
        <a:graphic>
          <a:graphicData uri="http://schemas.openxmlformats.org/drawingml/2006/table">
            <a:tbl>
              <a:tblPr/>
              <a:tblGrid>
                <a:gridCol w="719138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  <a:gridCol w="1368425">
                  <a:extLst>
                    <a:ext uri="{9D8B030D-6E8A-4147-A177-3AD203B41FA5}">
                      <a16:colId xmlns="" xmlns:a16="http://schemas.microsoft.com/office/drawing/2014/main" val="20001"/>
                    </a:ext>
                  </a:extLst>
                </a:gridCol>
                <a:gridCol w="1223962">
                  <a:extLst>
                    <a:ext uri="{9D8B030D-6E8A-4147-A177-3AD203B41FA5}">
                      <a16:colId xmlns="" xmlns:a16="http://schemas.microsoft.com/office/drawing/2014/main" val="20002"/>
                    </a:ext>
                  </a:extLst>
                </a:gridCol>
                <a:gridCol w="1008063">
                  <a:extLst>
                    <a:ext uri="{9D8B030D-6E8A-4147-A177-3AD203B41FA5}">
                      <a16:colId xmlns="" xmlns:a16="http://schemas.microsoft.com/office/drawing/2014/main" val="20003"/>
                    </a:ext>
                  </a:extLst>
                </a:gridCol>
                <a:gridCol w="576262">
                  <a:extLst>
                    <a:ext uri="{9D8B030D-6E8A-4147-A177-3AD203B41FA5}">
                      <a16:colId xmlns="" xmlns:a16="http://schemas.microsoft.com/office/drawing/2014/main" val="20004"/>
                    </a:ext>
                  </a:extLst>
                </a:gridCol>
                <a:gridCol w="1223963">
                  <a:extLst>
                    <a:ext uri="{9D8B030D-6E8A-4147-A177-3AD203B41FA5}">
                      <a16:colId xmlns="" xmlns:a16="http://schemas.microsoft.com/office/drawing/2014/main" val="20005"/>
                    </a:ext>
                  </a:extLst>
                </a:gridCol>
                <a:gridCol w="936625">
                  <a:extLst>
                    <a:ext uri="{9D8B030D-6E8A-4147-A177-3AD203B41FA5}">
                      <a16:colId xmlns="" xmlns:a16="http://schemas.microsoft.com/office/drawing/2014/main" val="20006"/>
                    </a:ext>
                  </a:extLst>
                </a:gridCol>
                <a:gridCol w="1800225">
                  <a:extLst>
                    <a:ext uri="{9D8B030D-6E8A-4147-A177-3AD203B41FA5}">
                      <a16:colId xmlns="" xmlns:a16="http://schemas.microsoft.com/office/drawing/2014/main" val="20007"/>
                    </a:ext>
                  </a:extLst>
                </a:gridCol>
              </a:tblGrid>
              <a:tr h="544509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記号</a:t>
                      </a:r>
                      <a:endParaRPr kumimoji="1" lang="ja-JP" altLang="en-GB" sz="14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不確かさ要因</a:t>
                      </a:r>
                      <a:endParaRPr kumimoji="1" lang="ja-JP" altLang="en-GB" sz="14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ＭＳ Ｐゴシック" pitchFamily="50" charset="-128"/>
                        <a:cs typeface="Times New Roman" pitchFamily="18" charset="0"/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値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±</a:t>
                      </a:r>
                      <a:endParaRPr kumimoji="1" lang="ja-JP" altLang="en-GB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確率分布</a:t>
                      </a:r>
                      <a:endParaRPr kumimoji="1" lang="ja-JP" altLang="en-GB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除数</a:t>
                      </a:r>
                      <a:endParaRPr kumimoji="1" lang="ja-JP" altLang="en-GB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標準不確かさ</a:t>
                      </a: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感度係数</a:t>
                      </a: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  標準不確かさ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（</a:t>
                      </a:r>
                      <a:r>
                        <a:rPr kumimoji="1" lang="ja-JP" altLang="en-US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出力</a:t>
                      </a:r>
                      <a:r>
                        <a:rPr kumimoji="1" lang="ja-JP" alt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量の単位）</a:t>
                      </a: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594383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5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 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en-GB" altLang="ja-JP" sz="1500" b="1" i="1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u</a:t>
                      </a:r>
                      <a:r>
                        <a:rPr kumimoji="1" lang="en-GB" altLang="ja-JP" sz="1500" b="1" i="0" u="none" strike="noStrike" cap="none" normalizeH="0" baseline="-2500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1</a:t>
                      </a: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500" b="1" i="0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繰返し測定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500" b="1" i="0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の不確かさ</a:t>
                      </a: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0.001 321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V</a:t>
                      </a: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ts val="13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en-US" altLang="ja-JP" sz="1500" b="1" i="0" u="none" strike="noStrike" cap="none" normalizeH="0" baseline="0">
                        <a:ln>
                          <a:noFill/>
                        </a:ln>
                        <a:solidFill>
                          <a:srgbClr val="000066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ts val="13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500" b="1" i="0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―</a:t>
                      </a: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1"/>
                  </a:ext>
                </a:extLst>
              </a:tr>
              <a:tr h="594383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GB" sz="15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 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GB" altLang="ja-JP" sz="1500" b="1" i="1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u</a:t>
                      </a:r>
                      <a:r>
                        <a:rPr kumimoji="1" lang="en-GB" altLang="ja-JP" sz="1500" b="1" i="0" u="none" strike="noStrike" cap="none" normalizeH="0" baseline="-2500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2</a:t>
                      </a: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99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電圧計の校正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の不確かさ</a:t>
                      </a: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99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0.002 0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V</a:t>
                      </a: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99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正規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分布</a:t>
                      </a: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99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2"/>
                  </a:ext>
                </a:extLst>
              </a:tr>
              <a:tr h="594383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GB" sz="15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 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GB" altLang="ja-JP" sz="1500" b="1" i="1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u</a:t>
                      </a:r>
                      <a:r>
                        <a:rPr kumimoji="1" lang="en-GB" altLang="ja-JP" sz="1500" b="1" i="0" u="none" strike="noStrike" cap="none" normalizeH="0" baseline="-2500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3</a:t>
                      </a: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99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500" b="1" i="0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電圧計の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500" b="1" i="0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長期安定度</a:t>
                      </a: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99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0.005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V</a:t>
                      </a: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99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500" b="1" i="0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矩形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500" b="1" i="0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分布</a:t>
                      </a: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99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3"/>
                  </a:ext>
                </a:extLst>
              </a:tr>
              <a:tr h="594383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en-US" altLang="ja-JP" sz="1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ＭＳ Ｐゴシック" pitchFamily="50" charset="-128"/>
                        <a:cs typeface="Times New Roman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GB" altLang="ja-JP" sz="1500" b="1" i="1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u</a:t>
                      </a:r>
                      <a:r>
                        <a:rPr kumimoji="1" lang="en-GB" altLang="ja-JP" sz="1500" b="1" i="0" u="none" strike="noStrike" cap="none" normalizeH="0" baseline="-2500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4</a:t>
                      </a:r>
                      <a:endParaRPr kumimoji="1" lang="en-US" altLang="ja-JP" sz="1500" b="1" i="0" u="none" strike="noStrike" cap="none" normalizeH="0" baseline="-25000" dirty="0">
                        <a:ln>
                          <a:noFill/>
                        </a:ln>
                        <a:solidFill>
                          <a:srgbClr val="000066"/>
                        </a:solidFill>
                        <a:effectLst/>
                        <a:latin typeface="Times New Roman" pitchFamily="18" charset="0"/>
                        <a:ea typeface="ＭＳ Ｐゴシック" pitchFamily="50" charset="-128"/>
                        <a:cs typeface="Times New Roman" pitchFamily="18" charset="0"/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99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分流器の校正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の不確かさ</a:t>
                      </a: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99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0.000 20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Ω</a:t>
                      </a: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99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正規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分布</a:t>
                      </a: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99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4"/>
                  </a:ext>
                </a:extLst>
              </a:tr>
              <a:tr h="546295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5"/>
                  </a:ext>
                </a:extLst>
              </a:tr>
              <a:tr h="482596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6"/>
                  </a:ext>
                </a:extLst>
              </a:tr>
              <a:tr h="482596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7"/>
                  </a:ext>
                </a:extLst>
              </a:tr>
              <a:tr h="548661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en-GB" altLang="ja-JP" sz="1500" b="0" i="1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u</a:t>
                      </a:r>
                      <a:r>
                        <a:rPr kumimoji="1" lang="en-GB" altLang="ja-JP" sz="1500" b="0" i="0" u="none" strike="noStrike" cap="none" normalizeH="0" baseline="-3000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c</a:t>
                      </a:r>
                      <a:r>
                        <a:rPr kumimoji="1" lang="en-GB" altLang="ja-JP" sz="15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(    )</a:t>
                      </a:r>
                      <a:endParaRPr kumimoji="1" lang="en-GB" altLang="ja-JP" sz="15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合成標準</a:t>
                      </a:r>
                      <a:r>
                        <a:rPr kumimoji="1" lang="ja-JP" altLang="en-US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　　</a:t>
                      </a:r>
                      <a:r>
                        <a:rPr kumimoji="1" lang="ja-JP" altLang="en-GB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不確かさ</a:t>
                      </a:r>
                      <a:endParaRPr kumimoji="1" lang="ja-JP" altLang="en-GB" sz="15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5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5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正規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5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分布</a:t>
                      </a:r>
                      <a:endParaRPr kumimoji="1" lang="ja-JP" altLang="en-GB" sz="15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8"/>
                  </a:ext>
                </a:extLst>
              </a:tr>
              <a:tr h="548661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en-GB" altLang="ja-JP" sz="1500" b="0" i="1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U</a:t>
                      </a: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5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拡張不確かさ</a:t>
                      </a:r>
                      <a:endParaRPr kumimoji="1" lang="ja-JP" altLang="en-GB" sz="15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5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5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正規分布</a:t>
                      </a:r>
                      <a:r>
                        <a:rPr kumimoji="1" lang="en-GB" altLang="ja-JP" sz="15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(</a:t>
                      </a:r>
                      <a:r>
                        <a:rPr kumimoji="1" lang="en-GB" altLang="ja-JP" sz="1500" b="0" i="1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k</a:t>
                      </a:r>
                      <a:r>
                        <a:rPr kumimoji="1" lang="en-GB" altLang="ja-JP" sz="15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=2)</a:t>
                      </a:r>
                      <a:endParaRPr kumimoji="1" lang="en-GB" altLang="ja-JP" sz="15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9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>
            <a:extLst>
              <a:ext uri="{FF2B5EF4-FFF2-40B4-BE49-F238E27FC236}">
                <a16:creationId xmlns="" xmlns:a16="http://schemas.microsoft.com/office/drawing/2014/main" id="{A25FD1DE-7438-4C72-910F-BCF5BFDD7D65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457200" y="79375"/>
            <a:ext cx="8229600" cy="1420813"/>
          </a:xfrm>
        </p:spPr>
        <p:txBody>
          <a:bodyPr/>
          <a:lstStyle/>
          <a:p>
            <a:pPr eaLnBrk="1" hangingPunct="1"/>
            <a:r>
              <a:rPr lang="ja-JP" altLang="en-US">
                <a:solidFill>
                  <a:schemeClr val="tx1"/>
                </a:solidFill>
              </a:rPr>
              <a:t>タイプ</a:t>
            </a:r>
            <a:r>
              <a:rPr lang="en-US" altLang="ja-JP">
                <a:solidFill>
                  <a:schemeClr val="tx1"/>
                </a:solidFill>
              </a:rPr>
              <a:t>B</a:t>
            </a:r>
            <a:r>
              <a:rPr lang="ja-JP" altLang="en-US">
                <a:solidFill>
                  <a:schemeClr val="tx1"/>
                </a:solidFill>
              </a:rPr>
              <a:t>評価の例</a:t>
            </a:r>
            <a:br>
              <a:rPr lang="ja-JP" altLang="en-US">
                <a:solidFill>
                  <a:schemeClr val="tx1"/>
                </a:solidFill>
              </a:rPr>
            </a:br>
            <a:r>
              <a:rPr lang="ja-JP" altLang="en-US" sz="4000">
                <a:solidFill>
                  <a:schemeClr val="tx1"/>
                </a:solidFill>
              </a:rPr>
              <a:t>（分流器の長期安定度）</a:t>
            </a:r>
          </a:p>
        </p:txBody>
      </p:sp>
      <p:sp>
        <p:nvSpPr>
          <p:cNvPr id="20483" name="Rectangle 3">
            <a:extLst>
              <a:ext uri="{FF2B5EF4-FFF2-40B4-BE49-F238E27FC236}">
                <a16:creationId xmlns="" xmlns:a16="http://schemas.microsoft.com/office/drawing/2014/main" id="{4969DA1F-8B37-4C23-9D4F-DDED20FB42D1}"/>
              </a:ext>
            </a:extLst>
          </p:cNvPr>
          <p:cNvSpPr>
            <a:spLocks noChangeArrowheads="1"/>
          </p:cNvSpPr>
          <p:nvPr/>
        </p:nvSpPr>
        <p:spPr bwMode="auto">
          <a:xfrm>
            <a:off x="36513" y="4662488"/>
            <a:ext cx="9056687" cy="2133600"/>
          </a:xfrm>
          <a:prstGeom prst="rect">
            <a:avLst/>
          </a:prstGeom>
          <a:solidFill>
            <a:srgbClr val="FFCCCC"/>
          </a:solidFill>
          <a:ln w="9525">
            <a:solidFill>
              <a:schemeClr val="bg2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endParaRPr lang="ja-JP" altLang="en-US" sz="1800"/>
          </a:p>
        </p:txBody>
      </p:sp>
      <p:sp>
        <p:nvSpPr>
          <p:cNvPr id="20484" name="Rectangle 4">
            <a:extLst>
              <a:ext uri="{FF2B5EF4-FFF2-40B4-BE49-F238E27FC236}">
                <a16:creationId xmlns="" xmlns:a16="http://schemas.microsoft.com/office/drawing/2014/main" id="{CDA83472-459E-4283-AC99-1F597AC35603}"/>
              </a:ext>
            </a:extLst>
          </p:cNvPr>
          <p:cNvSpPr>
            <a:spLocks noChangeArrowheads="1"/>
          </p:cNvSpPr>
          <p:nvPr/>
        </p:nvSpPr>
        <p:spPr bwMode="auto">
          <a:xfrm>
            <a:off x="544513" y="2108200"/>
            <a:ext cx="7685087" cy="1778000"/>
          </a:xfrm>
          <a:prstGeom prst="rect">
            <a:avLst/>
          </a:prstGeom>
          <a:solidFill>
            <a:srgbClr val="FFFFCC"/>
          </a:solidFill>
          <a:ln w="9525">
            <a:solidFill>
              <a:schemeClr val="bg2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endParaRPr lang="ja-JP" altLang="en-US" sz="1800"/>
          </a:p>
        </p:txBody>
      </p:sp>
      <p:sp>
        <p:nvSpPr>
          <p:cNvPr id="20485" name="Text Box 5">
            <a:extLst>
              <a:ext uri="{FF2B5EF4-FFF2-40B4-BE49-F238E27FC236}">
                <a16:creationId xmlns="" xmlns:a16="http://schemas.microsoft.com/office/drawing/2014/main" id="{3108FD59-B8D9-4233-8D40-1A1934718B56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838200" y="2184400"/>
            <a:ext cx="7086600" cy="8302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ja-JP" altLang="en-US" sz="2400">
                <a:solidFill>
                  <a:schemeClr val="bg1"/>
                </a:solidFill>
              </a:rPr>
              <a:t>過去</a:t>
            </a:r>
            <a:r>
              <a:rPr lang="en-US" altLang="ja-JP" sz="2400">
                <a:solidFill>
                  <a:schemeClr val="bg1"/>
                </a:solidFill>
              </a:rPr>
              <a:t>5</a:t>
            </a:r>
            <a:r>
              <a:rPr lang="ja-JP" altLang="en-US" sz="2400">
                <a:solidFill>
                  <a:schemeClr val="bg1"/>
                </a:solidFill>
              </a:rPr>
              <a:t>年間の分流器の校正結果として以下のデータを所有している</a:t>
            </a:r>
          </a:p>
        </p:txBody>
      </p:sp>
      <p:sp>
        <p:nvSpPr>
          <p:cNvPr id="20486" name="AutoShape 6">
            <a:extLst>
              <a:ext uri="{FF2B5EF4-FFF2-40B4-BE49-F238E27FC236}">
                <a16:creationId xmlns="" xmlns:a16="http://schemas.microsoft.com/office/drawing/2014/main" id="{89210144-BFA9-4C21-BBE0-4B61E92EBB01}"/>
              </a:ext>
            </a:extLst>
          </p:cNvPr>
          <p:cNvSpPr>
            <a:spLocks noChangeArrowheads="1"/>
          </p:cNvSpPr>
          <p:nvPr/>
        </p:nvSpPr>
        <p:spPr bwMode="auto">
          <a:xfrm>
            <a:off x="4114800" y="3973513"/>
            <a:ext cx="576263" cy="609600"/>
          </a:xfrm>
          <a:prstGeom prst="downArrow">
            <a:avLst>
              <a:gd name="adj1" fmla="val 50000"/>
              <a:gd name="adj2" fmla="val 40771"/>
            </a:avLst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vert="eaVert" wrap="none" anchor="ctr"/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endParaRPr lang="ja-JP" altLang="en-US" sz="1800"/>
          </a:p>
        </p:txBody>
      </p:sp>
      <p:sp>
        <p:nvSpPr>
          <p:cNvPr id="7" name="Text Box 7">
            <a:extLst>
              <a:ext uri="{FF2B5EF4-FFF2-40B4-BE49-F238E27FC236}">
                <a16:creationId xmlns="" xmlns:a16="http://schemas.microsoft.com/office/drawing/2014/main" id="{1A7D04FC-8CFE-44E4-A009-90D3080CD7B9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876800" y="5029200"/>
            <a:ext cx="4038600" cy="15700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defRPr/>
            </a:pPr>
            <a:r>
              <a:rPr lang="ja-JP" altLang="en-US" sz="2400" b="1" dirty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これらのデータから、この分流器の長期安定度を、最大値と最小値の差の矩形分布</a:t>
            </a:r>
            <a:r>
              <a:rPr lang="en-US" altLang="ja-JP" sz="2400" b="1" dirty="0">
                <a:solidFill>
                  <a:schemeClr val="bg1"/>
                </a:solidFill>
                <a:latin typeface="Times New Roman" pitchFamily="18" charset="0"/>
                <a:ea typeface="+mn-ea"/>
                <a:cs typeface="Times New Roman" pitchFamily="18" charset="0"/>
              </a:rPr>
              <a:t>(</a:t>
            </a:r>
            <a:r>
              <a:rPr lang="en-US" altLang="ja-JP" sz="2400" b="1" dirty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±0.000 3 Ω</a:t>
            </a:r>
            <a:r>
              <a:rPr lang="en-US" altLang="ja-JP" sz="2400" b="1" dirty="0">
                <a:solidFill>
                  <a:schemeClr val="bg1"/>
                </a:solidFill>
                <a:latin typeface="Times New Roman" pitchFamily="18" charset="0"/>
                <a:ea typeface="+mn-ea"/>
                <a:cs typeface="Times New Roman" pitchFamily="18" charset="0"/>
              </a:rPr>
              <a:t>)</a:t>
            </a:r>
            <a:r>
              <a:rPr lang="ja-JP" altLang="en-US" sz="2400" b="1" dirty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と推測する。</a:t>
            </a:r>
          </a:p>
        </p:txBody>
      </p:sp>
      <p:sp>
        <p:nvSpPr>
          <p:cNvPr id="20488" name="Text Box 8">
            <a:extLst>
              <a:ext uri="{FF2B5EF4-FFF2-40B4-BE49-F238E27FC236}">
                <a16:creationId xmlns="" xmlns:a16="http://schemas.microsoft.com/office/drawing/2014/main" id="{C00C5028-5AF5-40DC-B8DD-9A3B4C3CB148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857250" y="2946400"/>
            <a:ext cx="7010400" cy="9540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US" altLang="ja-JP" sz="2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0.099 90 </a:t>
            </a:r>
            <a:r>
              <a:rPr lang="en-US" altLang="ja-JP" sz="2800" b="1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Ω</a:t>
            </a:r>
            <a:r>
              <a:rPr lang="en-US" altLang="ja-JP" sz="2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0.100 20 </a:t>
            </a:r>
            <a:r>
              <a:rPr lang="en-US" altLang="ja-JP" sz="2800" b="1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Ω</a:t>
            </a:r>
            <a:r>
              <a:rPr lang="en-US" altLang="ja-JP" sz="2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0.100 10 </a:t>
            </a:r>
            <a:r>
              <a:rPr lang="en-US" altLang="ja-JP" sz="2800" b="1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Ω</a:t>
            </a:r>
            <a:r>
              <a:rPr lang="en-US" altLang="ja-JP" sz="2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ja-JP" altLang="en-US" sz="2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　　　　</a:t>
            </a:r>
            <a:r>
              <a:rPr lang="en-US" altLang="ja-JP" sz="2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0.100 50 </a:t>
            </a:r>
            <a:r>
              <a:rPr lang="en-US" altLang="ja-JP" sz="2800" b="1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Ω</a:t>
            </a:r>
            <a:r>
              <a:rPr lang="en-US" altLang="ja-JP" sz="2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0.100 20 </a:t>
            </a:r>
            <a:r>
              <a:rPr lang="en-US" altLang="ja-JP" sz="2800" b="1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Ω</a:t>
            </a:r>
            <a:endParaRPr lang="en-US" altLang="ja-JP" sz="28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0489" name="Line 9">
            <a:extLst>
              <a:ext uri="{FF2B5EF4-FFF2-40B4-BE49-F238E27FC236}">
                <a16:creationId xmlns="" xmlns:a16="http://schemas.microsoft.com/office/drawing/2014/main" id="{D5284201-96F0-4E04-92F3-B97F5D858584}"/>
              </a:ext>
            </a:extLst>
          </p:cNvPr>
          <p:cNvSpPr>
            <a:spLocks noChangeShapeType="1"/>
          </p:cNvSpPr>
          <p:nvPr/>
        </p:nvSpPr>
        <p:spPr bwMode="auto">
          <a:xfrm>
            <a:off x="381000" y="5791200"/>
            <a:ext cx="3505200" cy="0"/>
          </a:xfrm>
          <a:prstGeom prst="line">
            <a:avLst/>
          </a:prstGeom>
          <a:noFill/>
          <a:ln w="31750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ja-JP" altLang="en-US"/>
          </a:p>
        </p:txBody>
      </p:sp>
      <p:sp>
        <p:nvSpPr>
          <p:cNvPr id="20490" name="Line 10">
            <a:extLst>
              <a:ext uri="{FF2B5EF4-FFF2-40B4-BE49-F238E27FC236}">
                <a16:creationId xmlns="" xmlns:a16="http://schemas.microsoft.com/office/drawing/2014/main" id="{537D4AAB-3E4F-4C23-A8BD-F75A7729F0DA}"/>
              </a:ext>
            </a:extLst>
          </p:cNvPr>
          <p:cNvSpPr>
            <a:spLocks noChangeShapeType="1"/>
          </p:cNvSpPr>
          <p:nvPr/>
        </p:nvSpPr>
        <p:spPr bwMode="auto">
          <a:xfrm>
            <a:off x="739775" y="5195888"/>
            <a:ext cx="2697163" cy="0"/>
          </a:xfrm>
          <a:prstGeom prst="line">
            <a:avLst/>
          </a:prstGeom>
          <a:noFill/>
          <a:ln w="31750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ja-JP" altLang="en-US"/>
          </a:p>
        </p:txBody>
      </p:sp>
      <p:sp>
        <p:nvSpPr>
          <p:cNvPr id="20491" name="Line 12">
            <a:extLst>
              <a:ext uri="{FF2B5EF4-FFF2-40B4-BE49-F238E27FC236}">
                <a16:creationId xmlns="" xmlns:a16="http://schemas.microsoft.com/office/drawing/2014/main" id="{E5AFF35F-2AEA-4B05-A528-16EFA7584271}"/>
              </a:ext>
            </a:extLst>
          </p:cNvPr>
          <p:cNvSpPr>
            <a:spLocks noChangeShapeType="1"/>
          </p:cNvSpPr>
          <p:nvPr/>
        </p:nvSpPr>
        <p:spPr bwMode="auto">
          <a:xfrm>
            <a:off x="739775" y="5181600"/>
            <a:ext cx="0" cy="609600"/>
          </a:xfrm>
          <a:prstGeom prst="line">
            <a:avLst/>
          </a:prstGeom>
          <a:noFill/>
          <a:ln w="31750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ja-JP" altLang="en-US"/>
          </a:p>
        </p:txBody>
      </p:sp>
      <p:sp>
        <p:nvSpPr>
          <p:cNvPr id="20492" name="Line 13">
            <a:extLst>
              <a:ext uri="{FF2B5EF4-FFF2-40B4-BE49-F238E27FC236}">
                <a16:creationId xmlns="" xmlns:a16="http://schemas.microsoft.com/office/drawing/2014/main" id="{0437612F-4658-4B94-BFFA-78F0B180264E}"/>
              </a:ext>
            </a:extLst>
          </p:cNvPr>
          <p:cNvSpPr>
            <a:spLocks noChangeShapeType="1"/>
          </p:cNvSpPr>
          <p:nvPr/>
        </p:nvSpPr>
        <p:spPr bwMode="auto">
          <a:xfrm>
            <a:off x="3419475" y="5181600"/>
            <a:ext cx="0" cy="609600"/>
          </a:xfrm>
          <a:prstGeom prst="line">
            <a:avLst/>
          </a:prstGeom>
          <a:noFill/>
          <a:ln w="31750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ja-JP" altLang="en-US"/>
          </a:p>
        </p:txBody>
      </p:sp>
      <p:sp>
        <p:nvSpPr>
          <p:cNvPr id="20493" name="Text Box 15">
            <a:extLst>
              <a:ext uri="{FF2B5EF4-FFF2-40B4-BE49-F238E27FC236}">
                <a16:creationId xmlns="" xmlns:a16="http://schemas.microsoft.com/office/drawing/2014/main" id="{565DBA35-5093-447C-A9C7-59EB39D812D8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048000" y="5867400"/>
            <a:ext cx="1676400" cy="427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US" altLang="ja-JP" sz="22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0.100 50 </a:t>
            </a:r>
            <a:r>
              <a:rPr lang="en-US" altLang="ja-JP" sz="2200" b="1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Ω</a:t>
            </a:r>
          </a:p>
        </p:txBody>
      </p:sp>
      <p:sp>
        <p:nvSpPr>
          <p:cNvPr id="20494" name="Text Box 17">
            <a:extLst>
              <a:ext uri="{FF2B5EF4-FFF2-40B4-BE49-F238E27FC236}">
                <a16:creationId xmlns="" xmlns:a16="http://schemas.microsoft.com/office/drawing/2014/main" id="{119053DE-FC07-4998-96C7-399368BC8527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295400" y="3860800"/>
            <a:ext cx="2293938" cy="461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ja-JP" altLang="en-US" sz="2400"/>
              <a:t>矩形分布を仮定</a:t>
            </a:r>
          </a:p>
        </p:txBody>
      </p:sp>
      <p:sp>
        <p:nvSpPr>
          <p:cNvPr id="20495" name="Text Box 18">
            <a:extLst>
              <a:ext uri="{FF2B5EF4-FFF2-40B4-BE49-F238E27FC236}">
                <a16:creationId xmlns="" xmlns:a16="http://schemas.microsoft.com/office/drawing/2014/main" id="{CBD6F000-835D-4936-A4BF-468E45B14B28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219200" y="4241800"/>
            <a:ext cx="1620838" cy="461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en-US" altLang="ja-JP" sz="2400"/>
              <a:t>(</a:t>
            </a:r>
            <a:r>
              <a:rPr lang="ja-JP" altLang="en-US" sz="2400"/>
              <a:t>一様分布</a:t>
            </a:r>
            <a:r>
              <a:rPr lang="en-US" altLang="ja-JP" sz="2400"/>
              <a:t>)</a:t>
            </a:r>
          </a:p>
        </p:txBody>
      </p:sp>
      <p:sp>
        <p:nvSpPr>
          <p:cNvPr id="20496" name="Text Box 20">
            <a:extLst>
              <a:ext uri="{FF2B5EF4-FFF2-40B4-BE49-F238E27FC236}">
                <a16:creationId xmlns="" xmlns:a16="http://schemas.microsoft.com/office/drawing/2014/main" id="{607EE7D3-1CFA-4B1F-B4E3-3951F24EF703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382713" y="6300788"/>
            <a:ext cx="1676400" cy="4270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US" altLang="ja-JP" sz="22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0.100 20 </a:t>
            </a:r>
            <a:r>
              <a:rPr lang="en-US" altLang="ja-JP" sz="2200" b="1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Ω</a:t>
            </a:r>
          </a:p>
        </p:txBody>
      </p:sp>
      <p:sp>
        <p:nvSpPr>
          <p:cNvPr id="20497" name="Text Box 21">
            <a:extLst>
              <a:ext uri="{FF2B5EF4-FFF2-40B4-BE49-F238E27FC236}">
                <a16:creationId xmlns="" xmlns:a16="http://schemas.microsoft.com/office/drawing/2014/main" id="{6D2B4B39-BE0D-4836-968D-1DD27D6DE3C2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4450" y="5867400"/>
            <a:ext cx="1676400" cy="427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US" altLang="ja-JP" sz="22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0.099 90 </a:t>
            </a:r>
            <a:r>
              <a:rPr lang="en-US" altLang="ja-JP" sz="2200" b="1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Ω</a:t>
            </a:r>
          </a:p>
        </p:txBody>
      </p:sp>
      <p:sp>
        <p:nvSpPr>
          <p:cNvPr id="20498" name="Line 22">
            <a:extLst>
              <a:ext uri="{FF2B5EF4-FFF2-40B4-BE49-F238E27FC236}">
                <a16:creationId xmlns="" xmlns:a16="http://schemas.microsoft.com/office/drawing/2014/main" id="{80B85140-3E39-438C-96FB-14A1A2CAAB32}"/>
              </a:ext>
            </a:extLst>
          </p:cNvPr>
          <p:cNvSpPr>
            <a:spLocks noChangeShapeType="1"/>
          </p:cNvSpPr>
          <p:nvPr/>
        </p:nvSpPr>
        <p:spPr bwMode="auto">
          <a:xfrm flipH="1" flipV="1">
            <a:off x="2051050" y="4913313"/>
            <a:ext cx="3175" cy="1320800"/>
          </a:xfrm>
          <a:prstGeom prst="line">
            <a:avLst/>
          </a:prstGeom>
          <a:noFill/>
          <a:ln w="31750">
            <a:solidFill>
              <a:srgbClr val="000000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ja-JP" altLang="en-US"/>
          </a:p>
        </p:txBody>
      </p:sp>
      <p:sp>
        <p:nvSpPr>
          <p:cNvPr id="20499" name="Line 23">
            <a:extLst>
              <a:ext uri="{FF2B5EF4-FFF2-40B4-BE49-F238E27FC236}">
                <a16:creationId xmlns="" xmlns:a16="http://schemas.microsoft.com/office/drawing/2014/main" id="{E33B4E81-1737-404E-9972-24F3DF4154E5}"/>
              </a:ext>
            </a:extLst>
          </p:cNvPr>
          <p:cNvSpPr>
            <a:spLocks noChangeShapeType="1"/>
          </p:cNvSpPr>
          <p:nvPr/>
        </p:nvSpPr>
        <p:spPr bwMode="auto">
          <a:xfrm>
            <a:off x="762000" y="5486400"/>
            <a:ext cx="2667000" cy="0"/>
          </a:xfrm>
          <a:prstGeom prst="line">
            <a:avLst/>
          </a:prstGeom>
          <a:noFill/>
          <a:ln w="19050">
            <a:solidFill>
              <a:srgbClr val="0000FF"/>
            </a:solidFill>
            <a:round/>
            <a:headEnd type="triangle" w="med" len="med"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ja-JP" altLang="en-US"/>
          </a:p>
        </p:txBody>
      </p:sp>
      <p:sp>
        <p:nvSpPr>
          <p:cNvPr id="20500" name="Rectangle 24">
            <a:extLst>
              <a:ext uri="{FF2B5EF4-FFF2-40B4-BE49-F238E27FC236}">
                <a16:creationId xmlns="" xmlns:a16="http://schemas.microsoft.com/office/drawing/2014/main" id="{0E987BEE-21D8-4EE0-99E3-0F2CC78C65B2}"/>
              </a:ext>
            </a:extLst>
          </p:cNvPr>
          <p:cNvSpPr>
            <a:spLocks noChangeArrowheads="1"/>
          </p:cNvSpPr>
          <p:nvPr/>
        </p:nvSpPr>
        <p:spPr bwMode="auto">
          <a:xfrm>
            <a:off x="468313" y="1557338"/>
            <a:ext cx="5043487" cy="5794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ja-JP" altLang="en-US"/>
              <a:t>（過去データの利用　その１）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>
            <a:extLst>
              <a:ext uri="{FF2B5EF4-FFF2-40B4-BE49-F238E27FC236}">
                <a16:creationId xmlns="" xmlns:a16="http://schemas.microsoft.com/office/drawing/2014/main" id="{80C0DC3F-8A5F-4FF5-9FF9-2944B5C51AE9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457200" y="-214313"/>
            <a:ext cx="8229600" cy="1143001"/>
          </a:xfrm>
        </p:spPr>
        <p:txBody>
          <a:bodyPr/>
          <a:lstStyle/>
          <a:p>
            <a:pPr eaLnBrk="1" hangingPunct="1"/>
            <a:r>
              <a:rPr lang="ja-JP" altLang="en-US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目的</a:t>
            </a:r>
          </a:p>
        </p:txBody>
      </p:sp>
      <p:sp>
        <p:nvSpPr>
          <p:cNvPr id="3075" name="Text Box 3">
            <a:extLst>
              <a:ext uri="{FF2B5EF4-FFF2-40B4-BE49-F238E27FC236}">
                <a16:creationId xmlns="" xmlns:a16="http://schemas.microsoft.com/office/drawing/2014/main" id="{9F7C8556-B961-4756-BE58-460E627177A2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900113" y="5805488"/>
            <a:ext cx="7848600" cy="8302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ja-JP" altLang="en-US" sz="2400">
                <a:latin typeface="Times New Roman" panose="02020603050405020304" pitchFamily="18" charset="0"/>
                <a:cs typeface="Times New Roman" panose="02020603050405020304" pitchFamily="18" charset="0"/>
              </a:rPr>
              <a:t>タイプ</a:t>
            </a:r>
            <a:r>
              <a:rPr lang="en-US" altLang="ja-JP" sz="2400">
                <a:latin typeface="Times New Roman" panose="02020603050405020304" pitchFamily="18" charset="0"/>
                <a:cs typeface="Times New Roman" panose="02020603050405020304" pitchFamily="18" charset="0"/>
              </a:rPr>
              <a:t>B</a:t>
            </a:r>
            <a:r>
              <a:rPr lang="ja-JP" altLang="en-US" sz="2400">
                <a:latin typeface="Times New Roman" panose="02020603050405020304" pitchFamily="18" charset="0"/>
                <a:cs typeface="Times New Roman" panose="02020603050405020304" pitchFamily="18" charset="0"/>
              </a:rPr>
              <a:t>で評価する要因の選定，その要因の値と確率分布の求め方を学習する．</a:t>
            </a:r>
          </a:p>
        </p:txBody>
      </p:sp>
      <p:graphicFrame>
        <p:nvGraphicFramePr>
          <p:cNvPr id="24" name="Group 90">
            <a:extLst>
              <a:ext uri="{FF2B5EF4-FFF2-40B4-BE49-F238E27FC236}">
                <a16:creationId xmlns="" xmlns:a16="http://schemas.microsoft.com/office/drawing/2014/main" id="{3C007D4C-3DE6-4613-A3F8-AE34AA4F6D7A}"/>
              </a:ext>
            </a:extLst>
          </p:cNvPr>
          <p:cNvGraphicFramePr>
            <a:graphicFrameLocks noGrp="1"/>
          </p:cNvGraphicFramePr>
          <p:nvPr>
            <p:ph idx="1"/>
          </p:nvPr>
        </p:nvGraphicFramePr>
        <p:xfrm>
          <a:off x="179388" y="1071563"/>
          <a:ext cx="8856662" cy="4535488"/>
        </p:xfrm>
        <a:graphic>
          <a:graphicData uri="http://schemas.openxmlformats.org/drawingml/2006/table">
            <a:tbl>
              <a:tblPr/>
              <a:tblGrid>
                <a:gridCol w="720725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  <a:gridCol w="1368425">
                  <a:extLst>
                    <a:ext uri="{9D8B030D-6E8A-4147-A177-3AD203B41FA5}">
                      <a16:colId xmlns="" xmlns:a16="http://schemas.microsoft.com/office/drawing/2014/main" val="20001"/>
                    </a:ext>
                  </a:extLst>
                </a:gridCol>
                <a:gridCol w="574675">
                  <a:extLst>
                    <a:ext uri="{9D8B030D-6E8A-4147-A177-3AD203B41FA5}">
                      <a16:colId xmlns="" xmlns:a16="http://schemas.microsoft.com/office/drawing/2014/main" val="20002"/>
                    </a:ext>
                  </a:extLst>
                </a:gridCol>
                <a:gridCol w="1081087">
                  <a:extLst>
                    <a:ext uri="{9D8B030D-6E8A-4147-A177-3AD203B41FA5}">
                      <a16:colId xmlns="" xmlns:a16="http://schemas.microsoft.com/office/drawing/2014/main" val="20003"/>
                    </a:ext>
                  </a:extLst>
                </a:gridCol>
                <a:gridCol w="647700">
                  <a:extLst>
                    <a:ext uri="{9D8B030D-6E8A-4147-A177-3AD203B41FA5}">
                      <a16:colId xmlns="" xmlns:a16="http://schemas.microsoft.com/office/drawing/2014/main" val="20004"/>
                    </a:ext>
                  </a:extLst>
                </a:gridCol>
                <a:gridCol w="1368425">
                  <a:extLst>
                    <a:ext uri="{9D8B030D-6E8A-4147-A177-3AD203B41FA5}">
                      <a16:colId xmlns="" xmlns:a16="http://schemas.microsoft.com/office/drawing/2014/main" val="20005"/>
                    </a:ext>
                  </a:extLst>
                </a:gridCol>
                <a:gridCol w="1008063">
                  <a:extLst>
                    <a:ext uri="{9D8B030D-6E8A-4147-A177-3AD203B41FA5}">
                      <a16:colId xmlns="" xmlns:a16="http://schemas.microsoft.com/office/drawing/2014/main" val="20006"/>
                    </a:ext>
                  </a:extLst>
                </a:gridCol>
                <a:gridCol w="2087562">
                  <a:extLst>
                    <a:ext uri="{9D8B030D-6E8A-4147-A177-3AD203B41FA5}">
                      <a16:colId xmlns="" xmlns:a16="http://schemas.microsoft.com/office/drawing/2014/main" val="20007"/>
                    </a:ext>
                  </a:extLst>
                </a:gridCol>
              </a:tblGrid>
              <a:tr h="62865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記号</a:t>
                      </a:r>
                      <a:endParaRPr kumimoji="1" lang="ja-JP" altLang="en-GB" sz="16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6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不確かさ要因</a:t>
                      </a:r>
                      <a:endParaRPr kumimoji="1" lang="ja-JP" altLang="en-GB" sz="16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ＭＳ Ｐゴシック" pitchFamily="50" charset="-128"/>
                        <a:cs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6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 値</a:t>
                      </a:r>
                      <a:endParaRPr kumimoji="1" lang="ja-JP" altLang="en-US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en-GB" altLang="ja-JP" sz="1600" b="1" i="0" u="sng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+</a:t>
                      </a:r>
                      <a:endParaRPr kumimoji="1" lang="en-GB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2D2F4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6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確率分布</a:t>
                      </a:r>
                      <a:endParaRPr kumimoji="1" lang="ja-JP" altLang="en-GB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2D2F4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6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除数</a:t>
                      </a:r>
                      <a:endParaRPr kumimoji="1" lang="ja-JP" altLang="en-GB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6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標準不確かさ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6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感度係数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標準不確かさ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（</a:t>
                      </a:r>
                      <a:r>
                        <a:rPr kumimoji="1" lang="ja-JP" altLang="en-US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出力量</a:t>
                      </a:r>
                      <a:r>
                        <a:rPr kumimoji="1" lang="ja-JP" altLang="en-GB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の単位）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59055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 </a:t>
                      </a:r>
                      <a:endParaRPr kumimoji="1" lang="ja-JP" altLang="en-GB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2D2F4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2D2F4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1"/>
                  </a:ext>
                </a:extLst>
              </a:tr>
              <a:tr h="595313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2D2F4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2D2F4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2"/>
                  </a:ext>
                </a:extLst>
              </a:tr>
              <a:tr h="592138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2D2F4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2D2F4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3"/>
                  </a:ext>
                </a:extLst>
              </a:tr>
              <a:tr h="592138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2D2F4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2D2F4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4"/>
                  </a:ext>
                </a:extLst>
              </a:tr>
              <a:tr h="769937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en-GB" altLang="ja-JP" sz="1600" b="0" i="1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u</a:t>
                      </a:r>
                      <a:r>
                        <a:rPr kumimoji="1" lang="en-GB" altLang="ja-JP" sz="1600" b="0" i="0" u="none" strike="noStrike" cap="none" normalizeH="0" baseline="-3000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c</a:t>
                      </a:r>
                      <a:r>
                        <a:rPr kumimoji="1" lang="en-GB" altLang="ja-JP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(    )</a:t>
                      </a:r>
                      <a:endParaRPr kumimoji="1" lang="en-GB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合成標準</a:t>
                      </a:r>
                      <a:r>
                        <a:rPr kumimoji="1" lang="ja-JP" altLang="en-US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　　</a:t>
                      </a:r>
                      <a:r>
                        <a:rPr kumimoji="1" lang="ja-JP" altLang="en-GB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不確かさ</a:t>
                      </a:r>
                      <a:endParaRPr kumimoji="1" lang="ja-JP" altLang="en-GB" sz="16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6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正規分布</a:t>
                      </a:r>
                      <a:endParaRPr kumimoji="1" lang="ja-JP" altLang="en-GB" sz="16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5"/>
                  </a:ext>
                </a:extLst>
              </a:tr>
              <a:tr h="766762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en-GB" altLang="ja-JP" sz="1600" b="0" i="1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U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6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拡張不確かさ</a:t>
                      </a:r>
                      <a:endParaRPr kumimoji="1" lang="ja-JP" altLang="en-GB" sz="16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6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正規分布</a:t>
                      </a:r>
                      <a:r>
                        <a:rPr kumimoji="1" lang="en-GB" altLang="ja-JP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(</a:t>
                      </a:r>
                      <a:r>
                        <a:rPr kumimoji="1" lang="en-GB" altLang="ja-JP" sz="1600" b="0" i="1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k</a:t>
                      </a:r>
                      <a:r>
                        <a:rPr kumimoji="1" lang="en-GB" altLang="ja-JP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=2)</a:t>
                      </a:r>
                      <a:endParaRPr kumimoji="1" lang="en-GB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6"/>
                  </a:ext>
                </a:extLst>
              </a:tr>
            </a:tbl>
          </a:graphicData>
        </a:graphic>
      </p:graphicFrame>
      <p:sp>
        <p:nvSpPr>
          <p:cNvPr id="3150" name="Oval 78">
            <a:extLst>
              <a:ext uri="{FF2B5EF4-FFF2-40B4-BE49-F238E27FC236}">
                <a16:creationId xmlns="" xmlns:a16="http://schemas.microsoft.com/office/drawing/2014/main" id="{3F20081B-A0AA-48FC-9416-CF48680117BE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68538" y="908050"/>
            <a:ext cx="2303462" cy="3168650"/>
          </a:xfrm>
          <a:prstGeom prst="ellips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endParaRPr lang="ja-JP" altLang="en-US" sz="180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cxnSp>
        <p:nvCxnSpPr>
          <p:cNvPr id="3151" name="AutoShape 79">
            <a:extLst>
              <a:ext uri="{FF2B5EF4-FFF2-40B4-BE49-F238E27FC236}">
                <a16:creationId xmlns="" xmlns:a16="http://schemas.microsoft.com/office/drawing/2014/main" id="{5E174B92-F8DB-48CF-B2CD-B3925FE4F18E}"/>
              </a:ext>
            </a:extLst>
          </p:cNvPr>
          <p:cNvCxnSpPr>
            <a:cxnSpLocks noChangeShapeType="1"/>
            <a:stCxn id="3150" idx="3"/>
            <a:endCxn id="3075" idx="0"/>
          </p:cNvCxnSpPr>
          <p:nvPr/>
        </p:nvCxnSpPr>
        <p:spPr bwMode="auto">
          <a:xfrm rot="16200000" flipH="1">
            <a:off x="2618582" y="3599656"/>
            <a:ext cx="2192338" cy="2219325"/>
          </a:xfrm>
          <a:prstGeom prst="curvedConnector3">
            <a:avLst>
              <a:gd name="adj1" fmla="val 50000"/>
            </a:avLst>
          </a:prstGeom>
          <a:noFill/>
          <a:ln w="381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Rectangle 2">
            <a:extLst>
              <a:ext uri="{FF2B5EF4-FFF2-40B4-BE49-F238E27FC236}">
                <a16:creationId xmlns="" xmlns:a16="http://schemas.microsoft.com/office/drawing/2014/main" id="{3F4800EB-575E-4BEE-ACA3-B53AC93B325F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457200" y="79375"/>
            <a:ext cx="8229600" cy="1420813"/>
          </a:xfrm>
        </p:spPr>
        <p:txBody>
          <a:bodyPr/>
          <a:lstStyle/>
          <a:p>
            <a:pPr eaLnBrk="1" hangingPunct="1"/>
            <a:r>
              <a:rPr lang="ja-JP" altLang="en-US">
                <a:solidFill>
                  <a:schemeClr val="tx1"/>
                </a:solidFill>
              </a:rPr>
              <a:t>タイプ</a:t>
            </a:r>
            <a:r>
              <a:rPr lang="en-US" altLang="ja-JP">
                <a:solidFill>
                  <a:schemeClr val="tx1"/>
                </a:solidFill>
              </a:rPr>
              <a:t>B</a:t>
            </a:r>
            <a:r>
              <a:rPr lang="ja-JP" altLang="en-US">
                <a:solidFill>
                  <a:schemeClr val="tx1"/>
                </a:solidFill>
              </a:rPr>
              <a:t>評価の例</a:t>
            </a:r>
            <a:br>
              <a:rPr lang="ja-JP" altLang="en-US">
                <a:solidFill>
                  <a:schemeClr val="tx1"/>
                </a:solidFill>
              </a:rPr>
            </a:br>
            <a:r>
              <a:rPr lang="ja-JP" altLang="en-US">
                <a:solidFill>
                  <a:schemeClr val="tx1"/>
                </a:solidFill>
              </a:rPr>
              <a:t> （分流器の長期安定度）</a:t>
            </a:r>
          </a:p>
        </p:txBody>
      </p:sp>
      <p:sp>
        <p:nvSpPr>
          <p:cNvPr id="21507" name="Rectangle 3">
            <a:extLst>
              <a:ext uri="{FF2B5EF4-FFF2-40B4-BE49-F238E27FC236}">
                <a16:creationId xmlns="" xmlns:a16="http://schemas.microsoft.com/office/drawing/2014/main" id="{2CB9E3ED-DF76-45A2-B72A-FD30733825D2}"/>
              </a:ext>
            </a:extLst>
          </p:cNvPr>
          <p:cNvSpPr>
            <a:spLocks noChangeArrowheads="1"/>
          </p:cNvSpPr>
          <p:nvPr/>
        </p:nvSpPr>
        <p:spPr bwMode="auto">
          <a:xfrm>
            <a:off x="4241800" y="2198688"/>
            <a:ext cx="4806950" cy="4572000"/>
          </a:xfrm>
          <a:prstGeom prst="rect">
            <a:avLst/>
          </a:prstGeom>
          <a:solidFill>
            <a:srgbClr val="FFCCCC"/>
          </a:solidFill>
          <a:ln w="9525">
            <a:solidFill>
              <a:schemeClr val="bg2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endParaRPr lang="ja-JP" altLang="en-US" sz="1800"/>
          </a:p>
        </p:txBody>
      </p:sp>
      <p:sp>
        <p:nvSpPr>
          <p:cNvPr id="21508" name="Rectangle 4">
            <a:extLst>
              <a:ext uri="{FF2B5EF4-FFF2-40B4-BE49-F238E27FC236}">
                <a16:creationId xmlns="" xmlns:a16="http://schemas.microsoft.com/office/drawing/2014/main" id="{7697FC0E-EE35-4FD3-A2B8-E8D12B09E592}"/>
              </a:ext>
            </a:extLst>
          </p:cNvPr>
          <p:cNvSpPr>
            <a:spLocks noChangeArrowheads="1"/>
          </p:cNvSpPr>
          <p:nvPr/>
        </p:nvSpPr>
        <p:spPr bwMode="auto">
          <a:xfrm>
            <a:off x="133350" y="2224088"/>
            <a:ext cx="3200400" cy="3646487"/>
          </a:xfrm>
          <a:prstGeom prst="rect">
            <a:avLst/>
          </a:prstGeom>
          <a:solidFill>
            <a:srgbClr val="FFFFCC"/>
          </a:solidFill>
          <a:ln w="9525">
            <a:solidFill>
              <a:schemeClr val="bg2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endParaRPr lang="ja-JP" altLang="en-US" sz="1800">
              <a:solidFill>
                <a:schemeClr val="bg1"/>
              </a:solidFill>
            </a:endParaRPr>
          </a:p>
        </p:txBody>
      </p:sp>
      <p:sp>
        <p:nvSpPr>
          <p:cNvPr id="21509" name="Text Box 5">
            <a:extLst>
              <a:ext uri="{FF2B5EF4-FFF2-40B4-BE49-F238E27FC236}">
                <a16:creationId xmlns="" xmlns:a16="http://schemas.microsoft.com/office/drawing/2014/main" id="{BD652C21-0BE0-4FE8-AC23-1CD4F6A91D71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33350" y="2427288"/>
            <a:ext cx="3200400" cy="5191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ja-JP" altLang="en-US" sz="2800">
                <a:solidFill>
                  <a:schemeClr val="bg1"/>
                </a:solidFill>
              </a:rPr>
              <a:t>他の考え方としては</a:t>
            </a:r>
          </a:p>
        </p:txBody>
      </p:sp>
      <p:sp>
        <p:nvSpPr>
          <p:cNvPr id="21510" name="AutoShape 6">
            <a:extLst>
              <a:ext uri="{FF2B5EF4-FFF2-40B4-BE49-F238E27FC236}">
                <a16:creationId xmlns="" xmlns:a16="http://schemas.microsoft.com/office/drawing/2014/main" id="{3116461B-0511-420B-B0DC-C646D0E09D3A}"/>
              </a:ext>
            </a:extLst>
          </p:cNvPr>
          <p:cNvSpPr>
            <a:spLocks noChangeArrowheads="1"/>
          </p:cNvSpPr>
          <p:nvPr/>
        </p:nvSpPr>
        <p:spPr bwMode="auto">
          <a:xfrm rot="-5400000">
            <a:off x="3477419" y="4036219"/>
            <a:ext cx="576262" cy="711200"/>
          </a:xfrm>
          <a:prstGeom prst="downArrow">
            <a:avLst>
              <a:gd name="adj1" fmla="val 50000"/>
              <a:gd name="adj2" fmla="val 47567"/>
            </a:avLst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vert="eaVert" wrap="none" anchor="ctr"/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endParaRPr lang="ja-JP" altLang="en-US" sz="1800"/>
          </a:p>
        </p:txBody>
      </p:sp>
      <p:sp>
        <p:nvSpPr>
          <p:cNvPr id="7" name="Text Box 7">
            <a:extLst>
              <a:ext uri="{FF2B5EF4-FFF2-40B4-BE49-F238E27FC236}">
                <a16:creationId xmlns="" xmlns:a16="http://schemas.microsoft.com/office/drawing/2014/main" id="{CE4C672B-2137-411E-AEC5-118E7885D67C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857750" y="2655888"/>
            <a:ext cx="3886200" cy="19383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defRPr/>
            </a:pPr>
            <a:r>
              <a:rPr lang="en-US" altLang="ja-JP" sz="2400" b="1" dirty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1</a:t>
            </a:r>
            <a:r>
              <a:rPr lang="ja-JP" altLang="en-US" sz="2400" b="1" dirty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年間当たりの最大変化量が、この分流器の長期安定度の最悪値である。よって、この最悪値で矩形分布</a:t>
            </a:r>
            <a:r>
              <a:rPr lang="en-US" altLang="ja-JP" sz="2400" b="1" dirty="0">
                <a:solidFill>
                  <a:schemeClr val="bg1"/>
                </a:solidFill>
                <a:latin typeface="Times New Roman" pitchFamily="18" charset="0"/>
                <a:ea typeface="+mn-ea"/>
                <a:cs typeface="Times New Roman" pitchFamily="18" charset="0"/>
              </a:rPr>
              <a:t>(</a:t>
            </a:r>
            <a:r>
              <a:rPr lang="ja-JP" altLang="en-US" sz="2400" b="1" dirty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一様分布</a:t>
            </a:r>
            <a:r>
              <a:rPr lang="en-US" altLang="ja-JP" sz="2400" b="1" dirty="0">
                <a:solidFill>
                  <a:schemeClr val="bg1"/>
                </a:solidFill>
                <a:latin typeface="Times New Roman" pitchFamily="18" charset="0"/>
                <a:ea typeface="+mn-ea"/>
                <a:cs typeface="Times New Roman" pitchFamily="18" charset="0"/>
              </a:rPr>
              <a:t>)</a:t>
            </a:r>
            <a:r>
              <a:rPr lang="ja-JP" altLang="en-US" sz="2400" b="1" dirty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と推測する。</a:t>
            </a:r>
          </a:p>
        </p:txBody>
      </p:sp>
      <p:sp>
        <p:nvSpPr>
          <p:cNvPr id="21512" name="Text Box 8">
            <a:extLst>
              <a:ext uri="{FF2B5EF4-FFF2-40B4-BE49-F238E27FC236}">
                <a16:creationId xmlns="" xmlns:a16="http://schemas.microsoft.com/office/drawing/2014/main" id="{3F484777-44F5-4D8B-AC80-9FF0C5142AF8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33350" y="3265488"/>
            <a:ext cx="1524000" cy="2225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US" altLang="ja-JP" sz="20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0.099 9 </a:t>
            </a:r>
            <a:r>
              <a:rPr lang="en-US" altLang="ja-JP" sz="2000" b="1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Ω</a:t>
            </a:r>
          </a:p>
          <a:p>
            <a:pPr>
              <a:spcBef>
                <a:spcPct val="50000"/>
              </a:spcBef>
              <a:buFontTx/>
              <a:buNone/>
            </a:pPr>
            <a:r>
              <a:rPr lang="en-US" altLang="ja-JP" sz="20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0.100 2 </a:t>
            </a:r>
            <a:r>
              <a:rPr lang="en-US" altLang="ja-JP" sz="2000" b="1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Ω</a:t>
            </a:r>
            <a:endParaRPr lang="en-US" altLang="ja-JP" sz="200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>
              <a:spcBef>
                <a:spcPct val="50000"/>
              </a:spcBef>
              <a:buFontTx/>
              <a:buNone/>
            </a:pPr>
            <a:r>
              <a:rPr lang="en-US" altLang="ja-JP" sz="20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0.100 1 </a:t>
            </a:r>
            <a:r>
              <a:rPr lang="en-US" altLang="ja-JP" sz="2000" b="1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Ω</a:t>
            </a:r>
            <a:endParaRPr lang="en-US" altLang="ja-JP" sz="200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>
              <a:spcBef>
                <a:spcPct val="50000"/>
              </a:spcBef>
              <a:buFontTx/>
              <a:buNone/>
            </a:pPr>
            <a:r>
              <a:rPr lang="en-US" altLang="ja-JP" sz="20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0.100 5 </a:t>
            </a:r>
            <a:r>
              <a:rPr lang="en-US" altLang="ja-JP" sz="2000" b="1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Ω</a:t>
            </a:r>
            <a:r>
              <a:rPr lang="en-US" altLang="ja-JP" sz="20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</a:p>
          <a:p>
            <a:pPr>
              <a:spcBef>
                <a:spcPct val="50000"/>
              </a:spcBef>
              <a:buFontTx/>
              <a:buNone/>
            </a:pPr>
            <a:r>
              <a:rPr lang="en-US" altLang="ja-JP" sz="20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0.100 2 </a:t>
            </a:r>
            <a:r>
              <a:rPr lang="en-US" altLang="ja-JP" sz="2000" b="1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Ω</a:t>
            </a:r>
          </a:p>
        </p:txBody>
      </p:sp>
      <p:sp>
        <p:nvSpPr>
          <p:cNvPr id="21513" name="Text Box 19">
            <a:extLst>
              <a:ext uri="{FF2B5EF4-FFF2-40B4-BE49-F238E27FC236}">
                <a16:creationId xmlns="" xmlns:a16="http://schemas.microsoft.com/office/drawing/2014/main" id="{75600DE0-6DF0-4D97-99D1-3890EF68DC56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352550" y="3478213"/>
            <a:ext cx="1981200" cy="17684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r">
              <a:spcBef>
                <a:spcPct val="50000"/>
              </a:spcBef>
              <a:buFontTx/>
              <a:buNone/>
            </a:pPr>
            <a:r>
              <a:rPr lang="ja-JP" altLang="en-US" sz="2000" b="1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＞ </a:t>
            </a:r>
            <a:r>
              <a:rPr lang="en-US" altLang="ja-JP" sz="20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+0.000 3 </a:t>
            </a:r>
            <a:r>
              <a:rPr lang="en-US" altLang="ja-JP" sz="2000" b="1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Ω</a:t>
            </a:r>
          </a:p>
          <a:p>
            <a:pPr algn="r">
              <a:spcBef>
                <a:spcPct val="50000"/>
              </a:spcBef>
              <a:buFontTx/>
              <a:buNone/>
            </a:pPr>
            <a:r>
              <a:rPr lang="ja-JP" altLang="en-US" sz="2000" b="1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＞ </a:t>
            </a:r>
            <a:r>
              <a:rPr lang="en-US" altLang="ja-JP" sz="20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- 0.000 1 </a:t>
            </a:r>
            <a:r>
              <a:rPr lang="en-US" altLang="ja-JP" sz="2000" b="1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Ω</a:t>
            </a:r>
          </a:p>
          <a:p>
            <a:pPr algn="r">
              <a:spcBef>
                <a:spcPct val="50000"/>
              </a:spcBef>
              <a:buFontTx/>
              <a:buNone/>
            </a:pPr>
            <a:r>
              <a:rPr lang="ja-JP" altLang="en-US" sz="2000" b="1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＞ </a:t>
            </a:r>
            <a:r>
              <a:rPr lang="en-US" altLang="ja-JP" sz="20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+0.000 4 </a:t>
            </a:r>
            <a:r>
              <a:rPr lang="en-US" altLang="ja-JP" sz="2000" b="1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Ω</a:t>
            </a:r>
          </a:p>
          <a:p>
            <a:pPr algn="r">
              <a:spcBef>
                <a:spcPct val="50000"/>
              </a:spcBef>
              <a:buFontTx/>
              <a:buNone/>
            </a:pPr>
            <a:r>
              <a:rPr lang="ja-JP" altLang="en-US" sz="2000" b="1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＞ </a:t>
            </a:r>
            <a:r>
              <a:rPr lang="en-US" altLang="ja-JP" sz="20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- 0.000 3 </a:t>
            </a:r>
            <a:r>
              <a:rPr lang="en-US" altLang="ja-JP" sz="2000" b="1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Ω</a:t>
            </a:r>
          </a:p>
        </p:txBody>
      </p:sp>
      <p:grpSp>
        <p:nvGrpSpPr>
          <p:cNvPr id="21514" name="Group 20">
            <a:extLst>
              <a:ext uri="{FF2B5EF4-FFF2-40B4-BE49-F238E27FC236}">
                <a16:creationId xmlns="" xmlns:a16="http://schemas.microsoft.com/office/drawing/2014/main" id="{28585916-8E7E-4D6F-9D64-86F652051795}"/>
              </a:ext>
            </a:extLst>
          </p:cNvPr>
          <p:cNvGrpSpPr>
            <a:grpSpLocks/>
          </p:cNvGrpSpPr>
          <p:nvPr/>
        </p:nvGrpSpPr>
        <p:grpSpPr bwMode="auto">
          <a:xfrm>
            <a:off x="4476750" y="4941888"/>
            <a:ext cx="4495800" cy="914400"/>
            <a:chOff x="384" y="3168"/>
            <a:chExt cx="1872" cy="576"/>
          </a:xfrm>
        </p:grpSpPr>
        <p:sp>
          <p:nvSpPr>
            <p:cNvPr id="21519" name="Line 21">
              <a:extLst>
                <a:ext uri="{FF2B5EF4-FFF2-40B4-BE49-F238E27FC236}">
                  <a16:creationId xmlns="" xmlns:a16="http://schemas.microsoft.com/office/drawing/2014/main" id="{D20801E0-EBF4-43A9-97CE-C19A7B8EA8D2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84" y="3744"/>
              <a:ext cx="1872" cy="0"/>
            </a:xfrm>
            <a:prstGeom prst="line">
              <a:avLst/>
            </a:prstGeom>
            <a:noFill/>
            <a:ln w="31750">
              <a:solidFill>
                <a:srgbClr val="0000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1520" name="Line 22">
              <a:extLst>
                <a:ext uri="{FF2B5EF4-FFF2-40B4-BE49-F238E27FC236}">
                  <a16:creationId xmlns="" xmlns:a16="http://schemas.microsoft.com/office/drawing/2014/main" id="{7E7DB226-2EDA-46B6-A40C-FE3A858046FD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576" y="3369"/>
              <a:ext cx="1440" cy="0"/>
            </a:xfrm>
            <a:prstGeom prst="line">
              <a:avLst/>
            </a:prstGeom>
            <a:noFill/>
            <a:ln w="31750">
              <a:solidFill>
                <a:srgbClr val="0000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1521" name="Line 23">
              <a:extLst>
                <a:ext uri="{FF2B5EF4-FFF2-40B4-BE49-F238E27FC236}">
                  <a16:creationId xmlns="" xmlns:a16="http://schemas.microsoft.com/office/drawing/2014/main" id="{2880B84D-44D2-4B09-9536-BBE58F4BBC5E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296" y="3168"/>
              <a:ext cx="0" cy="576"/>
            </a:xfrm>
            <a:prstGeom prst="line">
              <a:avLst/>
            </a:prstGeom>
            <a:noFill/>
            <a:ln w="31750">
              <a:solidFill>
                <a:srgbClr val="000000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1522" name="Line 24">
              <a:extLst>
                <a:ext uri="{FF2B5EF4-FFF2-40B4-BE49-F238E27FC236}">
                  <a16:creationId xmlns="" xmlns:a16="http://schemas.microsoft.com/office/drawing/2014/main" id="{2B0A785E-10DB-41D4-B658-836C2139DE5D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576" y="3360"/>
              <a:ext cx="0" cy="384"/>
            </a:xfrm>
            <a:prstGeom prst="line">
              <a:avLst/>
            </a:prstGeom>
            <a:noFill/>
            <a:ln w="31750">
              <a:solidFill>
                <a:srgbClr val="0000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1523" name="Line 25">
              <a:extLst>
                <a:ext uri="{FF2B5EF4-FFF2-40B4-BE49-F238E27FC236}">
                  <a16:creationId xmlns="" xmlns:a16="http://schemas.microsoft.com/office/drawing/2014/main" id="{6E261B14-6036-4E4C-A831-CA8BB0733F6D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2007" y="3360"/>
              <a:ext cx="0" cy="384"/>
            </a:xfrm>
            <a:prstGeom prst="line">
              <a:avLst/>
            </a:prstGeom>
            <a:noFill/>
            <a:ln w="31750">
              <a:solidFill>
                <a:srgbClr val="0000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sp>
        <p:nvSpPr>
          <p:cNvPr id="21515" name="Text Box 26">
            <a:extLst>
              <a:ext uri="{FF2B5EF4-FFF2-40B4-BE49-F238E27FC236}">
                <a16:creationId xmlns="" xmlns:a16="http://schemas.microsoft.com/office/drawing/2014/main" id="{28B1322C-155D-45F8-B003-AC5891FD94E9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7467600" y="5916613"/>
            <a:ext cx="1752600" cy="396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US" altLang="ja-JP" sz="20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+0.000 4 </a:t>
            </a:r>
            <a:r>
              <a:rPr lang="en-US" altLang="ja-JP" sz="2000" b="1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Ω</a:t>
            </a:r>
          </a:p>
        </p:txBody>
      </p:sp>
      <p:sp>
        <p:nvSpPr>
          <p:cNvPr id="21516" name="Text Box 27">
            <a:extLst>
              <a:ext uri="{FF2B5EF4-FFF2-40B4-BE49-F238E27FC236}">
                <a16:creationId xmlns="" xmlns:a16="http://schemas.microsoft.com/office/drawing/2014/main" id="{B02771C3-3DF2-4400-8B05-C9A7AA1FBA05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108849" y="5932488"/>
            <a:ext cx="1487487" cy="396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US" altLang="ja-JP" sz="20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0.000 0 </a:t>
            </a:r>
            <a:r>
              <a:rPr lang="en-US" altLang="ja-JP" sz="2000" b="1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Ω</a:t>
            </a:r>
          </a:p>
        </p:txBody>
      </p:sp>
      <p:sp>
        <p:nvSpPr>
          <p:cNvPr id="21517" name="Text Box 28">
            <a:extLst>
              <a:ext uri="{FF2B5EF4-FFF2-40B4-BE49-F238E27FC236}">
                <a16:creationId xmlns="" xmlns:a16="http://schemas.microsoft.com/office/drawing/2014/main" id="{45E3A676-432B-49A9-91EF-2D5179E8CD83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324350" y="5932488"/>
            <a:ext cx="1676400" cy="396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US" altLang="ja-JP" sz="20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-0. 000 4 </a:t>
            </a:r>
            <a:r>
              <a:rPr lang="en-US" altLang="ja-JP" sz="2000" b="1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Ω</a:t>
            </a:r>
          </a:p>
        </p:txBody>
      </p:sp>
      <p:sp>
        <p:nvSpPr>
          <p:cNvPr id="21518" name="Rectangle 29">
            <a:extLst>
              <a:ext uri="{FF2B5EF4-FFF2-40B4-BE49-F238E27FC236}">
                <a16:creationId xmlns="" xmlns:a16="http://schemas.microsoft.com/office/drawing/2014/main" id="{93C7CD9F-0A9D-4264-B24B-2DA6F02B04D6}"/>
              </a:ext>
            </a:extLst>
          </p:cNvPr>
          <p:cNvSpPr>
            <a:spLocks noChangeArrowheads="1"/>
          </p:cNvSpPr>
          <p:nvPr/>
        </p:nvSpPr>
        <p:spPr bwMode="auto">
          <a:xfrm>
            <a:off x="304800" y="1600200"/>
            <a:ext cx="5043488" cy="5794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ja-JP" altLang="en-US"/>
              <a:t>（過去データの利用　その２）</a:t>
            </a:r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2">
            <a:extLst>
              <a:ext uri="{FF2B5EF4-FFF2-40B4-BE49-F238E27FC236}">
                <a16:creationId xmlns="" xmlns:a16="http://schemas.microsoft.com/office/drawing/2014/main" id="{EA12C182-3A98-4AB8-8BE2-D84C392B1884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457200" y="0"/>
            <a:ext cx="8229600" cy="685800"/>
          </a:xfrm>
        </p:spPr>
        <p:txBody>
          <a:bodyPr/>
          <a:lstStyle/>
          <a:p>
            <a:pPr eaLnBrk="1" hangingPunct="1"/>
            <a:r>
              <a:rPr lang="ja-JP" altLang="en-US">
                <a:solidFill>
                  <a:schemeClr val="tx1"/>
                </a:solidFill>
              </a:rPr>
              <a:t>電流の測定の不確かさ</a:t>
            </a:r>
          </a:p>
        </p:txBody>
      </p:sp>
      <p:graphicFrame>
        <p:nvGraphicFramePr>
          <p:cNvPr id="3" name="Group 114">
            <a:extLst>
              <a:ext uri="{FF2B5EF4-FFF2-40B4-BE49-F238E27FC236}">
                <a16:creationId xmlns="" xmlns:a16="http://schemas.microsoft.com/office/drawing/2014/main" id="{34B5D725-A10F-4A09-9DF0-3FB63206E32C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229611669"/>
              </p:ext>
            </p:extLst>
          </p:nvPr>
        </p:nvGraphicFramePr>
        <p:xfrm>
          <a:off x="285750" y="928688"/>
          <a:ext cx="8678863" cy="5424487"/>
        </p:xfrm>
        <a:graphic>
          <a:graphicData uri="http://schemas.openxmlformats.org/drawingml/2006/table">
            <a:tbl>
              <a:tblPr/>
              <a:tblGrid>
                <a:gridCol w="685800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  <a:gridCol w="1296988">
                  <a:extLst>
                    <a:ext uri="{9D8B030D-6E8A-4147-A177-3AD203B41FA5}">
                      <a16:colId xmlns="" xmlns:a16="http://schemas.microsoft.com/office/drawing/2014/main" val="20001"/>
                    </a:ext>
                  </a:extLst>
                </a:gridCol>
                <a:gridCol w="1150937">
                  <a:extLst>
                    <a:ext uri="{9D8B030D-6E8A-4147-A177-3AD203B41FA5}">
                      <a16:colId xmlns="" xmlns:a16="http://schemas.microsoft.com/office/drawing/2014/main" val="20002"/>
                    </a:ext>
                  </a:extLst>
                </a:gridCol>
                <a:gridCol w="936625">
                  <a:extLst>
                    <a:ext uri="{9D8B030D-6E8A-4147-A177-3AD203B41FA5}">
                      <a16:colId xmlns="" xmlns:a16="http://schemas.microsoft.com/office/drawing/2014/main" val="20003"/>
                    </a:ext>
                  </a:extLst>
                </a:gridCol>
                <a:gridCol w="647700">
                  <a:extLst>
                    <a:ext uri="{9D8B030D-6E8A-4147-A177-3AD203B41FA5}">
                      <a16:colId xmlns="" xmlns:a16="http://schemas.microsoft.com/office/drawing/2014/main" val="20004"/>
                    </a:ext>
                  </a:extLst>
                </a:gridCol>
                <a:gridCol w="1223963">
                  <a:extLst>
                    <a:ext uri="{9D8B030D-6E8A-4147-A177-3AD203B41FA5}">
                      <a16:colId xmlns="" xmlns:a16="http://schemas.microsoft.com/office/drawing/2014/main" val="20005"/>
                    </a:ext>
                  </a:extLst>
                </a:gridCol>
                <a:gridCol w="936625">
                  <a:extLst>
                    <a:ext uri="{9D8B030D-6E8A-4147-A177-3AD203B41FA5}">
                      <a16:colId xmlns="" xmlns:a16="http://schemas.microsoft.com/office/drawing/2014/main" val="20006"/>
                    </a:ext>
                  </a:extLst>
                </a:gridCol>
                <a:gridCol w="1800225">
                  <a:extLst>
                    <a:ext uri="{9D8B030D-6E8A-4147-A177-3AD203B41FA5}">
                      <a16:colId xmlns="" xmlns:a16="http://schemas.microsoft.com/office/drawing/2014/main" val="20007"/>
                    </a:ext>
                  </a:extLst>
                </a:gridCol>
              </a:tblGrid>
              <a:tr h="538133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記号</a:t>
                      </a:r>
                      <a:endParaRPr kumimoji="1" lang="ja-JP" altLang="en-GB" sz="14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不確かさ要因</a:t>
                      </a:r>
                      <a:endParaRPr kumimoji="1" lang="ja-JP" altLang="en-GB" sz="14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ＭＳ Ｐゴシック" pitchFamily="50" charset="-128"/>
                        <a:cs typeface="Times New Roman" pitchFamily="18" charset="0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値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±</a:t>
                      </a:r>
                      <a:endParaRPr kumimoji="1" lang="ja-JP" altLang="en-GB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確率分布</a:t>
                      </a:r>
                      <a:endParaRPr kumimoji="1" lang="ja-JP" altLang="en-GB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除数</a:t>
                      </a:r>
                      <a:endParaRPr kumimoji="1" lang="ja-JP" altLang="en-GB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標準不確かさ</a:t>
                      </a: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感度係数</a:t>
                      </a: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  標準不確かさ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（</a:t>
                      </a:r>
                      <a:r>
                        <a:rPr kumimoji="1" lang="ja-JP" altLang="en-US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出力</a:t>
                      </a:r>
                      <a:r>
                        <a:rPr kumimoji="1" lang="ja-JP" alt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量の単位）</a:t>
                      </a: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58258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 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en-GB" altLang="ja-JP" sz="1400" b="1" i="1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u</a:t>
                      </a:r>
                      <a:r>
                        <a:rPr kumimoji="1" lang="en-GB" altLang="ja-JP" sz="1400" b="1" i="0" u="none" strike="noStrike" cap="none" normalizeH="0" baseline="-2500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1</a:t>
                      </a: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2FFF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400" b="1" i="0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繰返し測定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400" b="1" i="0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の不確かさ</a:t>
                      </a: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2FFF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0.001 321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V</a:t>
                      </a: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2FFF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ts val="13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en-US" altLang="ja-JP" sz="1400" b="1" i="0" u="none" strike="noStrike" cap="none" normalizeH="0" baseline="0">
                        <a:ln>
                          <a:noFill/>
                        </a:ln>
                        <a:solidFill>
                          <a:srgbClr val="000066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ts val="13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400" b="1" i="0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―</a:t>
                      </a: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2FFF0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1"/>
                  </a:ext>
                </a:extLst>
              </a:tr>
              <a:tr h="58258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GB" sz="14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 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GB" altLang="ja-JP" sz="1400" b="1" i="1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u</a:t>
                      </a:r>
                      <a:r>
                        <a:rPr kumimoji="1" lang="en-GB" altLang="ja-JP" sz="1400" b="1" i="0" u="none" strike="noStrike" cap="none" normalizeH="0" baseline="-2500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2</a:t>
                      </a: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99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400" b="1" i="0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電圧計の校正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400" b="1" i="0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の不確かさ</a:t>
                      </a: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99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0.002 0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V</a:t>
                      </a: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99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400" b="1" i="0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正規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400" b="1" i="0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分布</a:t>
                      </a: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99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2"/>
                  </a:ext>
                </a:extLst>
              </a:tr>
              <a:tr h="58258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GB" sz="14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 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GB" altLang="ja-JP" sz="1400" b="1" i="1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u</a:t>
                      </a:r>
                      <a:r>
                        <a:rPr kumimoji="1" lang="en-GB" altLang="ja-JP" sz="1400" b="1" i="0" u="none" strike="noStrike" cap="none" normalizeH="0" baseline="-2500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3</a:t>
                      </a: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99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400" b="1" i="0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電圧計の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400" b="1" i="0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長期安定度</a:t>
                      </a: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99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0.005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V</a:t>
                      </a: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99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400" b="1" i="0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矩形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400" b="1" i="0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分布</a:t>
                      </a: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99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3"/>
                  </a:ext>
                </a:extLst>
              </a:tr>
              <a:tr h="58258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en-US" altLang="ja-JP" sz="14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ＭＳ Ｐゴシック" pitchFamily="50" charset="-128"/>
                        <a:cs typeface="Times New Roman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GB" altLang="ja-JP" sz="1400" b="1" i="1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u</a:t>
                      </a:r>
                      <a:r>
                        <a:rPr kumimoji="1" lang="en-GB" altLang="ja-JP" sz="1400" b="1" i="0" u="none" strike="noStrike" cap="none" normalizeH="0" baseline="-2500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4</a:t>
                      </a:r>
                      <a:endParaRPr kumimoji="1" lang="en-US" altLang="ja-JP" sz="1400" b="1" i="0" u="none" strike="noStrike" cap="none" normalizeH="0" baseline="-25000" dirty="0">
                        <a:ln>
                          <a:noFill/>
                        </a:ln>
                        <a:solidFill>
                          <a:srgbClr val="000066"/>
                        </a:solidFill>
                        <a:effectLst/>
                        <a:latin typeface="Times New Roman" pitchFamily="18" charset="0"/>
                        <a:ea typeface="ＭＳ Ｐゴシック" pitchFamily="50" charset="-128"/>
                        <a:cs typeface="Times New Roman" pitchFamily="18" charset="0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99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分流器の校正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の不確かさ</a:t>
                      </a: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99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0.000 20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Ω</a:t>
                      </a: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99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400" b="1" i="0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正規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400" b="1" i="0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分布</a:t>
                      </a: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99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4"/>
                  </a:ext>
                </a:extLst>
              </a:tr>
              <a:tr h="58258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en-GB" altLang="ja-JP" sz="1400" b="1" i="0" u="none" strike="noStrike" cap="none" normalizeH="0" baseline="0" dirty="0">
                        <a:ln>
                          <a:noFill/>
                        </a:ln>
                        <a:solidFill>
                          <a:srgbClr val="000066"/>
                        </a:solidFill>
                        <a:effectLst/>
                        <a:latin typeface="Times New Roman" pitchFamily="18" charset="0"/>
                        <a:ea typeface="ＭＳ Ｐゴシック" pitchFamily="50" charset="-128"/>
                        <a:cs typeface="Times New Roman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GB" altLang="ja-JP" sz="1400" b="1" i="1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u</a:t>
                      </a:r>
                      <a:r>
                        <a:rPr kumimoji="1" lang="en-GB" altLang="ja-JP" sz="1400" b="1" i="0" u="none" strike="noStrike" cap="none" normalizeH="0" baseline="-2500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5</a:t>
                      </a:r>
                      <a:endParaRPr kumimoji="1" lang="en-US" altLang="ja-JP" sz="14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ＭＳ Ｐゴシック" pitchFamily="50" charset="-128"/>
                        <a:cs typeface="Times New Roman" pitchFamily="18" charset="0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99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分流器の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長期安定度</a:t>
                      </a: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99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0.000 3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Ω</a:t>
                      </a: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99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矩形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分布</a:t>
                      </a: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99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5"/>
                  </a:ext>
                </a:extLst>
              </a:tr>
              <a:tr h="489222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6"/>
                  </a:ext>
                </a:extLst>
              </a:tr>
              <a:tr h="407966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7"/>
                  </a:ext>
                </a:extLst>
              </a:tr>
              <a:tr h="538133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en-GB" altLang="ja-JP" sz="1400" b="0" i="1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u</a:t>
                      </a:r>
                      <a:r>
                        <a:rPr kumimoji="1" lang="en-GB" altLang="ja-JP" sz="1400" b="0" i="0" u="none" strike="noStrike" cap="none" normalizeH="0" baseline="-3000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c</a:t>
                      </a:r>
                      <a:r>
                        <a:rPr kumimoji="1" lang="en-GB" altLang="ja-JP" sz="14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(    )</a:t>
                      </a:r>
                      <a:endParaRPr kumimoji="1" lang="en-GB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合成標準</a:t>
                      </a:r>
                      <a:r>
                        <a:rPr kumimoji="1" lang="ja-JP" altLang="en-US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　　　</a:t>
                      </a:r>
                      <a:r>
                        <a:rPr kumimoji="1" lang="ja-JP" alt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不確かさ</a:t>
                      </a:r>
                      <a:endParaRPr kumimoji="1" lang="ja-JP" altLang="en-GB" sz="14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正規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分布</a:t>
                      </a:r>
                      <a:endParaRPr kumimoji="1" lang="ja-JP" altLang="en-GB" sz="14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8"/>
                  </a:ext>
                </a:extLst>
              </a:tr>
              <a:tr h="538133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en-GB" altLang="ja-JP" sz="1400" b="0" i="1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U</a:t>
                      </a: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拡張不確かさ</a:t>
                      </a:r>
                      <a:endParaRPr kumimoji="1" lang="ja-JP" altLang="en-GB" sz="14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正規分布</a:t>
                      </a:r>
                      <a:r>
                        <a:rPr kumimoji="1" lang="en-GB" altLang="ja-JP" sz="14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(</a:t>
                      </a:r>
                      <a:r>
                        <a:rPr kumimoji="1" lang="en-GB" altLang="ja-JP" sz="1400" b="0" i="1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k</a:t>
                      </a:r>
                      <a:r>
                        <a:rPr kumimoji="1" lang="en-GB" altLang="ja-JP" sz="14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=2)</a:t>
                      </a:r>
                      <a:endParaRPr kumimoji="1" lang="en-GB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9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>
            <a:extLst>
              <a:ext uri="{FF2B5EF4-FFF2-40B4-BE49-F238E27FC236}">
                <a16:creationId xmlns="" xmlns:a16="http://schemas.microsoft.com/office/drawing/2014/main" id="{C005A5EE-DCCC-45DA-B8A0-5D1495369827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457200" y="-214313"/>
            <a:ext cx="8229600" cy="1143001"/>
          </a:xfrm>
        </p:spPr>
        <p:txBody>
          <a:bodyPr/>
          <a:lstStyle/>
          <a:p>
            <a:pPr eaLnBrk="1" hangingPunct="1"/>
            <a:r>
              <a:rPr lang="ja-JP" altLang="en-US">
                <a:solidFill>
                  <a:schemeClr val="tx1"/>
                </a:solidFill>
              </a:rPr>
              <a:t>タイプ</a:t>
            </a:r>
            <a:r>
              <a:rPr lang="en-US" altLang="ja-JP">
                <a:solidFill>
                  <a:schemeClr val="tx1"/>
                </a:solidFill>
              </a:rPr>
              <a:t>B</a:t>
            </a:r>
            <a:r>
              <a:rPr lang="ja-JP" altLang="en-US">
                <a:solidFill>
                  <a:schemeClr val="tx1"/>
                </a:solidFill>
              </a:rPr>
              <a:t>評価（電流依存性）</a:t>
            </a:r>
          </a:p>
        </p:txBody>
      </p:sp>
      <p:sp>
        <p:nvSpPr>
          <p:cNvPr id="23555" name="Text Box 5">
            <a:extLst>
              <a:ext uri="{FF2B5EF4-FFF2-40B4-BE49-F238E27FC236}">
                <a16:creationId xmlns="" xmlns:a16="http://schemas.microsoft.com/office/drawing/2014/main" id="{5A697AB9-E70D-44C6-93B2-44E4B4E8E161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187450" y="1341438"/>
            <a:ext cx="7010400" cy="15700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ja-JP" altLang="en-US" dirty="0">
                <a:latin typeface="Times New Roman" panose="02020603050405020304" pitchFamily="18" charset="0"/>
                <a:cs typeface="Times New Roman" panose="02020603050405020304" pitchFamily="18" charset="0"/>
              </a:rPr>
              <a:t>使用した分流器の抵抗値は、電流</a:t>
            </a:r>
            <a:r>
              <a:rPr lang="en-US" altLang="ja-JP" dirty="0">
                <a:latin typeface="Times New Roman" panose="02020603050405020304" pitchFamily="18" charset="0"/>
                <a:cs typeface="Times New Roman" panose="02020603050405020304" pitchFamily="18" charset="0"/>
              </a:rPr>
              <a:t>1 A </a:t>
            </a:r>
            <a:r>
              <a:rPr lang="ja-JP" altLang="en-US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～</a:t>
            </a:r>
            <a:r>
              <a:rPr lang="en-US" altLang="ja-JP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10 </a:t>
            </a:r>
            <a:r>
              <a:rPr lang="en-US" altLang="ja-JP" dirty="0">
                <a:latin typeface="Times New Roman" panose="02020603050405020304" pitchFamily="18" charset="0"/>
                <a:cs typeface="Times New Roman" panose="02020603050405020304" pitchFamily="18" charset="0"/>
              </a:rPr>
              <a:t>A</a:t>
            </a:r>
            <a:r>
              <a:rPr lang="ja-JP" altLang="en-US" dirty="0">
                <a:latin typeface="Times New Roman" panose="02020603050405020304" pitchFamily="18" charset="0"/>
                <a:cs typeface="Times New Roman" panose="02020603050405020304" pitchFamily="18" charset="0"/>
              </a:rPr>
              <a:t>の間で</a:t>
            </a:r>
            <a:r>
              <a:rPr lang="en-US" altLang="ja-JP" dirty="0">
                <a:latin typeface="Times New Roman" panose="02020603050405020304" pitchFamily="18" charset="0"/>
                <a:cs typeface="Times New Roman" panose="02020603050405020304" pitchFamily="18" charset="0"/>
              </a:rPr>
              <a:t>±0.000 2 </a:t>
            </a:r>
            <a:r>
              <a:rPr lang="en-US" altLang="ja-JP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Ω</a:t>
            </a:r>
            <a:r>
              <a:rPr lang="ja-JP" altLang="en-US" dirty="0">
                <a:latin typeface="Times New Roman" panose="02020603050405020304" pitchFamily="18" charset="0"/>
                <a:cs typeface="Times New Roman" panose="02020603050405020304" pitchFamily="18" charset="0"/>
              </a:rPr>
              <a:t>以内の範囲で保証されている。</a:t>
            </a:r>
          </a:p>
        </p:txBody>
      </p:sp>
      <p:sp>
        <p:nvSpPr>
          <p:cNvPr id="23556" name="Line 24">
            <a:extLst>
              <a:ext uri="{FF2B5EF4-FFF2-40B4-BE49-F238E27FC236}">
                <a16:creationId xmlns="" xmlns:a16="http://schemas.microsoft.com/office/drawing/2014/main" id="{C26553B0-5BE2-4239-A270-120EB62214AA}"/>
              </a:ext>
            </a:extLst>
          </p:cNvPr>
          <p:cNvSpPr>
            <a:spLocks noChangeShapeType="1"/>
          </p:cNvSpPr>
          <p:nvPr/>
        </p:nvSpPr>
        <p:spPr bwMode="auto">
          <a:xfrm>
            <a:off x="1416050" y="5761038"/>
            <a:ext cx="5715000" cy="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ja-JP" altLang="en-US"/>
          </a:p>
        </p:txBody>
      </p:sp>
      <p:sp>
        <p:nvSpPr>
          <p:cNvPr id="23557" name="Line 25">
            <a:extLst>
              <a:ext uri="{FF2B5EF4-FFF2-40B4-BE49-F238E27FC236}">
                <a16:creationId xmlns="" xmlns:a16="http://schemas.microsoft.com/office/drawing/2014/main" id="{9E2E36F9-B9D3-4C0B-BBEE-748B28CC65B1}"/>
              </a:ext>
            </a:extLst>
          </p:cNvPr>
          <p:cNvSpPr>
            <a:spLocks noChangeShapeType="1"/>
          </p:cNvSpPr>
          <p:nvPr/>
        </p:nvSpPr>
        <p:spPr bwMode="auto">
          <a:xfrm rot="-5400000">
            <a:off x="158750" y="4579938"/>
            <a:ext cx="3124200" cy="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ja-JP" altLang="en-US"/>
          </a:p>
        </p:txBody>
      </p:sp>
      <p:sp>
        <p:nvSpPr>
          <p:cNvPr id="23558" name="Text Box 26">
            <a:extLst>
              <a:ext uri="{FF2B5EF4-FFF2-40B4-BE49-F238E27FC236}">
                <a16:creationId xmlns="" xmlns:a16="http://schemas.microsoft.com/office/drawing/2014/main" id="{1853883B-396E-4FFD-ACA0-4255596020C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85775" y="3114675"/>
            <a:ext cx="1108075" cy="461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ja-JP" altLang="en-US" sz="2400"/>
              <a:t>抵抗値</a:t>
            </a:r>
          </a:p>
        </p:txBody>
      </p:sp>
      <p:sp>
        <p:nvSpPr>
          <p:cNvPr id="23559" name="Text Box 27">
            <a:extLst>
              <a:ext uri="{FF2B5EF4-FFF2-40B4-BE49-F238E27FC236}">
                <a16:creationId xmlns="" xmlns:a16="http://schemas.microsoft.com/office/drawing/2014/main" id="{5AE08C49-CD9F-4BF4-B713-6362F8B9743A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282825" y="5867400"/>
            <a:ext cx="561975" cy="461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en-US" altLang="ja-JP" sz="2400">
                <a:latin typeface="Times New Roman" panose="02020603050405020304" pitchFamily="18" charset="0"/>
                <a:cs typeface="Times New Roman" panose="02020603050405020304" pitchFamily="18" charset="0"/>
              </a:rPr>
              <a:t>1A</a:t>
            </a:r>
          </a:p>
        </p:txBody>
      </p:sp>
      <p:sp>
        <p:nvSpPr>
          <p:cNvPr id="23560" name="Text Box 28">
            <a:extLst>
              <a:ext uri="{FF2B5EF4-FFF2-40B4-BE49-F238E27FC236}">
                <a16:creationId xmlns="" xmlns:a16="http://schemas.microsoft.com/office/drawing/2014/main" id="{1C1A4C1B-AAA8-4EFC-BD7B-D7434DA70BC6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875338" y="5876925"/>
            <a:ext cx="715962" cy="461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en-US" altLang="ja-JP" sz="2400">
                <a:latin typeface="Times New Roman" panose="02020603050405020304" pitchFamily="18" charset="0"/>
                <a:cs typeface="Times New Roman" panose="02020603050405020304" pitchFamily="18" charset="0"/>
              </a:rPr>
              <a:t>10A</a:t>
            </a:r>
          </a:p>
        </p:txBody>
      </p:sp>
      <p:sp>
        <p:nvSpPr>
          <p:cNvPr id="23561" name="Line 29">
            <a:extLst>
              <a:ext uri="{FF2B5EF4-FFF2-40B4-BE49-F238E27FC236}">
                <a16:creationId xmlns="" xmlns:a16="http://schemas.microsoft.com/office/drawing/2014/main" id="{23235113-C1FA-4CE7-B6D5-D168D4052902}"/>
              </a:ext>
            </a:extLst>
          </p:cNvPr>
          <p:cNvSpPr>
            <a:spLocks noChangeShapeType="1"/>
          </p:cNvSpPr>
          <p:nvPr/>
        </p:nvSpPr>
        <p:spPr bwMode="auto">
          <a:xfrm flipV="1">
            <a:off x="2119313" y="3736975"/>
            <a:ext cx="4495800" cy="3175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ja-JP" altLang="en-US"/>
          </a:p>
        </p:txBody>
      </p:sp>
      <p:sp>
        <p:nvSpPr>
          <p:cNvPr id="23562" name="Line 30">
            <a:extLst>
              <a:ext uri="{FF2B5EF4-FFF2-40B4-BE49-F238E27FC236}">
                <a16:creationId xmlns="" xmlns:a16="http://schemas.microsoft.com/office/drawing/2014/main" id="{7FDD2349-E4ED-413B-B650-782778D13D4A}"/>
              </a:ext>
            </a:extLst>
          </p:cNvPr>
          <p:cNvSpPr>
            <a:spLocks noChangeShapeType="1"/>
          </p:cNvSpPr>
          <p:nvPr/>
        </p:nvSpPr>
        <p:spPr bwMode="auto">
          <a:xfrm flipV="1">
            <a:off x="2112963" y="4456113"/>
            <a:ext cx="4495800" cy="3175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ja-JP" altLang="en-US"/>
          </a:p>
        </p:txBody>
      </p:sp>
      <p:sp>
        <p:nvSpPr>
          <p:cNvPr id="23563" name="Line 31">
            <a:extLst>
              <a:ext uri="{FF2B5EF4-FFF2-40B4-BE49-F238E27FC236}">
                <a16:creationId xmlns="" xmlns:a16="http://schemas.microsoft.com/office/drawing/2014/main" id="{10AD2D48-403A-4A99-A8A7-59C991049A08}"/>
              </a:ext>
            </a:extLst>
          </p:cNvPr>
          <p:cNvSpPr>
            <a:spLocks noChangeShapeType="1"/>
          </p:cNvSpPr>
          <p:nvPr/>
        </p:nvSpPr>
        <p:spPr bwMode="auto">
          <a:xfrm>
            <a:off x="3306763" y="3722688"/>
            <a:ext cx="14287" cy="754062"/>
          </a:xfrm>
          <a:prstGeom prst="line">
            <a:avLst/>
          </a:prstGeom>
          <a:noFill/>
          <a:ln w="25400">
            <a:solidFill>
              <a:srgbClr val="FF0000"/>
            </a:solidFill>
            <a:round/>
            <a:headEnd type="triangle" w="lg" len="med"/>
            <a:tailEnd type="triangle" w="lg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ja-JP" altLang="en-US"/>
          </a:p>
        </p:txBody>
      </p:sp>
      <p:sp>
        <p:nvSpPr>
          <p:cNvPr id="23564" name="Rectangle 32">
            <a:extLst>
              <a:ext uri="{FF2B5EF4-FFF2-40B4-BE49-F238E27FC236}">
                <a16:creationId xmlns="" xmlns:a16="http://schemas.microsoft.com/office/drawing/2014/main" id="{EBDC40CC-7175-497C-BBFD-16097E9CD7DC}"/>
              </a:ext>
            </a:extLst>
          </p:cNvPr>
          <p:cNvSpPr>
            <a:spLocks noChangeArrowheads="1"/>
          </p:cNvSpPr>
          <p:nvPr/>
        </p:nvSpPr>
        <p:spPr bwMode="auto">
          <a:xfrm>
            <a:off x="3540125" y="3849688"/>
            <a:ext cx="1997075" cy="523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en-US" altLang="ja-JP" sz="2800">
                <a:latin typeface="Times New Roman" panose="02020603050405020304" pitchFamily="18" charset="0"/>
                <a:cs typeface="Times New Roman" panose="02020603050405020304" pitchFamily="18" charset="0"/>
              </a:rPr>
              <a:t>±0.000 2 </a:t>
            </a:r>
            <a:r>
              <a:rPr lang="en-US" altLang="ja-JP" sz="2800" b="1">
                <a:latin typeface="Times New Roman" panose="02020603050405020304" pitchFamily="18" charset="0"/>
                <a:cs typeface="Times New Roman" panose="02020603050405020304" pitchFamily="18" charset="0"/>
              </a:rPr>
              <a:t>Ω</a:t>
            </a:r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2">
            <a:extLst>
              <a:ext uri="{FF2B5EF4-FFF2-40B4-BE49-F238E27FC236}">
                <a16:creationId xmlns="" xmlns:a16="http://schemas.microsoft.com/office/drawing/2014/main" id="{B75ACE00-66CF-415B-9CFC-C50071A838DA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457200" y="0"/>
            <a:ext cx="8229600" cy="685800"/>
          </a:xfrm>
        </p:spPr>
        <p:txBody>
          <a:bodyPr/>
          <a:lstStyle/>
          <a:p>
            <a:pPr eaLnBrk="1" hangingPunct="1"/>
            <a:r>
              <a:rPr lang="ja-JP" altLang="en-US">
                <a:solidFill>
                  <a:schemeClr val="tx1"/>
                </a:solidFill>
              </a:rPr>
              <a:t>電流の測定の不確かさ</a:t>
            </a:r>
          </a:p>
        </p:txBody>
      </p:sp>
      <p:graphicFrame>
        <p:nvGraphicFramePr>
          <p:cNvPr id="3" name="Group 115">
            <a:extLst>
              <a:ext uri="{FF2B5EF4-FFF2-40B4-BE49-F238E27FC236}">
                <a16:creationId xmlns="" xmlns:a16="http://schemas.microsoft.com/office/drawing/2014/main" id="{BD706852-1DD5-48DF-8E21-B98B8E3D37D3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953998118"/>
              </p:ext>
            </p:extLst>
          </p:nvPr>
        </p:nvGraphicFramePr>
        <p:xfrm>
          <a:off x="107950" y="928688"/>
          <a:ext cx="8856663" cy="5491272"/>
        </p:xfrm>
        <a:graphic>
          <a:graphicData uri="http://schemas.openxmlformats.org/drawingml/2006/table">
            <a:tbl>
              <a:tblPr/>
              <a:tblGrid>
                <a:gridCol w="719138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  <a:gridCol w="1296987">
                  <a:extLst>
                    <a:ext uri="{9D8B030D-6E8A-4147-A177-3AD203B41FA5}">
                      <a16:colId xmlns="" xmlns:a16="http://schemas.microsoft.com/office/drawing/2014/main" val="20001"/>
                    </a:ext>
                  </a:extLst>
                </a:gridCol>
                <a:gridCol w="1152525">
                  <a:extLst>
                    <a:ext uri="{9D8B030D-6E8A-4147-A177-3AD203B41FA5}">
                      <a16:colId xmlns="" xmlns:a16="http://schemas.microsoft.com/office/drawing/2014/main" val="20002"/>
                    </a:ext>
                  </a:extLst>
                </a:gridCol>
                <a:gridCol w="1008063">
                  <a:extLst>
                    <a:ext uri="{9D8B030D-6E8A-4147-A177-3AD203B41FA5}">
                      <a16:colId xmlns="" xmlns:a16="http://schemas.microsoft.com/office/drawing/2014/main" val="20003"/>
                    </a:ext>
                  </a:extLst>
                </a:gridCol>
                <a:gridCol w="647700">
                  <a:extLst>
                    <a:ext uri="{9D8B030D-6E8A-4147-A177-3AD203B41FA5}">
                      <a16:colId xmlns="" xmlns:a16="http://schemas.microsoft.com/office/drawing/2014/main" val="20004"/>
                    </a:ext>
                  </a:extLst>
                </a:gridCol>
                <a:gridCol w="1295400">
                  <a:extLst>
                    <a:ext uri="{9D8B030D-6E8A-4147-A177-3AD203B41FA5}">
                      <a16:colId xmlns="" xmlns:a16="http://schemas.microsoft.com/office/drawing/2014/main" val="20005"/>
                    </a:ext>
                  </a:extLst>
                </a:gridCol>
                <a:gridCol w="936625">
                  <a:extLst>
                    <a:ext uri="{9D8B030D-6E8A-4147-A177-3AD203B41FA5}">
                      <a16:colId xmlns="" xmlns:a16="http://schemas.microsoft.com/office/drawing/2014/main" val="20006"/>
                    </a:ext>
                  </a:extLst>
                </a:gridCol>
                <a:gridCol w="1800225">
                  <a:extLst>
                    <a:ext uri="{9D8B030D-6E8A-4147-A177-3AD203B41FA5}">
                      <a16:colId xmlns="" xmlns:a16="http://schemas.microsoft.com/office/drawing/2014/main" val="20007"/>
                    </a:ext>
                  </a:extLst>
                </a:gridCol>
              </a:tblGrid>
              <a:tr h="519009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記号</a:t>
                      </a:r>
                      <a:endParaRPr kumimoji="1" lang="ja-JP" altLang="en-GB" sz="14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不確かさ要因</a:t>
                      </a:r>
                      <a:endParaRPr kumimoji="1" lang="ja-JP" altLang="en-GB" sz="14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ＭＳ Ｐゴシック" pitchFamily="50" charset="-128"/>
                        <a:cs typeface="Times New Roman" pitchFamily="18" charset="0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値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±</a:t>
                      </a:r>
                      <a:endParaRPr kumimoji="1" lang="ja-JP" altLang="en-GB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確率分布</a:t>
                      </a:r>
                      <a:endParaRPr kumimoji="1" lang="ja-JP" altLang="en-GB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除数</a:t>
                      </a:r>
                      <a:endParaRPr kumimoji="1" lang="ja-JP" altLang="en-GB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標準不確かさ</a:t>
                      </a: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感度係数</a:t>
                      </a: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  標準不確かさ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（</a:t>
                      </a:r>
                      <a:r>
                        <a:rPr kumimoji="1" lang="ja-JP" altLang="en-US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出力</a:t>
                      </a:r>
                      <a:r>
                        <a:rPr kumimoji="1" lang="ja-JP" alt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量の単位）</a:t>
                      </a: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560796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 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en-GB" altLang="ja-JP" sz="1400" b="1" i="1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u</a:t>
                      </a:r>
                      <a:r>
                        <a:rPr kumimoji="1" lang="en-GB" altLang="ja-JP" sz="1400" b="1" i="0" u="none" strike="noStrike" cap="none" normalizeH="0" baseline="-2500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ＭＳ Ｐゴシック" pitchFamily="50" charset="-128"/>
                          <a:ea typeface="ＭＳ Ｐゴシック" pitchFamily="50" charset="-128"/>
                        </a:rPr>
                        <a:t>1</a:t>
                      </a: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400" b="1" i="0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繰返し測定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400" b="1" i="0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の不確かさ</a:t>
                      </a: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0.001 321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V</a:t>
                      </a: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ts val="13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en-US" altLang="ja-JP" sz="1400" b="1" i="0" u="none" strike="noStrike" cap="none" normalizeH="0" baseline="0">
                        <a:ln>
                          <a:noFill/>
                        </a:ln>
                        <a:solidFill>
                          <a:srgbClr val="000066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ts val="13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400" b="1" i="0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―</a:t>
                      </a: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1"/>
                  </a:ext>
                </a:extLst>
              </a:tr>
              <a:tr h="560796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GB" sz="14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 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GB" altLang="ja-JP" sz="1400" b="1" i="1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u</a:t>
                      </a:r>
                      <a:r>
                        <a:rPr kumimoji="1" lang="en-GB" altLang="ja-JP" sz="1400" b="1" i="0" u="none" strike="noStrike" cap="none" normalizeH="0" baseline="-2500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ＭＳ Ｐゴシック" pitchFamily="50" charset="-128"/>
                          <a:ea typeface="ＭＳ Ｐゴシック" pitchFamily="50" charset="-128"/>
                        </a:rPr>
                        <a:t>2</a:t>
                      </a: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99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400" b="1" i="0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電圧計の校正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400" b="1" i="0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の不確かさ</a:t>
                      </a: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99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0.002 0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V</a:t>
                      </a: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99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400" b="1" i="0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正規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400" b="1" i="0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分布</a:t>
                      </a: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99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2"/>
                  </a:ext>
                </a:extLst>
              </a:tr>
              <a:tr h="560796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GB" sz="14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 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GB" altLang="ja-JP" sz="1400" b="1" i="1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u</a:t>
                      </a:r>
                      <a:r>
                        <a:rPr kumimoji="1" lang="en-GB" altLang="ja-JP" sz="1400" b="1" i="0" u="none" strike="noStrike" cap="none" normalizeH="0" baseline="-2500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ＭＳ Ｐゴシック" pitchFamily="50" charset="-128"/>
                          <a:ea typeface="ＭＳ Ｐゴシック" pitchFamily="50" charset="-128"/>
                        </a:rPr>
                        <a:t>3</a:t>
                      </a: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99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400" b="1" i="0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電圧計の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400" b="1" i="0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長期安定度</a:t>
                      </a: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99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0.005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V</a:t>
                      </a: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99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400" b="1" i="0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矩形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400" b="1" i="0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分布</a:t>
                      </a: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99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3"/>
                  </a:ext>
                </a:extLst>
              </a:tr>
              <a:tr h="560796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GB" sz="14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 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GB" altLang="ja-JP" sz="1400" b="1" i="1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u</a:t>
                      </a:r>
                      <a:r>
                        <a:rPr kumimoji="1" lang="en-GB" altLang="ja-JP" sz="1400" b="1" i="0" u="none" strike="noStrike" cap="none" normalizeH="0" baseline="-2500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ＭＳ Ｐゴシック" pitchFamily="50" charset="-128"/>
                          <a:ea typeface="ＭＳ Ｐゴシック" pitchFamily="50" charset="-128"/>
                        </a:rPr>
                        <a:t>4</a:t>
                      </a: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99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分流器の校正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の不確かさ</a:t>
                      </a: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99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0.000 20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Ω</a:t>
                      </a: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99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400" b="1" i="0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正規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400" b="1" i="0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分布</a:t>
                      </a: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99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4"/>
                  </a:ext>
                </a:extLst>
              </a:tr>
              <a:tr h="560796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en-US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GB" altLang="ja-JP" sz="1400" b="1" i="1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u</a:t>
                      </a:r>
                      <a:r>
                        <a:rPr kumimoji="1" lang="en-GB" altLang="ja-JP" sz="1400" b="1" i="0" u="none" strike="noStrike" cap="none" normalizeH="0" baseline="-2500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ＭＳ Ｐゴシック" pitchFamily="50" charset="-128"/>
                          <a:ea typeface="ＭＳ Ｐゴシック" pitchFamily="50" charset="-128"/>
                        </a:rPr>
                        <a:t>5</a:t>
                      </a:r>
                      <a:endParaRPr kumimoji="1" lang="en-US" altLang="ja-JP" sz="1400" b="1" i="0" u="none" strike="noStrike" cap="none" normalizeH="0" baseline="-25000">
                        <a:ln>
                          <a:noFill/>
                        </a:ln>
                        <a:solidFill>
                          <a:srgbClr val="000066"/>
                        </a:solidFill>
                        <a:effectLst/>
                        <a:latin typeface="ＭＳ Ｐゴシック" pitchFamily="50" charset="-128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99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分流器の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長期安定度</a:t>
                      </a: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99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0.000 3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Ω</a:t>
                      </a: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99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400" b="1" i="0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矩形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400" b="1" i="0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分布</a:t>
                      </a: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99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5"/>
                  </a:ext>
                </a:extLst>
              </a:tr>
              <a:tr h="560796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en-GB" altLang="ja-JP" sz="1400" b="1" i="0" u="none" strike="noStrike" cap="none" normalizeH="0" baseline="0">
                        <a:ln>
                          <a:noFill/>
                        </a:ln>
                        <a:solidFill>
                          <a:srgbClr val="000066"/>
                        </a:solidFill>
                        <a:effectLst/>
                        <a:latin typeface="ＭＳ Ｐゴシック" pitchFamily="50" charset="-128"/>
                        <a:ea typeface="ＭＳ Ｐゴシック" pitchFamily="50" charset="-128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GB" altLang="ja-JP" sz="1400" b="1" i="1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u</a:t>
                      </a:r>
                      <a:r>
                        <a:rPr kumimoji="1" lang="en-GB" altLang="ja-JP" sz="1400" b="1" i="0" u="none" strike="noStrike" cap="none" normalizeH="0" baseline="-2500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ＭＳ Ｐゴシック" pitchFamily="50" charset="-128"/>
                          <a:ea typeface="ＭＳ Ｐゴシック" pitchFamily="50" charset="-128"/>
                        </a:rPr>
                        <a:t>6</a:t>
                      </a:r>
                      <a:endParaRPr kumimoji="1" lang="en-US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99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400" b="1" i="0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分流器の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400" b="1" i="0" u="none" strike="noStrike" cap="none" normalizeH="0" baseline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電流依存性</a:t>
                      </a: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99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0.000 2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Ω</a:t>
                      </a: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99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矩形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66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分布</a:t>
                      </a: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99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6"/>
                  </a:ext>
                </a:extLst>
              </a:tr>
              <a:tr h="560719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en-US" altLang="ja-JP" sz="14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en-US" sz="1400" b="1" i="0" u="none" strike="noStrike" cap="none" normalizeH="0" baseline="0" dirty="0">
                        <a:ln>
                          <a:noFill/>
                        </a:ln>
                        <a:solidFill>
                          <a:srgbClr val="000066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en-US" altLang="ja-JP" sz="1400" b="1" i="0" u="none" strike="noStrike" cap="none" normalizeH="0" baseline="0" dirty="0">
                        <a:ln>
                          <a:noFill/>
                        </a:ln>
                        <a:solidFill>
                          <a:srgbClr val="000066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en-US" sz="1400" b="1" i="0" u="none" strike="noStrike" cap="none" normalizeH="0" baseline="0" dirty="0">
                        <a:ln>
                          <a:noFill/>
                        </a:ln>
                        <a:solidFill>
                          <a:srgbClr val="000066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7"/>
                  </a:ext>
                </a:extLst>
              </a:tr>
              <a:tr h="518126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en-GB" altLang="ja-JP" sz="1400" b="0" i="1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u</a:t>
                      </a:r>
                      <a:r>
                        <a:rPr kumimoji="1" lang="en-GB" altLang="ja-JP" sz="1400" b="0" i="0" u="none" strike="noStrike" cap="none" normalizeH="0" baseline="-3000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c</a:t>
                      </a:r>
                      <a:r>
                        <a:rPr kumimoji="1" lang="en-GB" altLang="ja-JP" sz="14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(    )</a:t>
                      </a:r>
                      <a:endParaRPr kumimoji="1" lang="en-GB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合成標準</a:t>
                      </a:r>
                      <a:r>
                        <a:rPr kumimoji="1" lang="ja-JP" altLang="en-US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　　　</a:t>
                      </a:r>
                      <a:r>
                        <a:rPr kumimoji="1" lang="ja-JP" alt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不確かさ</a:t>
                      </a:r>
                      <a:endParaRPr kumimoji="1" lang="ja-JP" altLang="en-GB" sz="14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正規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分布</a:t>
                      </a:r>
                      <a:endParaRPr kumimoji="1" lang="ja-JP" altLang="en-GB" sz="14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8"/>
                  </a:ext>
                </a:extLst>
              </a:tr>
              <a:tr h="528532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en-GB" altLang="ja-JP" sz="1400" b="0" i="1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U</a:t>
                      </a: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拡張不確かさ</a:t>
                      </a:r>
                      <a:endParaRPr kumimoji="1" lang="ja-JP" altLang="en-GB" sz="14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正規分布</a:t>
                      </a:r>
                      <a:r>
                        <a:rPr kumimoji="1" lang="en-GB" altLang="ja-JP" sz="14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(</a:t>
                      </a:r>
                      <a:r>
                        <a:rPr kumimoji="1" lang="en-GB" altLang="ja-JP" sz="1400" b="0" i="1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k</a:t>
                      </a:r>
                      <a:r>
                        <a:rPr kumimoji="1" lang="en-GB" altLang="ja-JP" sz="14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=2)</a:t>
                      </a:r>
                      <a:endParaRPr kumimoji="1" lang="en-GB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4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9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3">
            <a:extLst>
              <a:ext uri="{FF2B5EF4-FFF2-40B4-BE49-F238E27FC236}">
                <a16:creationId xmlns="" xmlns:a16="http://schemas.microsoft.com/office/drawing/2014/main" id="{B0EAA8E9-3A0D-446C-8E04-6377D5E7B483}"/>
              </a:ext>
            </a:extLst>
          </p:cNvPr>
          <p:cNvSpPr>
            <a:spLocks noChangeArrowheads="1"/>
          </p:cNvSpPr>
          <p:nvPr/>
        </p:nvSpPr>
        <p:spPr bwMode="auto">
          <a:xfrm>
            <a:off x="325438" y="1555750"/>
            <a:ext cx="8218487" cy="16589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342900" indent="-34290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>
              <a:lnSpc>
                <a:spcPct val="90000"/>
              </a:lnSpc>
              <a:buClr>
                <a:schemeClr val="hlink"/>
              </a:buClr>
              <a:buSzPct val="65000"/>
              <a:buFont typeface="Wingdings" panose="05000000000000000000" pitchFamily="2" charset="2"/>
              <a:buChar char="n"/>
            </a:pPr>
            <a:r>
              <a:rPr lang="ja-JP" altLang="en-US" sz="2800">
                <a:latin typeface="Times New Roman" panose="02020603050405020304" pitchFamily="18" charset="0"/>
                <a:cs typeface="Times New Roman" panose="02020603050405020304" pitchFamily="18" charset="0"/>
              </a:rPr>
              <a:t>標準器の校正の不確かさに相当する，メスシリンダーの校正の不確かさは，校正証明書より，</a:t>
            </a:r>
            <a:r>
              <a:rPr lang="en-US" altLang="ja-JP" sz="2800">
                <a:latin typeface="Times New Roman" panose="02020603050405020304" pitchFamily="18" charset="0"/>
                <a:cs typeface="Times New Roman" panose="02020603050405020304" pitchFamily="18" charset="0"/>
              </a:rPr>
              <a:t>3.0 mL</a:t>
            </a:r>
            <a:r>
              <a:rPr lang="ja-JP" altLang="en-US" sz="2800">
                <a:latin typeface="Times New Roman" panose="02020603050405020304" pitchFamily="18" charset="0"/>
                <a:cs typeface="Times New Roman" panose="02020603050405020304" pitchFamily="18" charset="0"/>
              </a:rPr>
              <a:t>。また，校正証明書を用いる場合，確率分布は正規分布である。</a:t>
            </a:r>
          </a:p>
        </p:txBody>
      </p:sp>
      <p:sp>
        <p:nvSpPr>
          <p:cNvPr id="25603" name="Rectangle 4">
            <a:extLst>
              <a:ext uri="{FF2B5EF4-FFF2-40B4-BE49-F238E27FC236}">
                <a16:creationId xmlns="" xmlns:a16="http://schemas.microsoft.com/office/drawing/2014/main" id="{2750050C-6CD5-41BC-B3C0-2C0B419610BE}"/>
              </a:ext>
            </a:extLst>
          </p:cNvPr>
          <p:cNvSpPr>
            <a:spLocks noChangeArrowheads="1"/>
          </p:cNvSpPr>
          <p:nvPr/>
        </p:nvSpPr>
        <p:spPr bwMode="auto">
          <a:xfrm>
            <a:off x="325438" y="2708275"/>
            <a:ext cx="8218487" cy="17287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342900" indent="-34290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>
              <a:lnSpc>
                <a:spcPct val="90000"/>
              </a:lnSpc>
              <a:buClr>
                <a:schemeClr val="hlink"/>
              </a:buClr>
              <a:buSzPct val="65000"/>
              <a:buFont typeface="Wingdings" panose="05000000000000000000" pitchFamily="2" charset="2"/>
              <a:buNone/>
            </a:pPr>
            <a:endParaRPr lang="en-US" altLang="ja-JP" sz="280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>
              <a:lnSpc>
                <a:spcPct val="90000"/>
              </a:lnSpc>
              <a:buClr>
                <a:schemeClr val="hlink"/>
              </a:buClr>
              <a:buSzPct val="65000"/>
              <a:buFont typeface="Wingdings" panose="05000000000000000000" pitchFamily="2" charset="2"/>
              <a:buChar char="n"/>
            </a:pPr>
            <a:r>
              <a:rPr lang="ja-JP" altLang="en-US" sz="2800">
                <a:latin typeface="Times New Roman" panose="02020603050405020304" pitchFamily="18" charset="0"/>
                <a:cs typeface="Times New Roman" panose="02020603050405020304" pitchFamily="18" charset="0"/>
              </a:rPr>
              <a:t>温度による効果は，温度を測定している温度計が最小目盛り</a:t>
            </a:r>
            <a:r>
              <a:rPr lang="en-US" altLang="ja-JP" sz="2800">
                <a:latin typeface="Times New Roman" panose="02020603050405020304" pitchFamily="18" charset="0"/>
                <a:cs typeface="Times New Roman" panose="02020603050405020304" pitchFamily="18" charset="0"/>
              </a:rPr>
              <a:t>1 ℃</a:t>
            </a:r>
            <a:r>
              <a:rPr lang="ja-JP" altLang="en-US" sz="2800">
                <a:latin typeface="Times New Roman" panose="02020603050405020304" pitchFamily="18" charset="0"/>
                <a:cs typeface="Times New Roman" panose="02020603050405020304" pitchFamily="18" charset="0"/>
              </a:rPr>
              <a:t>のデジタル温度計を用いているため，</a:t>
            </a:r>
            <a:r>
              <a:rPr lang="en-US" altLang="ja-JP" sz="2800">
                <a:latin typeface="Times New Roman" panose="02020603050405020304" pitchFamily="18" charset="0"/>
                <a:cs typeface="Times New Roman" panose="02020603050405020304" pitchFamily="18" charset="0"/>
              </a:rPr>
              <a:t>±0.5 ℃</a:t>
            </a:r>
            <a:r>
              <a:rPr lang="ja-JP" altLang="en-US" sz="2800">
                <a:latin typeface="Times New Roman" panose="02020603050405020304" pitchFamily="18" charset="0"/>
                <a:cs typeface="Times New Roman" panose="02020603050405020304" pitchFamily="18" charset="0"/>
              </a:rPr>
              <a:t>で温度が分からない。</a:t>
            </a:r>
          </a:p>
        </p:txBody>
      </p:sp>
      <p:sp>
        <p:nvSpPr>
          <p:cNvPr id="25604" name="AutoShape 5">
            <a:extLst>
              <a:ext uri="{FF2B5EF4-FFF2-40B4-BE49-F238E27FC236}">
                <a16:creationId xmlns="" xmlns:a16="http://schemas.microsoft.com/office/drawing/2014/main" id="{C2CB0878-AF91-46E4-9CB2-F0099215F814}"/>
              </a:ext>
            </a:extLst>
          </p:cNvPr>
          <p:cNvSpPr>
            <a:spLocks noChangeArrowheads="1"/>
          </p:cNvSpPr>
          <p:nvPr/>
        </p:nvSpPr>
        <p:spPr bwMode="auto">
          <a:xfrm>
            <a:off x="4211638" y="4508500"/>
            <a:ext cx="647700" cy="792163"/>
          </a:xfrm>
          <a:prstGeom prst="downArrow">
            <a:avLst>
              <a:gd name="adj1" fmla="val 50000"/>
              <a:gd name="adj2" fmla="val 41668"/>
            </a:avLst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vert="eaVert" wrap="none" anchor="ctr"/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endParaRPr lang="ja-JP" altLang="en-US" sz="1800"/>
          </a:p>
        </p:txBody>
      </p:sp>
      <p:sp>
        <p:nvSpPr>
          <p:cNvPr id="25605" name="Text Box 6">
            <a:extLst>
              <a:ext uri="{FF2B5EF4-FFF2-40B4-BE49-F238E27FC236}">
                <a16:creationId xmlns="" xmlns:a16="http://schemas.microsoft.com/office/drawing/2014/main" id="{81817DD0-10F5-47B2-BF15-AA87FAD63744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25438" y="5373688"/>
            <a:ext cx="8818562" cy="946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en-US" altLang="ja-JP" sz="2800">
                <a:latin typeface="Times New Roman" panose="02020603050405020304" pitchFamily="18" charset="0"/>
                <a:cs typeface="Times New Roman" panose="02020603050405020304" pitchFamily="18" charset="0"/>
              </a:rPr>
              <a:t>±0.5 ℃</a:t>
            </a:r>
            <a:r>
              <a:rPr lang="ja-JP" altLang="en-US" sz="2800">
                <a:latin typeface="Times New Roman" panose="02020603050405020304" pitchFamily="18" charset="0"/>
                <a:cs typeface="Times New Roman" panose="02020603050405020304" pitchFamily="18" charset="0"/>
              </a:rPr>
              <a:t>の範囲内では，どこでも同じ確率で現れるので，矩形分布を仮定</a:t>
            </a:r>
          </a:p>
        </p:txBody>
      </p:sp>
      <p:sp>
        <p:nvSpPr>
          <p:cNvPr id="25606" name="Rectangle 2">
            <a:extLst>
              <a:ext uri="{FF2B5EF4-FFF2-40B4-BE49-F238E27FC236}">
                <a16:creationId xmlns="" xmlns:a16="http://schemas.microsoft.com/office/drawing/2014/main" id="{301B7D00-A200-4E8C-8732-6B032C610796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7200" y="142875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ja-JP" altLang="en-US" sz="4400"/>
              <a:t>例：タイプ</a:t>
            </a:r>
            <a:r>
              <a:rPr lang="en-US" altLang="ja-JP" sz="4400"/>
              <a:t>B</a:t>
            </a:r>
            <a:r>
              <a:rPr lang="ja-JP" altLang="en-US" sz="4400"/>
              <a:t>の不確かさ評価</a:t>
            </a:r>
            <a:br>
              <a:rPr lang="ja-JP" altLang="en-US" sz="4400"/>
            </a:br>
            <a:r>
              <a:rPr lang="ja-JP" altLang="en-US"/>
              <a:t>（ビールジョッキの体積）</a:t>
            </a:r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oup 75">
            <a:extLst>
              <a:ext uri="{FF2B5EF4-FFF2-40B4-BE49-F238E27FC236}">
                <a16:creationId xmlns="" xmlns:a16="http://schemas.microsoft.com/office/drawing/2014/main" id="{DDEAA4ED-66A1-4C21-B0B4-84413003100E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051471849"/>
              </p:ext>
            </p:extLst>
          </p:nvPr>
        </p:nvGraphicFramePr>
        <p:xfrm>
          <a:off x="179388" y="1600200"/>
          <a:ext cx="8856662" cy="4349792"/>
        </p:xfrm>
        <a:graphic>
          <a:graphicData uri="http://schemas.openxmlformats.org/drawingml/2006/table">
            <a:tbl>
              <a:tblPr/>
              <a:tblGrid>
                <a:gridCol w="754062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  <a:gridCol w="1550988">
                  <a:extLst>
                    <a:ext uri="{9D8B030D-6E8A-4147-A177-3AD203B41FA5}">
                      <a16:colId xmlns="" xmlns:a16="http://schemas.microsoft.com/office/drawing/2014/main" val="20001"/>
                    </a:ext>
                  </a:extLst>
                </a:gridCol>
                <a:gridCol w="719137">
                  <a:extLst>
                    <a:ext uri="{9D8B030D-6E8A-4147-A177-3AD203B41FA5}">
                      <a16:colId xmlns="" xmlns:a16="http://schemas.microsoft.com/office/drawing/2014/main" val="20002"/>
                    </a:ext>
                  </a:extLst>
                </a:gridCol>
                <a:gridCol w="1046163">
                  <a:extLst>
                    <a:ext uri="{9D8B030D-6E8A-4147-A177-3AD203B41FA5}">
                      <a16:colId xmlns="" xmlns:a16="http://schemas.microsoft.com/office/drawing/2014/main" val="20003"/>
                    </a:ext>
                  </a:extLst>
                </a:gridCol>
                <a:gridCol w="604837">
                  <a:extLst>
                    <a:ext uri="{9D8B030D-6E8A-4147-A177-3AD203B41FA5}">
                      <a16:colId xmlns="" xmlns:a16="http://schemas.microsoft.com/office/drawing/2014/main" val="20004"/>
                    </a:ext>
                  </a:extLst>
                </a:gridCol>
                <a:gridCol w="1395413">
                  <a:extLst>
                    <a:ext uri="{9D8B030D-6E8A-4147-A177-3AD203B41FA5}">
                      <a16:colId xmlns="" xmlns:a16="http://schemas.microsoft.com/office/drawing/2014/main" val="20005"/>
                    </a:ext>
                  </a:extLst>
                </a:gridCol>
                <a:gridCol w="914400">
                  <a:extLst>
                    <a:ext uri="{9D8B030D-6E8A-4147-A177-3AD203B41FA5}">
                      <a16:colId xmlns="" xmlns:a16="http://schemas.microsoft.com/office/drawing/2014/main" val="20006"/>
                    </a:ext>
                  </a:extLst>
                </a:gridCol>
                <a:gridCol w="1871662">
                  <a:extLst>
                    <a:ext uri="{9D8B030D-6E8A-4147-A177-3AD203B41FA5}">
                      <a16:colId xmlns="" xmlns:a16="http://schemas.microsoft.com/office/drawing/2014/main" val="20007"/>
                    </a:ext>
                  </a:extLst>
                </a:gridCol>
              </a:tblGrid>
              <a:tr h="676134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記号</a:t>
                      </a:r>
                      <a:endParaRPr kumimoji="1" lang="ja-JP" altLang="en-GB" sz="14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  <a:cs typeface="Times New Roman" pitchFamily="18" charset="0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ITC Bookman Light"/>
                          <a:cs typeface="ITC Bookman Light"/>
                        </a:rPr>
                        <a:t>不確かさ</a:t>
                      </a:r>
                      <a:r>
                        <a:rPr kumimoji="1" lang="ja-JP" altLang="en-GB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要因</a:t>
                      </a:r>
                      <a:endParaRPr kumimoji="1" lang="ja-JP" altLang="en-GB" sz="14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ＭＳ Ｐゴシック" pitchFamily="50" charset="-128"/>
                        <a:cs typeface="Times New Roman" pitchFamily="18" charset="0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 値</a:t>
                      </a:r>
                      <a:endParaRPr kumimoji="1" lang="ja-JP" altLang="en-US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  <a:cs typeface="Times New Roman" pitchFamily="18" charset="0"/>
                      </a:endParaRPr>
                    </a:p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en-GB" altLang="ja-JP" sz="1400" b="1" i="0" u="sng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+</a:t>
                      </a:r>
                      <a:endParaRPr kumimoji="1" lang="en-GB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  <a:cs typeface="Times New Roman" pitchFamily="18" charset="0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確率分布</a:t>
                      </a:r>
                      <a:endParaRPr kumimoji="1" lang="ja-JP" altLang="en-GB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  <a:cs typeface="Times New Roman" pitchFamily="18" charset="0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除数</a:t>
                      </a:r>
                      <a:endParaRPr kumimoji="1" lang="ja-JP" altLang="en-GB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  <a:cs typeface="Times New Roman" pitchFamily="18" charset="0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  <a:cs typeface="Times New Roman" pitchFamily="18" charset="0"/>
                        </a:rPr>
                        <a:t>標準不確かさ</a:t>
                      </a: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  <a:cs typeface="Times New Roman" pitchFamily="18" charset="0"/>
                        </a:rPr>
                        <a:t>感度係数</a:t>
                      </a: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標準不確かさ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（</a:t>
                      </a:r>
                      <a:r>
                        <a:rPr kumimoji="1" lang="ja-JP" altLang="en-US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出力</a:t>
                      </a:r>
                      <a:r>
                        <a:rPr kumimoji="1" lang="ja-JP" alt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量の単位）</a:t>
                      </a: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69707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en-GB" altLang="ja-JP" sz="2400" b="0" i="1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u</a:t>
                      </a:r>
                      <a:r>
                        <a:rPr kumimoji="1" lang="en-GB" altLang="ja-JP" sz="2400" b="0" i="0" u="none" strike="noStrike" cap="none" normalizeH="0" baseline="-2500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R</a:t>
                      </a:r>
                      <a:r>
                        <a:rPr kumimoji="1" lang="en-GB" altLang="ja-JP" sz="2400" b="0" i="1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 </a:t>
                      </a:r>
                      <a:endParaRPr kumimoji="1" lang="en-GB" altLang="ja-JP" sz="2400" b="0" i="1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  <a:cs typeface="Times New Roman" pitchFamily="18" charset="0"/>
                      </a:endParaRPr>
                    </a:p>
                  </a:txBody>
                  <a:tcPr marL="90000" marR="90000" marT="46790" marB="4679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測定の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繰返し性</a:t>
                      </a:r>
                    </a:p>
                  </a:txBody>
                  <a:tcPr marL="90000" marR="90000" marT="46790" marB="4679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1.138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mL</a:t>
                      </a:r>
                    </a:p>
                  </a:txBody>
                  <a:tcPr marL="90000" marR="90000" marT="46790" marB="4679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--------</a:t>
                      </a:r>
                    </a:p>
                  </a:txBody>
                  <a:tcPr marL="90000" marR="90000" marT="46790" marB="4679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1</a:t>
                      </a:r>
                    </a:p>
                  </a:txBody>
                  <a:tcPr marL="90000" marR="90000" marT="46790" marB="4679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90000" marR="90000" marT="46790" marB="4679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90000" marR="90000" marT="46790" marB="4679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90000" marR="90000" marT="46790" marB="4679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1"/>
                  </a:ext>
                </a:extLst>
              </a:tr>
              <a:tr h="69707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2400" b="0" i="1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u</a:t>
                      </a:r>
                      <a:r>
                        <a:rPr kumimoji="1" lang="en-US" altLang="ja-JP" sz="2400" b="0" i="0" u="none" strike="noStrike" cap="none" normalizeH="0" baseline="-2500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S</a:t>
                      </a:r>
                    </a:p>
                  </a:txBody>
                  <a:tcPr marL="90000" marR="90000" marT="46790" marB="4679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標準器の校正の不確かさ</a:t>
                      </a:r>
                    </a:p>
                  </a:txBody>
                  <a:tcPr marL="90000" marR="90000" marT="46790" marB="4679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3.0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mL</a:t>
                      </a:r>
                    </a:p>
                  </a:txBody>
                  <a:tcPr marL="90000" marR="90000" marT="46790" marB="4679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600" b="1" i="0" u="none" strike="noStrike" cap="none" normalizeH="0" baseline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正規分布</a:t>
                      </a:r>
                    </a:p>
                  </a:txBody>
                  <a:tcPr marL="90000" marR="90000" marT="46790" marB="4679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90000" marR="90000" marT="46790" marB="4679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90000" marR="90000" marT="46790" marB="4679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90000" marR="90000" marT="46790" marB="4679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90000" marR="90000" marT="46790" marB="4679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2"/>
                  </a:ext>
                </a:extLst>
              </a:tr>
              <a:tr h="69707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2400" b="0" i="1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u</a:t>
                      </a:r>
                      <a:r>
                        <a:rPr kumimoji="1" lang="en-US" altLang="ja-JP" sz="2400" b="0" i="0" u="none" strike="noStrike" cap="none" normalizeH="0" baseline="-2500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T</a:t>
                      </a:r>
                    </a:p>
                  </a:txBody>
                  <a:tcPr marL="90000" marR="90000" marT="46790" marB="4679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温度による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効果</a:t>
                      </a:r>
                    </a:p>
                  </a:txBody>
                  <a:tcPr marL="90000" marR="90000" marT="46790" marB="4679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0.5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℃</a:t>
                      </a:r>
                    </a:p>
                  </a:txBody>
                  <a:tcPr marL="90000" marR="90000" marT="46790" marB="4679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600" b="1" i="0" u="none" strike="noStrike" cap="none" normalizeH="0" baseline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矩形分布</a:t>
                      </a:r>
                    </a:p>
                  </a:txBody>
                  <a:tcPr marL="90000" marR="90000" marT="46790" marB="4679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90000" marR="90000" marT="46790" marB="4679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90000" marR="90000" marT="46790" marB="4679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90000" marR="90000" marT="46790" marB="4679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90000" marR="90000" marT="46790" marB="4679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3"/>
                  </a:ext>
                </a:extLst>
              </a:tr>
              <a:tr h="811043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en-GB" altLang="ja-JP" sz="1600" b="0" i="1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u</a:t>
                      </a:r>
                      <a:r>
                        <a:rPr kumimoji="1" lang="en-GB" altLang="ja-JP" sz="1600" b="0" i="0" u="none" strike="noStrike" cap="none" normalizeH="0" baseline="-3000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c</a:t>
                      </a:r>
                      <a:r>
                        <a:rPr kumimoji="1" lang="en-GB" altLang="ja-JP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(    )</a:t>
                      </a:r>
                      <a:endParaRPr kumimoji="1" lang="en-GB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  <a:cs typeface="Times New Roman" pitchFamily="18" charset="0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合成標準</a:t>
                      </a:r>
                      <a:r>
                        <a:rPr kumimoji="1" lang="ja-JP" altLang="en-US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　　　</a:t>
                      </a:r>
                      <a:r>
                        <a:rPr kumimoji="1" lang="ja-JP" altLang="en-GB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不確かさ</a:t>
                      </a:r>
                      <a:endParaRPr kumimoji="1" lang="ja-JP" altLang="en-GB" sz="16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  <a:cs typeface="Times New Roman" pitchFamily="18" charset="0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6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正規分布</a:t>
                      </a:r>
                      <a:endParaRPr kumimoji="1" lang="ja-JP" altLang="en-GB" sz="16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  <a:cs typeface="Times New Roman" pitchFamily="18" charset="0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4"/>
                  </a:ext>
                </a:extLst>
              </a:tr>
              <a:tr h="771363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en-GB" altLang="ja-JP" sz="1600" b="0" i="1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U</a:t>
                      </a: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6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拡張不確かさ</a:t>
                      </a:r>
                      <a:endParaRPr kumimoji="1" lang="ja-JP" altLang="en-GB" sz="16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  <a:cs typeface="Times New Roman" pitchFamily="18" charset="0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6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正規分布</a:t>
                      </a:r>
                      <a:r>
                        <a:rPr kumimoji="1" lang="en-GB" altLang="ja-JP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(</a:t>
                      </a:r>
                      <a:r>
                        <a:rPr kumimoji="1" lang="en-GB" altLang="ja-JP" sz="1600" b="0" i="1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k</a:t>
                      </a:r>
                      <a:r>
                        <a:rPr kumimoji="1" lang="en-GB" altLang="ja-JP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=2)</a:t>
                      </a:r>
                      <a:endParaRPr kumimoji="1" lang="en-GB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  <a:cs typeface="Times New Roman" pitchFamily="18" charset="0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endParaRPr kumimoji="1" lang="ja-JP" altLang="ja-JP" sz="16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5"/>
                  </a:ext>
                </a:extLst>
              </a:tr>
            </a:tbl>
          </a:graphicData>
        </a:graphic>
      </p:graphicFrame>
      <p:sp>
        <p:nvSpPr>
          <p:cNvPr id="26691" name="Rectangle 68">
            <a:extLst>
              <a:ext uri="{FF2B5EF4-FFF2-40B4-BE49-F238E27FC236}">
                <a16:creationId xmlns="" xmlns:a16="http://schemas.microsoft.com/office/drawing/2014/main" id="{5AA3AEFD-EE5C-444A-AEEA-7A4B3327774E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9750" y="-214313"/>
            <a:ext cx="8229600" cy="114300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ja-JP" altLang="en-US" sz="4400"/>
              <a:t>バジェットシート</a:t>
            </a:r>
            <a:endParaRPr lang="en-US" altLang="ja-JP" sz="4400">
              <a:latin typeface="Century" panose="02040604050505020304" pitchFamily="18" charset="0"/>
            </a:endParaRPr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2">
            <a:extLst>
              <a:ext uri="{FF2B5EF4-FFF2-40B4-BE49-F238E27FC236}">
                <a16:creationId xmlns="" xmlns:a16="http://schemas.microsoft.com/office/drawing/2014/main" id="{8879F8A0-EF29-4DAB-AA5B-81E604C81169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457200" y="-214313"/>
            <a:ext cx="8229600" cy="1143001"/>
          </a:xfrm>
        </p:spPr>
        <p:txBody>
          <a:bodyPr/>
          <a:lstStyle/>
          <a:p>
            <a:pPr eaLnBrk="1" hangingPunct="1"/>
            <a:r>
              <a:rPr lang="ja-JP" altLang="en-US">
                <a:solidFill>
                  <a:schemeClr val="tx1"/>
                </a:solidFill>
              </a:rPr>
              <a:t>電気分野に特有な要因</a:t>
            </a:r>
          </a:p>
        </p:txBody>
      </p:sp>
      <p:sp>
        <p:nvSpPr>
          <p:cNvPr id="3" name="Rectangle 3">
            <a:extLst>
              <a:ext uri="{FF2B5EF4-FFF2-40B4-BE49-F238E27FC236}">
                <a16:creationId xmlns="" xmlns:a16="http://schemas.microsoft.com/office/drawing/2014/main" id="{21A74802-A521-4A7A-B727-C0DDEABC79D8}"/>
              </a:ext>
            </a:extLst>
          </p:cNvPr>
          <p:cNvSpPr txBox="1">
            <a:spLocks noChangeArrowheads="1"/>
          </p:cNvSpPr>
          <p:nvPr/>
        </p:nvSpPr>
        <p:spPr>
          <a:xfrm>
            <a:off x="914400" y="1600200"/>
            <a:ext cx="7772400" cy="5029200"/>
          </a:xfrm>
          <a:prstGeom prst="rect">
            <a:avLst/>
          </a:prstGeom>
        </p:spPr>
        <p:txBody>
          <a:bodyPr/>
          <a:lstStyle/>
          <a:p>
            <a:pPr marL="342900" indent="-342900">
              <a:spcBef>
                <a:spcPct val="20000"/>
              </a:spcBef>
              <a:buFontTx/>
              <a:buChar char="•"/>
              <a:defRPr/>
            </a:pPr>
            <a:r>
              <a:rPr lang="ja-JP" altLang="en-US" sz="3200" kern="0" dirty="0">
                <a:latin typeface="+mn-lt"/>
                <a:ea typeface="+mn-ea"/>
              </a:rPr>
              <a:t>熱起電力</a:t>
            </a:r>
          </a:p>
          <a:p>
            <a:pPr marL="342900" indent="-342900">
              <a:spcBef>
                <a:spcPct val="20000"/>
              </a:spcBef>
              <a:buFontTx/>
              <a:buChar char="•"/>
              <a:defRPr/>
            </a:pPr>
            <a:r>
              <a:rPr lang="ja-JP" altLang="en-US" sz="3200" kern="0" dirty="0">
                <a:latin typeface="+mn-lt"/>
                <a:ea typeface="+mn-ea"/>
              </a:rPr>
              <a:t>インピーダンス</a:t>
            </a:r>
          </a:p>
          <a:p>
            <a:pPr marL="342900" indent="-342900">
              <a:spcBef>
                <a:spcPct val="20000"/>
              </a:spcBef>
              <a:buFontTx/>
              <a:buChar char="•"/>
              <a:defRPr/>
            </a:pPr>
            <a:r>
              <a:rPr lang="ja-JP" altLang="en-US" sz="3200" kern="0" dirty="0">
                <a:latin typeface="+mn-lt"/>
                <a:ea typeface="+mn-ea"/>
              </a:rPr>
              <a:t>コネクタの再現性</a:t>
            </a:r>
          </a:p>
          <a:p>
            <a:pPr marL="342900" indent="-342900">
              <a:spcBef>
                <a:spcPct val="20000"/>
              </a:spcBef>
              <a:buFontTx/>
              <a:buChar char="•"/>
              <a:defRPr/>
            </a:pPr>
            <a:r>
              <a:rPr lang="ja-JP" altLang="en-US" sz="3200" kern="0" dirty="0">
                <a:latin typeface="+mn-lt"/>
                <a:ea typeface="+mn-ea"/>
              </a:rPr>
              <a:t>直線性</a:t>
            </a:r>
          </a:p>
          <a:p>
            <a:pPr marL="342900" indent="-342900">
              <a:spcBef>
                <a:spcPct val="20000"/>
              </a:spcBef>
              <a:buFontTx/>
              <a:buChar char="•"/>
              <a:defRPr/>
            </a:pPr>
            <a:r>
              <a:rPr lang="ja-JP" altLang="en-US" sz="3200" kern="0" dirty="0">
                <a:latin typeface="+mn-lt"/>
                <a:ea typeface="+mn-ea"/>
              </a:rPr>
              <a:t>校正</a:t>
            </a:r>
            <a:r>
              <a:rPr lang="en-US" altLang="ja-JP" sz="3200" kern="0" dirty="0">
                <a:latin typeface="+mn-lt"/>
                <a:ea typeface="+mn-ea"/>
              </a:rPr>
              <a:t>/</a:t>
            </a:r>
            <a:r>
              <a:rPr lang="ja-JP" altLang="en-US" sz="3200" kern="0" dirty="0">
                <a:latin typeface="+mn-lt"/>
                <a:ea typeface="+mn-ea"/>
              </a:rPr>
              <a:t>試験条件の差</a:t>
            </a:r>
          </a:p>
          <a:p>
            <a:pPr marL="342900" indent="-342900">
              <a:spcBef>
                <a:spcPct val="20000"/>
              </a:spcBef>
              <a:buFontTx/>
              <a:buChar char="•"/>
              <a:defRPr/>
            </a:pPr>
            <a:r>
              <a:rPr lang="ja-JP" altLang="en-US" sz="3200" kern="0" dirty="0">
                <a:latin typeface="+mn-lt"/>
                <a:ea typeface="+mn-ea"/>
              </a:rPr>
              <a:t>設備の配置</a:t>
            </a:r>
          </a:p>
          <a:p>
            <a:pPr marL="342900" indent="-342900">
              <a:spcBef>
                <a:spcPct val="20000"/>
              </a:spcBef>
              <a:buFont typeface="Wingdings" pitchFamily="2" charset="2"/>
              <a:buNone/>
              <a:defRPr/>
            </a:pPr>
            <a:r>
              <a:rPr lang="ja-JP" altLang="en-US" sz="3200" kern="0" dirty="0">
                <a:latin typeface="+mn-lt"/>
                <a:ea typeface="+mn-ea"/>
              </a:rPr>
              <a:t>      ケーブル長</a:t>
            </a:r>
          </a:p>
          <a:p>
            <a:pPr marL="342900" indent="-342900">
              <a:spcBef>
                <a:spcPct val="20000"/>
              </a:spcBef>
              <a:buFont typeface="Wingdings" pitchFamily="2" charset="2"/>
              <a:buNone/>
              <a:defRPr/>
            </a:pPr>
            <a:r>
              <a:rPr lang="ja-JP" altLang="en-US" sz="3200" kern="0" dirty="0">
                <a:latin typeface="+mn-lt"/>
                <a:ea typeface="+mn-ea"/>
              </a:rPr>
              <a:t>      測定器自身の発熱</a:t>
            </a:r>
          </a:p>
        </p:txBody>
      </p:sp>
      <p:sp>
        <p:nvSpPr>
          <p:cNvPr id="27652" name="Text Box 4">
            <a:extLst>
              <a:ext uri="{FF2B5EF4-FFF2-40B4-BE49-F238E27FC236}">
                <a16:creationId xmlns="" xmlns:a16="http://schemas.microsoft.com/office/drawing/2014/main" id="{D40392DC-ACA9-4B0F-A44C-E409C29B4332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7812088" y="0"/>
            <a:ext cx="1331912" cy="523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>
              <a:spcBef>
                <a:spcPct val="50000"/>
              </a:spcBef>
              <a:buFontTx/>
              <a:buNone/>
            </a:pPr>
            <a:r>
              <a:rPr lang="ja-JP" altLang="en-US" sz="2800"/>
              <a:t>（参考）</a:t>
            </a:r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Text Box 4">
            <a:extLst>
              <a:ext uri="{FF2B5EF4-FFF2-40B4-BE49-F238E27FC236}">
                <a16:creationId xmlns="" xmlns:a16="http://schemas.microsoft.com/office/drawing/2014/main" id="{F8A53823-5F83-42ED-A05C-474EC5B5BCA9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7812088" y="0"/>
            <a:ext cx="1331912" cy="523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>
              <a:spcBef>
                <a:spcPct val="50000"/>
              </a:spcBef>
              <a:buFontTx/>
              <a:buNone/>
            </a:pPr>
            <a:r>
              <a:rPr lang="ja-JP" altLang="en-US" sz="2800"/>
              <a:t>（参考）</a:t>
            </a:r>
          </a:p>
        </p:txBody>
      </p:sp>
      <p:sp>
        <p:nvSpPr>
          <p:cNvPr id="28675" name="Rectangle 2">
            <a:extLst>
              <a:ext uri="{FF2B5EF4-FFF2-40B4-BE49-F238E27FC236}">
                <a16:creationId xmlns="" xmlns:a16="http://schemas.microsoft.com/office/drawing/2014/main" id="{CFC8F54D-A478-415A-8993-BD7E9799A743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457200" y="-214313"/>
            <a:ext cx="8229600" cy="1143001"/>
          </a:xfrm>
        </p:spPr>
        <p:txBody>
          <a:bodyPr/>
          <a:lstStyle/>
          <a:p>
            <a:pPr eaLnBrk="1" hangingPunct="1"/>
            <a:r>
              <a:rPr lang="ja-JP" altLang="en-US">
                <a:solidFill>
                  <a:schemeClr val="tx1"/>
                </a:solidFill>
              </a:rPr>
              <a:t>質量に特有な要因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="" xmlns:a16="http://schemas.microsoft.com/office/drawing/2014/main" id="{1F87C854-E6CD-4C07-B615-C6D9CE00F65A}"/>
              </a:ext>
            </a:extLst>
          </p:cNvPr>
          <p:cNvSpPr txBox="1">
            <a:spLocks noChangeArrowheads="1"/>
          </p:cNvSpPr>
          <p:nvPr/>
        </p:nvSpPr>
        <p:spPr>
          <a:xfrm>
            <a:off x="838200" y="1600200"/>
            <a:ext cx="7848600" cy="4530725"/>
          </a:xfrm>
          <a:prstGeom prst="rect">
            <a:avLst/>
          </a:prstGeom>
        </p:spPr>
        <p:txBody>
          <a:bodyPr/>
          <a:lstStyle/>
          <a:p>
            <a:pPr marL="342900" indent="-342900">
              <a:spcBef>
                <a:spcPct val="20000"/>
              </a:spcBef>
              <a:buFontTx/>
              <a:buChar char="•"/>
              <a:defRPr/>
            </a:pPr>
            <a:r>
              <a:rPr lang="ja-JP" altLang="en-US" sz="3200" kern="0" dirty="0">
                <a:latin typeface="+mn-lt"/>
                <a:ea typeface="+mn-ea"/>
              </a:rPr>
              <a:t>浮力</a:t>
            </a:r>
          </a:p>
          <a:p>
            <a:pPr marL="342900" indent="-342900">
              <a:spcBef>
                <a:spcPct val="20000"/>
              </a:spcBef>
              <a:buFontTx/>
              <a:buChar char="•"/>
              <a:defRPr/>
            </a:pPr>
            <a:r>
              <a:rPr lang="ja-JP" altLang="en-US" sz="3200" kern="0" dirty="0">
                <a:latin typeface="+mn-lt"/>
                <a:ea typeface="+mn-ea"/>
              </a:rPr>
              <a:t>磁気</a:t>
            </a:r>
          </a:p>
          <a:p>
            <a:pPr marL="342900" indent="-342900">
              <a:spcBef>
                <a:spcPct val="20000"/>
              </a:spcBef>
              <a:buFontTx/>
              <a:buChar char="•"/>
              <a:defRPr/>
            </a:pPr>
            <a:r>
              <a:rPr lang="ja-JP" altLang="en-US" sz="3200" kern="0" dirty="0">
                <a:latin typeface="+mn-lt"/>
                <a:ea typeface="+mn-ea"/>
              </a:rPr>
              <a:t>静電気</a:t>
            </a:r>
          </a:p>
          <a:p>
            <a:pPr marL="342900" indent="-342900">
              <a:spcBef>
                <a:spcPct val="20000"/>
              </a:spcBef>
              <a:buFontTx/>
              <a:buChar char="•"/>
              <a:defRPr/>
            </a:pPr>
            <a:r>
              <a:rPr lang="ja-JP" altLang="en-US" sz="3200" kern="0" dirty="0">
                <a:latin typeface="+mn-lt"/>
                <a:ea typeface="+mn-ea"/>
              </a:rPr>
              <a:t>偏置誤差</a:t>
            </a:r>
          </a:p>
          <a:p>
            <a:pPr marL="342900" indent="-342900">
              <a:spcBef>
                <a:spcPct val="20000"/>
              </a:spcBef>
              <a:buFontTx/>
              <a:buChar char="•"/>
              <a:defRPr/>
            </a:pPr>
            <a:r>
              <a:rPr lang="ja-JP" altLang="en-US" sz="3200" kern="0" dirty="0">
                <a:latin typeface="+mn-lt"/>
                <a:ea typeface="+mn-ea"/>
              </a:rPr>
              <a:t>温度変化</a:t>
            </a:r>
          </a:p>
          <a:p>
            <a:pPr marL="342900" indent="-342900">
              <a:spcBef>
                <a:spcPct val="20000"/>
              </a:spcBef>
              <a:buFontTx/>
              <a:buChar char="•"/>
              <a:defRPr/>
            </a:pPr>
            <a:r>
              <a:rPr lang="ja-JP" altLang="en-US" sz="3200" kern="0" dirty="0">
                <a:latin typeface="+mn-lt"/>
                <a:ea typeface="+mn-ea"/>
              </a:rPr>
              <a:t>湿度</a:t>
            </a:r>
          </a:p>
          <a:p>
            <a:pPr marL="342900" indent="-342900">
              <a:spcBef>
                <a:spcPct val="20000"/>
              </a:spcBef>
              <a:buFontTx/>
              <a:buChar char="•"/>
              <a:defRPr/>
            </a:pPr>
            <a:r>
              <a:rPr lang="ja-JP" altLang="en-US" sz="3200" kern="0" dirty="0">
                <a:latin typeface="+mn-lt"/>
                <a:ea typeface="+mn-ea"/>
              </a:rPr>
              <a:t>ほこり</a:t>
            </a:r>
          </a:p>
          <a:p>
            <a:pPr marL="342900" indent="-342900">
              <a:spcBef>
                <a:spcPct val="20000"/>
              </a:spcBef>
              <a:buFontTx/>
              <a:buChar char="•"/>
              <a:defRPr/>
            </a:pPr>
            <a:endParaRPr lang="en-US" altLang="ja-JP" sz="3200" kern="0" dirty="0">
              <a:latin typeface="+mn-lt"/>
              <a:ea typeface="+mn-ea"/>
            </a:endParaRPr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Text Box 4">
            <a:extLst>
              <a:ext uri="{FF2B5EF4-FFF2-40B4-BE49-F238E27FC236}">
                <a16:creationId xmlns="" xmlns:a16="http://schemas.microsoft.com/office/drawing/2014/main" id="{6F304A9A-6ABA-4686-B58F-ECBF330A2FE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7812088" y="0"/>
            <a:ext cx="1331912" cy="523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>
              <a:spcBef>
                <a:spcPct val="50000"/>
              </a:spcBef>
              <a:buFontTx/>
              <a:buNone/>
            </a:pPr>
            <a:r>
              <a:rPr lang="ja-JP" altLang="en-US" sz="2800"/>
              <a:t>（参考）</a:t>
            </a:r>
          </a:p>
        </p:txBody>
      </p:sp>
      <p:sp>
        <p:nvSpPr>
          <p:cNvPr id="29699" name="Rectangle 2">
            <a:extLst>
              <a:ext uri="{FF2B5EF4-FFF2-40B4-BE49-F238E27FC236}">
                <a16:creationId xmlns="" xmlns:a16="http://schemas.microsoft.com/office/drawing/2014/main" id="{0B641790-0E9C-4BFD-8912-C1607046C9A6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457200" y="-214313"/>
            <a:ext cx="8229600" cy="1143001"/>
          </a:xfrm>
        </p:spPr>
        <p:txBody>
          <a:bodyPr/>
          <a:lstStyle/>
          <a:p>
            <a:pPr eaLnBrk="1" hangingPunct="1"/>
            <a:r>
              <a:rPr lang="ja-JP" altLang="en-US">
                <a:solidFill>
                  <a:schemeClr val="tx1"/>
                </a:solidFill>
              </a:rPr>
              <a:t>温度に特有な要因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="" xmlns:a16="http://schemas.microsoft.com/office/drawing/2014/main" id="{BA1B7246-B534-4B89-A0A2-FAFC41B533FB}"/>
              </a:ext>
            </a:extLst>
          </p:cNvPr>
          <p:cNvSpPr txBox="1">
            <a:spLocks noChangeArrowheads="1"/>
          </p:cNvSpPr>
          <p:nvPr/>
        </p:nvSpPr>
        <p:spPr>
          <a:xfrm>
            <a:off x="914400" y="1600200"/>
            <a:ext cx="7772400" cy="4530725"/>
          </a:xfrm>
          <a:prstGeom prst="rect">
            <a:avLst/>
          </a:prstGeom>
        </p:spPr>
        <p:txBody>
          <a:bodyPr/>
          <a:lstStyle/>
          <a:p>
            <a:pPr marL="342900" indent="-342900">
              <a:spcBef>
                <a:spcPct val="20000"/>
              </a:spcBef>
              <a:buFontTx/>
              <a:buChar char="•"/>
              <a:defRPr/>
            </a:pPr>
            <a:r>
              <a:rPr lang="ja-JP" altLang="en-US" sz="3200" kern="0" dirty="0">
                <a:latin typeface="+mn-lt"/>
                <a:ea typeface="+mn-ea"/>
              </a:rPr>
              <a:t>自己発熱</a:t>
            </a:r>
          </a:p>
          <a:p>
            <a:pPr marL="342900" indent="-342900">
              <a:spcBef>
                <a:spcPct val="20000"/>
              </a:spcBef>
              <a:buFontTx/>
              <a:buChar char="•"/>
              <a:defRPr/>
            </a:pPr>
            <a:r>
              <a:rPr lang="ja-JP" altLang="en-US" sz="3200" kern="0" dirty="0">
                <a:latin typeface="+mn-lt"/>
                <a:ea typeface="+mn-ea"/>
              </a:rPr>
              <a:t>挿入長</a:t>
            </a:r>
          </a:p>
          <a:p>
            <a:pPr marL="342900" indent="-342900">
              <a:spcBef>
                <a:spcPct val="20000"/>
              </a:spcBef>
              <a:buFontTx/>
              <a:buChar char="•"/>
              <a:defRPr/>
            </a:pPr>
            <a:r>
              <a:rPr lang="ja-JP" altLang="en-US" sz="3200" kern="0" dirty="0">
                <a:latin typeface="+mn-lt"/>
                <a:ea typeface="+mn-ea"/>
              </a:rPr>
              <a:t>リード線</a:t>
            </a:r>
          </a:p>
          <a:p>
            <a:pPr marL="342900" indent="-342900">
              <a:spcBef>
                <a:spcPct val="20000"/>
              </a:spcBef>
              <a:buFontTx/>
              <a:buChar char="•"/>
              <a:defRPr/>
            </a:pPr>
            <a:r>
              <a:rPr lang="ja-JP" altLang="en-US" sz="3200" kern="0" dirty="0">
                <a:latin typeface="+mn-lt"/>
                <a:ea typeface="+mn-ea"/>
              </a:rPr>
              <a:t>物質の不均一性 </a:t>
            </a:r>
            <a:r>
              <a:rPr lang="en-US" altLang="ja-JP" sz="3200" kern="0" dirty="0">
                <a:latin typeface="+mn-lt"/>
                <a:ea typeface="+mn-ea"/>
              </a:rPr>
              <a:t>(</a:t>
            </a:r>
            <a:r>
              <a:rPr lang="ja-JP" altLang="en-US" sz="3200" kern="0" dirty="0">
                <a:latin typeface="+mn-lt"/>
                <a:ea typeface="+mn-ea"/>
              </a:rPr>
              <a:t>熱電対</a:t>
            </a:r>
            <a:r>
              <a:rPr lang="en-US" altLang="ja-JP" sz="3200" kern="0" dirty="0">
                <a:latin typeface="+mn-lt"/>
                <a:ea typeface="+mn-ea"/>
              </a:rPr>
              <a:t>)</a:t>
            </a:r>
          </a:p>
          <a:p>
            <a:pPr marL="342900" indent="-342900">
              <a:spcBef>
                <a:spcPct val="20000"/>
              </a:spcBef>
              <a:buFontTx/>
              <a:buChar char="•"/>
              <a:defRPr/>
            </a:pPr>
            <a:r>
              <a:rPr lang="ja-JP" altLang="en-US" sz="3200" kern="0" dirty="0">
                <a:latin typeface="+mn-lt"/>
                <a:ea typeface="+mn-ea"/>
              </a:rPr>
              <a:t>圧力補正</a:t>
            </a:r>
          </a:p>
          <a:p>
            <a:pPr marL="342900" indent="-342900">
              <a:spcBef>
                <a:spcPct val="20000"/>
              </a:spcBef>
              <a:buFontTx/>
              <a:buChar char="•"/>
              <a:defRPr/>
            </a:pPr>
            <a:r>
              <a:rPr lang="ja-JP" altLang="en-US" sz="3200" kern="0" dirty="0">
                <a:latin typeface="+mn-lt"/>
                <a:ea typeface="+mn-ea"/>
              </a:rPr>
              <a:t>水の三重点のドリフト</a:t>
            </a:r>
          </a:p>
          <a:p>
            <a:pPr marL="342900" indent="-342900">
              <a:spcBef>
                <a:spcPct val="20000"/>
              </a:spcBef>
              <a:buFontTx/>
              <a:buChar char="•"/>
              <a:defRPr/>
            </a:pPr>
            <a:r>
              <a:rPr lang="ja-JP" altLang="en-US" sz="3200" kern="0" dirty="0">
                <a:latin typeface="+mn-lt"/>
                <a:ea typeface="+mn-ea"/>
              </a:rPr>
              <a:t>ノン</a:t>
            </a:r>
            <a:r>
              <a:rPr lang="en-US" altLang="ja-JP" sz="3200" kern="0" dirty="0">
                <a:latin typeface="+mn-lt"/>
                <a:ea typeface="+mn-ea"/>
              </a:rPr>
              <a:t>-</a:t>
            </a:r>
            <a:r>
              <a:rPr lang="ja-JP" altLang="en-US" sz="3200" kern="0" dirty="0">
                <a:latin typeface="+mn-lt"/>
                <a:ea typeface="+mn-ea"/>
              </a:rPr>
              <a:t>ユニークネス</a:t>
            </a:r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Text Box 4">
            <a:extLst>
              <a:ext uri="{FF2B5EF4-FFF2-40B4-BE49-F238E27FC236}">
                <a16:creationId xmlns="" xmlns:a16="http://schemas.microsoft.com/office/drawing/2014/main" id="{BAAFD9E3-84AD-4DF9-836A-FB9BF275F62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7812088" y="0"/>
            <a:ext cx="1331912" cy="523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>
              <a:spcBef>
                <a:spcPct val="50000"/>
              </a:spcBef>
              <a:buFontTx/>
              <a:buNone/>
            </a:pPr>
            <a:r>
              <a:rPr lang="ja-JP" altLang="en-US" sz="2800"/>
              <a:t>（参考）</a:t>
            </a:r>
          </a:p>
        </p:txBody>
      </p:sp>
      <p:sp>
        <p:nvSpPr>
          <p:cNvPr id="30723" name="Rectangle 2">
            <a:extLst>
              <a:ext uri="{FF2B5EF4-FFF2-40B4-BE49-F238E27FC236}">
                <a16:creationId xmlns="" xmlns:a16="http://schemas.microsoft.com/office/drawing/2014/main" id="{93E4B927-64E1-4453-AA30-D68F588CCABD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457200" y="-214313"/>
            <a:ext cx="8229600" cy="1143001"/>
          </a:xfrm>
        </p:spPr>
        <p:txBody>
          <a:bodyPr/>
          <a:lstStyle/>
          <a:p>
            <a:pPr eaLnBrk="1" hangingPunct="1"/>
            <a:r>
              <a:rPr lang="ja-JP" altLang="en-US">
                <a:solidFill>
                  <a:schemeClr val="tx1"/>
                </a:solidFill>
              </a:rPr>
              <a:t>長さに特有な要因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="" xmlns:a16="http://schemas.microsoft.com/office/drawing/2014/main" id="{27E7A558-FA35-4E9E-896D-158F6A5285F0}"/>
              </a:ext>
            </a:extLst>
          </p:cNvPr>
          <p:cNvSpPr txBox="1">
            <a:spLocks noChangeArrowheads="1"/>
          </p:cNvSpPr>
          <p:nvPr/>
        </p:nvSpPr>
        <p:spPr>
          <a:xfrm>
            <a:off x="914400" y="1600200"/>
            <a:ext cx="7772400" cy="4530725"/>
          </a:xfrm>
          <a:prstGeom prst="rect">
            <a:avLst/>
          </a:prstGeom>
        </p:spPr>
        <p:txBody>
          <a:bodyPr/>
          <a:lstStyle/>
          <a:p>
            <a:pPr marL="342900" indent="-342900">
              <a:spcBef>
                <a:spcPct val="20000"/>
              </a:spcBef>
              <a:buFontTx/>
              <a:buChar char="•"/>
              <a:defRPr/>
            </a:pPr>
            <a:r>
              <a:rPr lang="ja-JP" altLang="en-US" sz="3200" kern="0" dirty="0">
                <a:latin typeface="+mn-lt"/>
                <a:ea typeface="+mn-ea"/>
              </a:rPr>
              <a:t>熱膨張</a:t>
            </a:r>
          </a:p>
          <a:p>
            <a:pPr marL="342900" indent="-342900">
              <a:spcBef>
                <a:spcPct val="20000"/>
              </a:spcBef>
              <a:buFontTx/>
              <a:buChar char="•"/>
              <a:defRPr/>
            </a:pPr>
            <a:r>
              <a:rPr lang="ja-JP" altLang="en-US" sz="3200" kern="0" dirty="0">
                <a:latin typeface="+mn-lt"/>
                <a:ea typeface="+mn-ea"/>
              </a:rPr>
              <a:t>弾力性</a:t>
            </a:r>
          </a:p>
          <a:p>
            <a:pPr marL="342900" indent="-342900">
              <a:spcBef>
                <a:spcPct val="20000"/>
              </a:spcBef>
              <a:buFontTx/>
              <a:buChar char="•"/>
              <a:defRPr/>
            </a:pPr>
            <a:r>
              <a:rPr lang="en-US" altLang="ja-JP" sz="3200" kern="0" dirty="0">
                <a:latin typeface="+mn-lt"/>
                <a:ea typeface="+mn-ea"/>
              </a:rPr>
              <a:t>Cos</a:t>
            </a:r>
            <a:r>
              <a:rPr lang="ja-JP" altLang="en-US" sz="3200" kern="0" dirty="0">
                <a:latin typeface="+mn-lt"/>
                <a:ea typeface="+mn-ea"/>
              </a:rPr>
              <a:t>エラー</a:t>
            </a:r>
          </a:p>
          <a:p>
            <a:pPr marL="342900" indent="-342900">
              <a:spcBef>
                <a:spcPct val="20000"/>
              </a:spcBef>
              <a:buFontTx/>
              <a:buChar char="•"/>
              <a:defRPr/>
            </a:pPr>
            <a:r>
              <a:rPr lang="ja-JP" altLang="en-US" sz="3200" kern="0" dirty="0">
                <a:latin typeface="+mn-lt"/>
                <a:ea typeface="+mn-ea"/>
              </a:rPr>
              <a:t>幾何学的エラー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>
            <a:extLst>
              <a:ext uri="{FF2B5EF4-FFF2-40B4-BE49-F238E27FC236}">
                <a16:creationId xmlns="" xmlns:a16="http://schemas.microsoft.com/office/drawing/2014/main" id="{E604FB16-DE84-41D6-8A07-3A065EB65107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457200" y="-214313"/>
            <a:ext cx="8229600" cy="1143001"/>
          </a:xfrm>
        </p:spPr>
        <p:txBody>
          <a:bodyPr/>
          <a:lstStyle/>
          <a:p>
            <a:pPr eaLnBrk="1" hangingPunct="1"/>
            <a:r>
              <a:rPr lang="ja-JP" altLang="en-US">
                <a:solidFill>
                  <a:schemeClr val="tx1"/>
                </a:solidFill>
              </a:rPr>
              <a:t>主な不確かさの要因</a:t>
            </a:r>
          </a:p>
        </p:txBody>
      </p:sp>
      <p:sp>
        <p:nvSpPr>
          <p:cNvPr id="9" name="Rectangle 3">
            <a:extLst>
              <a:ext uri="{FF2B5EF4-FFF2-40B4-BE49-F238E27FC236}">
                <a16:creationId xmlns="" xmlns:a16="http://schemas.microsoft.com/office/drawing/2014/main" id="{1502318D-826A-45BE-B93F-FB848D0567AF}"/>
              </a:ext>
            </a:extLst>
          </p:cNvPr>
          <p:cNvSpPr txBox="1">
            <a:spLocks noChangeArrowheads="1"/>
          </p:cNvSpPr>
          <p:nvPr/>
        </p:nvSpPr>
        <p:spPr>
          <a:xfrm>
            <a:off x="533400" y="1066800"/>
            <a:ext cx="8229600" cy="5638800"/>
          </a:xfrm>
          <a:prstGeom prst="rect">
            <a:avLst/>
          </a:prstGeom>
        </p:spPr>
        <p:txBody>
          <a:bodyPr/>
          <a:lstStyle/>
          <a:p>
            <a:pPr marL="342900" indent="-342900">
              <a:spcBef>
                <a:spcPts val="600"/>
              </a:spcBef>
              <a:buFontTx/>
              <a:buChar char="•"/>
              <a:defRPr/>
            </a:pPr>
            <a:r>
              <a:rPr lang="ja-JP" altLang="en-US" sz="3200" kern="0" dirty="0">
                <a:latin typeface="+mn-lt"/>
                <a:ea typeface="+mn-ea"/>
              </a:rPr>
              <a:t>繰返し測定のばらつき</a:t>
            </a:r>
          </a:p>
          <a:p>
            <a:pPr marL="342900" indent="-342900">
              <a:lnSpc>
                <a:spcPct val="95000"/>
              </a:lnSpc>
              <a:spcBef>
                <a:spcPts val="600"/>
              </a:spcBef>
              <a:buFontTx/>
              <a:buChar char="•"/>
              <a:defRPr/>
            </a:pPr>
            <a:r>
              <a:rPr lang="ja-JP" altLang="en-US" sz="3200" kern="0" dirty="0">
                <a:latin typeface="+mn-lt"/>
                <a:ea typeface="+mn-ea"/>
              </a:rPr>
              <a:t>標準器の校正の不確かさ（校正証明書）</a:t>
            </a:r>
          </a:p>
          <a:p>
            <a:pPr marL="342900" indent="-342900">
              <a:lnSpc>
                <a:spcPct val="95000"/>
              </a:lnSpc>
              <a:spcBef>
                <a:spcPts val="600"/>
              </a:spcBef>
              <a:buFontTx/>
              <a:buChar char="•"/>
              <a:defRPr/>
            </a:pPr>
            <a:r>
              <a:rPr lang="ja-JP" altLang="en-US" sz="3200" dirty="0"/>
              <a:t>測定対象の性質・スペック </a:t>
            </a:r>
            <a:r>
              <a:rPr lang="en-US" altLang="ja-JP" sz="3200" dirty="0">
                <a:latin typeface="Century" pitchFamily="18" charset="0"/>
              </a:rPr>
              <a:t>(</a:t>
            </a:r>
            <a:r>
              <a:rPr lang="ja-JP" altLang="en-US" sz="3200" dirty="0">
                <a:latin typeface="Century" pitchFamily="18" charset="0"/>
              </a:rPr>
              <a:t>メーカカタログ等</a:t>
            </a:r>
            <a:r>
              <a:rPr lang="en-US" altLang="ja-JP" sz="3200" dirty="0">
                <a:latin typeface="Century" pitchFamily="18" charset="0"/>
              </a:rPr>
              <a:t>)</a:t>
            </a:r>
            <a:endParaRPr lang="en-US" altLang="ja-JP" sz="3200" dirty="0"/>
          </a:p>
          <a:p>
            <a:pPr marL="342900" indent="-342900">
              <a:lnSpc>
                <a:spcPct val="95000"/>
              </a:lnSpc>
              <a:spcBef>
                <a:spcPts val="600"/>
              </a:spcBef>
              <a:buFontTx/>
              <a:buChar char="•"/>
              <a:defRPr/>
            </a:pPr>
            <a:r>
              <a:rPr lang="ja-JP" altLang="en-US" sz="3200" kern="0" dirty="0">
                <a:latin typeface="+mn-lt"/>
                <a:ea typeface="+mn-ea"/>
              </a:rPr>
              <a:t>過去のデータ</a:t>
            </a:r>
          </a:p>
          <a:p>
            <a:pPr marL="342900" indent="-342900">
              <a:lnSpc>
                <a:spcPct val="95000"/>
              </a:lnSpc>
              <a:spcBef>
                <a:spcPts val="600"/>
              </a:spcBef>
              <a:buFontTx/>
              <a:buChar char="•"/>
              <a:defRPr/>
            </a:pPr>
            <a:r>
              <a:rPr lang="ja-JP" altLang="en-US" sz="3200" kern="0" dirty="0">
                <a:latin typeface="+mn-lt"/>
                <a:ea typeface="+mn-ea"/>
              </a:rPr>
              <a:t>ディジタル表示などの読み取り分解能</a:t>
            </a:r>
          </a:p>
          <a:p>
            <a:pPr marL="342900" indent="-342900">
              <a:lnSpc>
                <a:spcPct val="95000"/>
              </a:lnSpc>
              <a:spcBef>
                <a:spcPts val="600"/>
              </a:spcBef>
              <a:buFontTx/>
              <a:buChar char="•"/>
              <a:defRPr/>
            </a:pPr>
            <a:r>
              <a:rPr lang="ja-JP" altLang="en-US" sz="3200" kern="0" dirty="0">
                <a:latin typeface="+mn-lt"/>
                <a:ea typeface="+mn-ea"/>
              </a:rPr>
              <a:t>直線性</a:t>
            </a:r>
            <a:r>
              <a:rPr lang="en-US" altLang="ja-JP" sz="3200" kern="0" dirty="0">
                <a:latin typeface="+mn-lt"/>
                <a:ea typeface="+mn-ea"/>
              </a:rPr>
              <a:t>/</a:t>
            </a:r>
            <a:r>
              <a:rPr lang="ja-JP" altLang="en-US" sz="3200" kern="0" dirty="0">
                <a:latin typeface="+mn-lt"/>
                <a:ea typeface="+mn-ea"/>
              </a:rPr>
              <a:t>非直線性</a:t>
            </a:r>
          </a:p>
          <a:p>
            <a:pPr marL="342900" indent="-342900">
              <a:lnSpc>
                <a:spcPct val="95000"/>
              </a:lnSpc>
              <a:spcBef>
                <a:spcPts val="600"/>
              </a:spcBef>
              <a:buFontTx/>
              <a:buChar char="•"/>
              <a:defRPr/>
            </a:pPr>
            <a:r>
              <a:rPr lang="ja-JP" altLang="en-US" sz="3200" kern="0" dirty="0">
                <a:latin typeface="+mn-lt"/>
                <a:ea typeface="+mn-ea"/>
              </a:rPr>
              <a:t>応答特性 （感度，ヒステリシス，周波数特性）</a:t>
            </a:r>
          </a:p>
          <a:p>
            <a:pPr marL="342900" indent="-342900">
              <a:lnSpc>
                <a:spcPct val="95000"/>
              </a:lnSpc>
              <a:spcBef>
                <a:spcPts val="600"/>
              </a:spcBef>
              <a:buFontTx/>
              <a:buChar char="•"/>
              <a:defRPr/>
            </a:pPr>
            <a:r>
              <a:rPr lang="ja-JP" altLang="en-US" sz="3200" kern="0" dirty="0">
                <a:latin typeface="+mn-lt"/>
                <a:ea typeface="+mn-ea"/>
              </a:rPr>
              <a:t>安定度 （短期</a:t>
            </a:r>
            <a:r>
              <a:rPr lang="en-US" altLang="ja-JP" sz="3200" kern="0" dirty="0">
                <a:latin typeface="+mn-lt"/>
                <a:ea typeface="+mn-ea"/>
              </a:rPr>
              <a:t>/</a:t>
            </a:r>
            <a:r>
              <a:rPr lang="ja-JP" altLang="en-US" sz="3200" kern="0" dirty="0">
                <a:latin typeface="+mn-lt"/>
                <a:ea typeface="+mn-ea"/>
              </a:rPr>
              <a:t>長期</a:t>
            </a:r>
            <a:r>
              <a:rPr lang="en-US" altLang="ja-JP" sz="3200" kern="0" dirty="0">
                <a:latin typeface="ＭＳ Ｐゴシック" pitchFamily="50" charset="-128"/>
                <a:ea typeface="+mn-ea"/>
              </a:rPr>
              <a:t>)</a:t>
            </a:r>
          </a:p>
          <a:p>
            <a:pPr marL="342900" indent="-342900">
              <a:lnSpc>
                <a:spcPct val="95000"/>
              </a:lnSpc>
              <a:spcBef>
                <a:spcPts val="600"/>
              </a:spcBef>
              <a:buFontTx/>
              <a:buChar char="•"/>
              <a:defRPr/>
            </a:pPr>
            <a:r>
              <a:rPr lang="ja-JP" altLang="en-US" sz="3200" kern="0" dirty="0">
                <a:latin typeface="+mn-lt"/>
                <a:ea typeface="+mn-ea"/>
              </a:rPr>
              <a:t>測定環境（温度，湿度，気圧，設置等）</a:t>
            </a:r>
          </a:p>
          <a:p>
            <a:pPr marL="342900" indent="-342900">
              <a:lnSpc>
                <a:spcPct val="95000"/>
              </a:lnSpc>
              <a:spcBef>
                <a:spcPts val="600"/>
              </a:spcBef>
              <a:buFontTx/>
              <a:buChar char="•"/>
              <a:defRPr/>
            </a:pPr>
            <a:r>
              <a:rPr lang="ja-JP" altLang="en-US" sz="3200" kern="0" dirty="0">
                <a:latin typeface="+mn-lt"/>
                <a:ea typeface="+mn-ea"/>
              </a:rPr>
              <a:t>各量目に特有な要因</a:t>
            </a:r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Text Box 4">
            <a:extLst>
              <a:ext uri="{FF2B5EF4-FFF2-40B4-BE49-F238E27FC236}">
                <a16:creationId xmlns="" xmlns:a16="http://schemas.microsoft.com/office/drawing/2014/main" id="{EA2AB8D6-393F-47B2-B314-08997AF94E14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7812088" y="0"/>
            <a:ext cx="1331912" cy="523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>
              <a:spcBef>
                <a:spcPct val="50000"/>
              </a:spcBef>
              <a:buFontTx/>
              <a:buNone/>
            </a:pPr>
            <a:r>
              <a:rPr lang="ja-JP" altLang="en-US" sz="2800"/>
              <a:t>（参考）</a:t>
            </a:r>
          </a:p>
        </p:txBody>
      </p:sp>
      <p:sp>
        <p:nvSpPr>
          <p:cNvPr id="31747" name="Rectangle 2">
            <a:extLst>
              <a:ext uri="{FF2B5EF4-FFF2-40B4-BE49-F238E27FC236}">
                <a16:creationId xmlns="" xmlns:a16="http://schemas.microsoft.com/office/drawing/2014/main" id="{D78F7B21-A05B-4BF4-8A96-010DD947D428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457200" y="-214313"/>
            <a:ext cx="8229600" cy="1143001"/>
          </a:xfrm>
        </p:spPr>
        <p:txBody>
          <a:bodyPr/>
          <a:lstStyle/>
          <a:p>
            <a:pPr eaLnBrk="1" hangingPunct="1"/>
            <a:r>
              <a:rPr lang="ja-JP" altLang="en-US">
                <a:solidFill>
                  <a:schemeClr val="tx1"/>
                </a:solidFill>
              </a:rPr>
              <a:t>数学的な要因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="" xmlns:a16="http://schemas.microsoft.com/office/drawing/2014/main" id="{E64B9D73-24BC-42B8-BB77-50790ADD5D83}"/>
              </a:ext>
            </a:extLst>
          </p:cNvPr>
          <p:cNvSpPr txBox="1">
            <a:spLocks noChangeArrowheads="1"/>
          </p:cNvSpPr>
          <p:nvPr/>
        </p:nvSpPr>
        <p:spPr>
          <a:xfrm>
            <a:off x="914400" y="1600200"/>
            <a:ext cx="7772400" cy="4530725"/>
          </a:xfrm>
          <a:prstGeom prst="rect">
            <a:avLst/>
          </a:prstGeom>
        </p:spPr>
        <p:txBody>
          <a:bodyPr/>
          <a:lstStyle/>
          <a:p>
            <a:pPr marL="342900" indent="-342900">
              <a:spcBef>
                <a:spcPct val="20000"/>
              </a:spcBef>
              <a:buFontTx/>
              <a:buChar char="•"/>
              <a:defRPr/>
            </a:pPr>
            <a:r>
              <a:rPr lang="ja-JP" altLang="en-US" sz="3200" kern="0" dirty="0">
                <a:latin typeface="+mn-lt"/>
                <a:ea typeface="+mn-ea"/>
              </a:rPr>
              <a:t>近似</a:t>
            </a:r>
          </a:p>
          <a:p>
            <a:pPr marL="342900" indent="-342900">
              <a:spcBef>
                <a:spcPct val="20000"/>
              </a:spcBef>
              <a:buFontTx/>
              <a:buChar char="•"/>
              <a:defRPr/>
            </a:pPr>
            <a:r>
              <a:rPr lang="ja-JP" altLang="en-US" sz="3200" kern="0" dirty="0">
                <a:latin typeface="+mn-lt"/>
                <a:ea typeface="+mn-ea"/>
              </a:rPr>
              <a:t>仮定</a:t>
            </a:r>
          </a:p>
          <a:p>
            <a:pPr marL="342900" indent="-342900">
              <a:spcBef>
                <a:spcPct val="20000"/>
              </a:spcBef>
              <a:buFontTx/>
              <a:buChar char="•"/>
              <a:defRPr/>
            </a:pPr>
            <a:r>
              <a:rPr lang="ja-JP" altLang="en-US" sz="3200" kern="0" dirty="0">
                <a:latin typeface="+mn-lt"/>
                <a:ea typeface="+mn-ea"/>
              </a:rPr>
              <a:t>特性曲線との一致性</a:t>
            </a:r>
          </a:p>
          <a:p>
            <a:pPr marL="342900" indent="-342900">
              <a:spcBef>
                <a:spcPct val="20000"/>
              </a:spcBef>
              <a:buFontTx/>
              <a:buChar char="•"/>
              <a:defRPr/>
            </a:pPr>
            <a:r>
              <a:rPr lang="ja-JP" altLang="en-US" sz="3200" kern="0" dirty="0">
                <a:latin typeface="+mn-lt"/>
                <a:ea typeface="+mn-ea"/>
              </a:rPr>
              <a:t>特性表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>
            <a:extLst>
              <a:ext uri="{FF2B5EF4-FFF2-40B4-BE49-F238E27FC236}">
                <a16:creationId xmlns="" xmlns:a16="http://schemas.microsoft.com/office/drawing/2014/main" id="{58AE3949-48DD-4790-AC45-4249C73503F9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457200" y="-214313"/>
            <a:ext cx="8229600" cy="1143001"/>
          </a:xfrm>
        </p:spPr>
        <p:txBody>
          <a:bodyPr/>
          <a:lstStyle/>
          <a:p>
            <a:pPr eaLnBrk="1" hangingPunct="1"/>
            <a:r>
              <a:rPr lang="ja-JP" altLang="en-US" sz="4000">
                <a:solidFill>
                  <a:schemeClr val="tx1"/>
                </a:solidFill>
              </a:rPr>
              <a:t>必ずタイプ</a:t>
            </a:r>
            <a:r>
              <a:rPr lang="en-US" altLang="ja-JP" sz="4000">
                <a:solidFill>
                  <a:schemeClr val="tx1"/>
                </a:solidFill>
              </a:rPr>
              <a:t>B</a:t>
            </a:r>
            <a:r>
              <a:rPr lang="ja-JP" altLang="en-US" sz="4000">
                <a:solidFill>
                  <a:schemeClr val="tx1"/>
                </a:solidFill>
              </a:rPr>
              <a:t>として見積もられる要因</a:t>
            </a:r>
          </a:p>
        </p:txBody>
      </p:sp>
      <p:sp>
        <p:nvSpPr>
          <p:cNvPr id="7" name="Rectangle 3">
            <a:extLst>
              <a:ext uri="{FF2B5EF4-FFF2-40B4-BE49-F238E27FC236}">
                <a16:creationId xmlns="" xmlns:a16="http://schemas.microsoft.com/office/drawing/2014/main" id="{C12CCA91-B96B-4835-8577-A237AE02F262}"/>
              </a:ext>
            </a:extLst>
          </p:cNvPr>
          <p:cNvSpPr txBox="1">
            <a:spLocks noChangeArrowheads="1"/>
          </p:cNvSpPr>
          <p:nvPr/>
        </p:nvSpPr>
        <p:spPr>
          <a:xfrm>
            <a:off x="685800" y="1600200"/>
            <a:ext cx="7772400" cy="4924425"/>
          </a:xfrm>
          <a:prstGeom prst="rect">
            <a:avLst/>
          </a:prstGeom>
        </p:spPr>
        <p:txBody>
          <a:bodyPr/>
          <a:lstStyle/>
          <a:p>
            <a:pPr marL="342900" indent="-342900">
              <a:spcBef>
                <a:spcPct val="20000"/>
              </a:spcBef>
              <a:buFontTx/>
              <a:buChar char="•"/>
              <a:defRPr/>
            </a:pPr>
            <a:r>
              <a:rPr lang="ja-JP" altLang="en-US" sz="3200" kern="0" dirty="0">
                <a:latin typeface="+mn-lt"/>
                <a:ea typeface="+mn-ea"/>
              </a:rPr>
              <a:t>校正証明書に記載された標準器の校正の不確かさ</a:t>
            </a:r>
          </a:p>
          <a:p>
            <a:pPr marL="342900" indent="-342900">
              <a:spcBef>
                <a:spcPct val="20000"/>
              </a:spcBef>
              <a:buFontTx/>
              <a:buChar char="•"/>
              <a:defRPr/>
            </a:pPr>
            <a:r>
              <a:rPr lang="ja-JP" altLang="en-US" sz="3200" kern="0" dirty="0">
                <a:latin typeface="+mn-lt"/>
                <a:ea typeface="+mn-ea"/>
              </a:rPr>
              <a:t>メーカカタログ等による測定対象の性質・スペック</a:t>
            </a:r>
          </a:p>
          <a:p>
            <a:pPr marL="342900" indent="-342900">
              <a:spcBef>
                <a:spcPct val="20000"/>
              </a:spcBef>
              <a:buFontTx/>
              <a:buChar char="•"/>
              <a:defRPr/>
            </a:pPr>
            <a:r>
              <a:rPr lang="ja-JP" altLang="en-US" sz="3200" kern="0" dirty="0">
                <a:latin typeface="+mn-lt"/>
                <a:ea typeface="+mn-ea"/>
              </a:rPr>
              <a:t>ディジタル計測器の表示分解能</a:t>
            </a:r>
          </a:p>
          <a:p>
            <a:pPr marL="342900" indent="-342900">
              <a:spcBef>
                <a:spcPct val="20000"/>
              </a:spcBef>
              <a:buFontTx/>
              <a:buChar char="•"/>
              <a:defRPr/>
            </a:pPr>
            <a:r>
              <a:rPr lang="ja-JP" altLang="en-US" sz="3200" kern="0" dirty="0">
                <a:latin typeface="+mn-lt"/>
                <a:ea typeface="+mn-ea"/>
              </a:rPr>
              <a:t>理科年表などの定数の有効桁</a:t>
            </a:r>
          </a:p>
          <a:p>
            <a:pPr marL="342900" indent="-342900">
              <a:spcBef>
                <a:spcPct val="20000"/>
              </a:spcBef>
              <a:buFontTx/>
              <a:buChar char="•"/>
              <a:defRPr/>
            </a:pPr>
            <a:r>
              <a:rPr lang="ja-JP" altLang="en-US" sz="3200" kern="0" dirty="0">
                <a:latin typeface="+mn-lt"/>
                <a:ea typeface="+mn-ea"/>
              </a:rPr>
              <a:t>特性表／特性曲線からの読み取り誤差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>
            <a:extLst>
              <a:ext uri="{FF2B5EF4-FFF2-40B4-BE49-F238E27FC236}">
                <a16:creationId xmlns="" xmlns:a16="http://schemas.microsoft.com/office/drawing/2014/main" id="{B9DBBE28-6548-4EC9-A594-E48F8114541A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0" y="-357188"/>
            <a:ext cx="9144000" cy="1371601"/>
          </a:xfrm>
        </p:spPr>
        <p:txBody>
          <a:bodyPr/>
          <a:lstStyle/>
          <a:p>
            <a:pPr eaLnBrk="1" hangingPunct="1"/>
            <a:r>
              <a:rPr lang="ja-JP" altLang="en-US" sz="3200" b="1">
                <a:solidFill>
                  <a:schemeClr val="tx1"/>
                </a:solidFill>
              </a:rPr>
              <a:t>タイプ</a:t>
            </a:r>
            <a:r>
              <a:rPr lang="en-US" altLang="ja-JP" sz="3200" b="1">
                <a:solidFill>
                  <a:schemeClr val="tx1"/>
                </a:solidFill>
              </a:rPr>
              <a:t>A</a:t>
            </a:r>
            <a:r>
              <a:rPr lang="ja-JP" altLang="en-US" sz="3200" b="1">
                <a:solidFill>
                  <a:schemeClr val="tx1"/>
                </a:solidFill>
              </a:rPr>
              <a:t>にもタイプ</a:t>
            </a:r>
            <a:r>
              <a:rPr lang="en-US" altLang="ja-JP" sz="3200" b="1">
                <a:solidFill>
                  <a:schemeClr val="tx1"/>
                </a:solidFill>
              </a:rPr>
              <a:t>B</a:t>
            </a:r>
            <a:r>
              <a:rPr lang="ja-JP" altLang="en-US" sz="3200" b="1">
                <a:solidFill>
                  <a:schemeClr val="tx1"/>
                </a:solidFill>
              </a:rPr>
              <a:t>にも成り得る不確かさの要因</a:t>
            </a:r>
          </a:p>
        </p:txBody>
      </p:sp>
      <p:sp>
        <p:nvSpPr>
          <p:cNvPr id="6" name="Rectangle 3">
            <a:extLst>
              <a:ext uri="{FF2B5EF4-FFF2-40B4-BE49-F238E27FC236}">
                <a16:creationId xmlns="" xmlns:a16="http://schemas.microsoft.com/office/drawing/2014/main" id="{D01476B1-B5E6-46BA-AE03-48DA1C9557FA}"/>
              </a:ext>
            </a:extLst>
          </p:cNvPr>
          <p:cNvSpPr txBox="1">
            <a:spLocks noChangeArrowheads="1"/>
          </p:cNvSpPr>
          <p:nvPr/>
        </p:nvSpPr>
        <p:spPr>
          <a:xfrm>
            <a:off x="539750" y="1700213"/>
            <a:ext cx="8229600" cy="4724400"/>
          </a:xfrm>
          <a:prstGeom prst="rect">
            <a:avLst/>
          </a:prstGeom>
        </p:spPr>
        <p:txBody>
          <a:bodyPr/>
          <a:lstStyle/>
          <a:p>
            <a:pPr marL="342900" indent="-342900">
              <a:spcBef>
                <a:spcPct val="20000"/>
              </a:spcBef>
              <a:buFontTx/>
              <a:buChar char="•"/>
              <a:defRPr/>
            </a:pPr>
            <a:r>
              <a:rPr lang="ja-JP" altLang="en-US" sz="3200" kern="0" dirty="0">
                <a:latin typeface="+mn-lt"/>
                <a:ea typeface="+mn-ea"/>
              </a:rPr>
              <a:t>過去のデータ</a:t>
            </a:r>
          </a:p>
          <a:p>
            <a:pPr marL="342900" indent="-342900">
              <a:lnSpc>
                <a:spcPct val="95000"/>
              </a:lnSpc>
              <a:spcBef>
                <a:spcPct val="20000"/>
              </a:spcBef>
              <a:buFontTx/>
              <a:buChar char="•"/>
              <a:defRPr/>
            </a:pPr>
            <a:r>
              <a:rPr lang="ja-JP" altLang="en-US" sz="3200" kern="0" dirty="0">
                <a:latin typeface="+mn-lt"/>
                <a:ea typeface="+mn-ea"/>
              </a:rPr>
              <a:t>直線性</a:t>
            </a:r>
            <a:r>
              <a:rPr lang="en-US" altLang="ja-JP" sz="3200" kern="0" dirty="0">
                <a:latin typeface="+mn-lt"/>
                <a:ea typeface="+mn-ea"/>
              </a:rPr>
              <a:t>/</a:t>
            </a:r>
            <a:r>
              <a:rPr lang="ja-JP" altLang="en-US" sz="3200" kern="0" dirty="0">
                <a:latin typeface="+mn-lt"/>
                <a:ea typeface="+mn-ea"/>
              </a:rPr>
              <a:t>非直線性</a:t>
            </a:r>
          </a:p>
          <a:p>
            <a:pPr marL="342900" indent="-342900">
              <a:lnSpc>
                <a:spcPct val="95000"/>
              </a:lnSpc>
              <a:spcBef>
                <a:spcPct val="20000"/>
              </a:spcBef>
              <a:buFontTx/>
              <a:buChar char="•"/>
              <a:defRPr/>
            </a:pPr>
            <a:r>
              <a:rPr lang="ja-JP" altLang="en-US" sz="3200" kern="0" dirty="0">
                <a:latin typeface="+mn-lt"/>
                <a:ea typeface="+mn-ea"/>
              </a:rPr>
              <a:t>応答特性 （感度，ヒステリシス，周波数特性）</a:t>
            </a:r>
          </a:p>
          <a:p>
            <a:pPr marL="342900" indent="-342900">
              <a:lnSpc>
                <a:spcPct val="95000"/>
              </a:lnSpc>
              <a:spcBef>
                <a:spcPct val="20000"/>
              </a:spcBef>
              <a:buFontTx/>
              <a:buChar char="•"/>
              <a:defRPr/>
            </a:pPr>
            <a:r>
              <a:rPr lang="ja-JP" altLang="en-US" sz="3200" kern="0" dirty="0">
                <a:latin typeface="+mn-lt"/>
                <a:ea typeface="+mn-ea"/>
              </a:rPr>
              <a:t>安定度 （短期</a:t>
            </a:r>
            <a:r>
              <a:rPr lang="en-US" altLang="ja-JP" sz="3200" kern="0" dirty="0">
                <a:latin typeface="+mn-lt"/>
                <a:ea typeface="+mn-ea"/>
              </a:rPr>
              <a:t>/</a:t>
            </a:r>
            <a:r>
              <a:rPr lang="ja-JP" altLang="en-US" sz="3200" kern="0" dirty="0">
                <a:latin typeface="+mn-lt"/>
                <a:ea typeface="+mn-ea"/>
              </a:rPr>
              <a:t>長期</a:t>
            </a:r>
            <a:r>
              <a:rPr lang="en-US" altLang="ja-JP" sz="3200" kern="0" dirty="0">
                <a:latin typeface="+mn-lt"/>
                <a:ea typeface="+mn-ea"/>
              </a:rPr>
              <a:t>)</a:t>
            </a:r>
          </a:p>
          <a:p>
            <a:pPr marL="342900" indent="-342900">
              <a:lnSpc>
                <a:spcPct val="95000"/>
              </a:lnSpc>
              <a:spcBef>
                <a:spcPct val="20000"/>
              </a:spcBef>
              <a:buFontTx/>
              <a:buChar char="•"/>
              <a:defRPr/>
            </a:pPr>
            <a:r>
              <a:rPr lang="ja-JP" altLang="en-US" sz="3200" kern="0" dirty="0">
                <a:latin typeface="+mn-lt"/>
                <a:ea typeface="+mn-ea"/>
              </a:rPr>
              <a:t>測定環境（温度，湿度，気圧，設置等）</a:t>
            </a:r>
          </a:p>
          <a:p>
            <a:pPr marL="342900" indent="-342900">
              <a:lnSpc>
                <a:spcPct val="95000"/>
              </a:lnSpc>
              <a:spcBef>
                <a:spcPct val="20000"/>
              </a:spcBef>
              <a:buFontTx/>
              <a:buChar char="•"/>
              <a:defRPr/>
            </a:pPr>
            <a:endParaRPr lang="ja-JP" altLang="en-US" sz="3200" kern="0" dirty="0">
              <a:latin typeface="+mn-lt"/>
              <a:ea typeface="+mn-ea"/>
            </a:endParaRPr>
          </a:p>
          <a:p>
            <a:pPr marL="342900" indent="-342900">
              <a:lnSpc>
                <a:spcPct val="95000"/>
              </a:lnSpc>
              <a:spcBef>
                <a:spcPct val="20000"/>
              </a:spcBef>
              <a:buFont typeface="Wingdings" pitchFamily="2" charset="2"/>
              <a:buNone/>
              <a:defRPr/>
            </a:pPr>
            <a:r>
              <a:rPr lang="ja-JP" altLang="en-US" sz="3200" kern="0" dirty="0">
                <a:latin typeface="+mn-lt"/>
                <a:ea typeface="+mn-ea"/>
              </a:rPr>
              <a:t>       </a:t>
            </a:r>
            <a:r>
              <a:rPr lang="ja-JP" altLang="en-US" sz="3200" kern="0" dirty="0">
                <a:solidFill>
                  <a:srgbClr val="FF0000"/>
                </a:solidFill>
                <a:latin typeface="+mn-lt"/>
                <a:ea typeface="+mn-ea"/>
              </a:rPr>
              <a:t>実験</a:t>
            </a:r>
            <a:r>
              <a:rPr lang="en-US" altLang="ja-JP" sz="3200" kern="0" dirty="0">
                <a:solidFill>
                  <a:srgbClr val="FF0000"/>
                </a:solidFill>
                <a:latin typeface="+mn-lt"/>
                <a:ea typeface="+mn-ea"/>
              </a:rPr>
              <a:t>/</a:t>
            </a:r>
            <a:r>
              <a:rPr lang="ja-JP" altLang="en-US" sz="3200" kern="0" dirty="0">
                <a:solidFill>
                  <a:srgbClr val="FF0000"/>
                </a:solidFill>
                <a:latin typeface="+mn-lt"/>
                <a:ea typeface="+mn-ea"/>
              </a:rPr>
              <a:t>観測で得られたデータの処理の</a:t>
            </a:r>
          </a:p>
          <a:p>
            <a:pPr marL="342900" indent="-342900">
              <a:lnSpc>
                <a:spcPct val="75000"/>
              </a:lnSpc>
              <a:spcBef>
                <a:spcPct val="20000"/>
              </a:spcBef>
              <a:buFont typeface="Wingdings" pitchFamily="2" charset="2"/>
              <a:buNone/>
              <a:defRPr/>
            </a:pPr>
            <a:r>
              <a:rPr lang="ja-JP" altLang="en-US" sz="3200" kern="0" dirty="0">
                <a:solidFill>
                  <a:srgbClr val="FF0000"/>
                </a:solidFill>
                <a:latin typeface="+mn-lt"/>
                <a:ea typeface="+mn-ea"/>
              </a:rPr>
              <a:t>       方法による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>
            <a:extLst>
              <a:ext uri="{FF2B5EF4-FFF2-40B4-BE49-F238E27FC236}">
                <a16:creationId xmlns="" xmlns:a16="http://schemas.microsoft.com/office/drawing/2014/main" id="{7381853F-7361-4D9A-B301-5C875E91F806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457200" y="-214313"/>
            <a:ext cx="8229600" cy="1143001"/>
          </a:xfrm>
        </p:spPr>
        <p:txBody>
          <a:bodyPr/>
          <a:lstStyle/>
          <a:p>
            <a:pPr eaLnBrk="1" hangingPunct="1"/>
            <a:r>
              <a:rPr lang="ja-JP" altLang="en-US">
                <a:solidFill>
                  <a:schemeClr val="tx1"/>
                </a:solidFill>
              </a:rPr>
              <a:t>タイプ</a:t>
            </a:r>
            <a:r>
              <a:rPr lang="en-US" altLang="ja-JP">
                <a:solidFill>
                  <a:schemeClr val="tx1"/>
                </a:solidFill>
              </a:rPr>
              <a:t>B</a:t>
            </a:r>
            <a:r>
              <a:rPr lang="ja-JP" altLang="en-US">
                <a:solidFill>
                  <a:schemeClr val="tx1"/>
                </a:solidFill>
              </a:rPr>
              <a:t>評価の例</a:t>
            </a:r>
          </a:p>
        </p:txBody>
      </p:sp>
      <p:sp>
        <p:nvSpPr>
          <p:cNvPr id="8" name="Rectangle 3">
            <a:extLst>
              <a:ext uri="{FF2B5EF4-FFF2-40B4-BE49-F238E27FC236}">
                <a16:creationId xmlns="" xmlns:a16="http://schemas.microsoft.com/office/drawing/2014/main" id="{80C624D8-526E-4FBC-BD8C-520C9EACF458}"/>
              </a:ext>
            </a:extLst>
          </p:cNvPr>
          <p:cNvSpPr txBox="1">
            <a:spLocks noChangeArrowheads="1"/>
          </p:cNvSpPr>
          <p:nvPr/>
        </p:nvSpPr>
        <p:spPr>
          <a:xfrm>
            <a:off x="228600" y="1371600"/>
            <a:ext cx="8458200" cy="5257800"/>
          </a:xfrm>
          <a:prstGeom prst="rect">
            <a:avLst/>
          </a:prstGeom>
        </p:spPr>
        <p:txBody>
          <a:bodyPr/>
          <a:lstStyle/>
          <a:p>
            <a:pPr marL="342900" indent="-342900">
              <a:spcBef>
                <a:spcPct val="20000"/>
              </a:spcBef>
              <a:buFont typeface="Wingdings" pitchFamily="2" charset="2"/>
              <a:buNone/>
              <a:defRPr/>
            </a:pPr>
            <a:r>
              <a:rPr lang="ja-JP" altLang="en-US" sz="3200" kern="0" dirty="0">
                <a:latin typeface="Times New Roman" pitchFamily="18" charset="0"/>
                <a:ea typeface="+mn-ea"/>
                <a:cs typeface="Times New Roman" pitchFamily="18" charset="0"/>
              </a:rPr>
              <a:t>　</a:t>
            </a:r>
          </a:p>
          <a:p>
            <a:pPr marL="342900" indent="-342900">
              <a:spcBef>
                <a:spcPct val="20000"/>
              </a:spcBef>
              <a:buFont typeface="Wingdings" pitchFamily="2" charset="2"/>
              <a:buNone/>
              <a:defRPr/>
            </a:pPr>
            <a:r>
              <a:rPr lang="ja-JP" altLang="en-US" sz="3200" kern="0" dirty="0">
                <a:latin typeface="Times New Roman" pitchFamily="18" charset="0"/>
                <a:ea typeface="+mn-ea"/>
                <a:cs typeface="Times New Roman" pitchFamily="18" charset="0"/>
              </a:rPr>
              <a:t>　</a:t>
            </a:r>
            <a:r>
              <a:rPr lang="ja-JP" altLang="en-US" sz="3200" kern="0" dirty="0">
                <a:solidFill>
                  <a:srgbClr val="FF0000"/>
                </a:solidFill>
                <a:latin typeface="Times New Roman" pitchFamily="18" charset="0"/>
                <a:ea typeface="+mn-ea"/>
                <a:cs typeface="Times New Roman" pitchFamily="18" charset="0"/>
              </a:rPr>
              <a:t>電流の測定</a:t>
            </a:r>
          </a:p>
          <a:p>
            <a:pPr marL="342900" indent="-342900">
              <a:spcBef>
                <a:spcPct val="20000"/>
              </a:spcBef>
              <a:buFont typeface="Wingdings" pitchFamily="2" charset="2"/>
              <a:buNone/>
              <a:defRPr/>
            </a:pPr>
            <a:r>
              <a:rPr lang="ja-JP" altLang="en-US" sz="3200" kern="0" dirty="0">
                <a:latin typeface="Times New Roman" pitchFamily="18" charset="0"/>
                <a:ea typeface="+mn-ea"/>
                <a:cs typeface="Times New Roman" pitchFamily="18" charset="0"/>
              </a:rPr>
              <a:t>　　分流器と電圧計で電流を測定する。</a:t>
            </a:r>
          </a:p>
          <a:p>
            <a:pPr marL="342900" indent="-342900">
              <a:spcBef>
                <a:spcPct val="20000"/>
              </a:spcBef>
              <a:buFont typeface="Wingdings" pitchFamily="2" charset="2"/>
              <a:buNone/>
              <a:defRPr/>
            </a:pPr>
            <a:r>
              <a:rPr lang="ja-JP" altLang="en-US" sz="3200" kern="0" dirty="0">
                <a:latin typeface="Times New Roman" pitchFamily="18" charset="0"/>
                <a:ea typeface="+mn-ea"/>
                <a:cs typeface="Times New Roman" pitchFamily="18" charset="0"/>
              </a:rPr>
              <a:t>	　</a:t>
            </a:r>
          </a:p>
          <a:p>
            <a:pPr marL="342900" indent="-342900">
              <a:spcBef>
                <a:spcPct val="20000"/>
              </a:spcBef>
              <a:buFont typeface="Wingdings" pitchFamily="2" charset="2"/>
              <a:buNone/>
              <a:defRPr/>
            </a:pPr>
            <a:r>
              <a:rPr lang="ja-JP" altLang="en-US" sz="3200" kern="0" dirty="0">
                <a:latin typeface="Times New Roman" pitchFamily="18" charset="0"/>
                <a:ea typeface="+mn-ea"/>
                <a:cs typeface="Times New Roman" pitchFamily="18" charset="0"/>
              </a:rPr>
              <a:t>　　電流</a:t>
            </a:r>
            <a:r>
              <a:rPr lang="en-US" altLang="ja-JP" sz="3200" i="1" kern="0" dirty="0">
                <a:latin typeface="Times New Roman" pitchFamily="18" charset="0"/>
                <a:ea typeface="+mn-ea"/>
                <a:cs typeface="Times New Roman" pitchFamily="18" charset="0"/>
              </a:rPr>
              <a:t>I</a:t>
            </a:r>
            <a:r>
              <a:rPr lang="ja-JP" altLang="en-US" sz="3200" kern="0" dirty="0">
                <a:latin typeface="Times New Roman" pitchFamily="18" charset="0"/>
                <a:ea typeface="+mn-ea"/>
                <a:cs typeface="Times New Roman" pitchFamily="18" charset="0"/>
              </a:rPr>
              <a:t>は，</a:t>
            </a:r>
            <a:r>
              <a:rPr lang="en-US" altLang="ja-JP" sz="3200" i="1" kern="0" dirty="0">
                <a:latin typeface="Times New Roman" pitchFamily="18" charset="0"/>
                <a:ea typeface="+mn-ea"/>
                <a:cs typeface="Times New Roman" pitchFamily="18" charset="0"/>
              </a:rPr>
              <a:t>I</a:t>
            </a:r>
            <a:r>
              <a:rPr lang="en-US" altLang="ja-JP" sz="3200" kern="0" dirty="0">
                <a:latin typeface="Times New Roman" pitchFamily="18" charset="0"/>
                <a:ea typeface="+mn-ea"/>
                <a:cs typeface="Times New Roman" pitchFamily="18" charset="0"/>
              </a:rPr>
              <a:t>=</a:t>
            </a:r>
            <a:r>
              <a:rPr lang="en-US" altLang="ja-JP" sz="3200" i="1" kern="0" dirty="0">
                <a:latin typeface="Times New Roman" pitchFamily="18" charset="0"/>
                <a:ea typeface="+mn-ea"/>
                <a:cs typeface="Times New Roman" pitchFamily="18" charset="0"/>
              </a:rPr>
              <a:t>V</a:t>
            </a:r>
            <a:r>
              <a:rPr lang="en-US" altLang="ja-JP" sz="3200" kern="0" dirty="0">
                <a:latin typeface="Times New Roman" pitchFamily="18" charset="0"/>
                <a:ea typeface="+mn-ea"/>
                <a:cs typeface="Times New Roman" pitchFamily="18" charset="0"/>
              </a:rPr>
              <a:t>/</a:t>
            </a:r>
            <a:r>
              <a:rPr lang="en-US" altLang="ja-JP" sz="3200" i="1" kern="0" dirty="0">
                <a:latin typeface="Times New Roman" pitchFamily="18" charset="0"/>
                <a:ea typeface="+mn-ea"/>
                <a:cs typeface="Times New Roman" pitchFamily="18" charset="0"/>
              </a:rPr>
              <a:t>R</a:t>
            </a:r>
            <a:r>
              <a:rPr lang="ja-JP" altLang="en-US" sz="3200" kern="0" dirty="0">
                <a:latin typeface="Times New Roman" pitchFamily="18" charset="0"/>
                <a:ea typeface="+mn-ea"/>
                <a:cs typeface="Times New Roman" pitchFamily="18" charset="0"/>
              </a:rPr>
              <a:t>で求められる。</a:t>
            </a:r>
          </a:p>
          <a:p>
            <a:pPr marL="342900" indent="-342900">
              <a:spcBef>
                <a:spcPct val="20000"/>
              </a:spcBef>
              <a:buFont typeface="Wingdings" pitchFamily="2" charset="2"/>
              <a:buNone/>
              <a:defRPr/>
            </a:pPr>
            <a:r>
              <a:rPr lang="ja-JP" altLang="en-US" sz="3200" kern="0" dirty="0">
                <a:latin typeface="Times New Roman" pitchFamily="18" charset="0"/>
                <a:ea typeface="+mn-ea"/>
                <a:cs typeface="Times New Roman" pitchFamily="18" charset="0"/>
              </a:rPr>
              <a:t>　　（オームの法則）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>
            <a:extLst>
              <a:ext uri="{FF2B5EF4-FFF2-40B4-BE49-F238E27FC236}">
                <a16:creationId xmlns="" xmlns:a16="http://schemas.microsoft.com/office/drawing/2014/main" id="{EEB3110B-BFF2-4EAF-A534-E527D8C458F3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457200" y="-214313"/>
            <a:ext cx="8229600" cy="1143001"/>
          </a:xfrm>
        </p:spPr>
        <p:txBody>
          <a:bodyPr/>
          <a:lstStyle/>
          <a:p>
            <a:pPr eaLnBrk="1" hangingPunct="1"/>
            <a:r>
              <a:rPr lang="ja-JP" altLang="en-US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タイプ</a:t>
            </a:r>
            <a:r>
              <a:rPr lang="en-US" altLang="ja-JP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B</a:t>
            </a:r>
            <a:r>
              <a:rPr lang="ja-JP" altLang="en-US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評価の例</a:t>
            </a:r>
          </a:p>
        </p:txBody>
      </p:sp>
      <p:sp>
        <p:nvSpPr>
          <p:cNvPr id="3" name="Rectangle 3">
            <a:extLst>
              <a:ext uri="{FF2B5EF4-FFF2-40B4-BE49-F238E27FC236}">
                <a16:creationId xmlns="" xmlns:a16="http://schemas.microsoft.com/office/drawing/2014/main" id="{79A82562-B895-4B45-8E59-22582BB079EE}"/>
              </a:ext>
            </a:extLst>
          </p:cNvPr>
          <p:cNvSpPr txBox="1">
            <a:spLocks noChangeArrowheads="1"/>
          </p:cNvSpPr>
          <p:nvPr/>
        </p:nvSpPr>
        <p:spPr>
          <a:xfrm>
            <a:off x="228600" y="1371600"/>
            <a:ext cx="8458200" cy="609600"/>
          </a:xfrm>
          <a:prstGeom prst="rect">
            <a:avLst/>
          </a:prstGeom>
        </p:spPr>
        <p:txBody>
          <a:bodyPr/>
          <a:lstStyle/>
          <a:p>
            <a:pPr marL="342900" indent="-342900">
              <a:spcBef>
                <a:spcPct val="20000"/>
              </a:spcBef>
              <a:buFontTx/>
              <a:buChar char="•"/>
              <a:defRPr/>
            </a:pPr>
            <a:r>
              <a:rPr lang="ja-JP" altLang="en-US" sz="3200" kern="0" dirty="0">
                <a:solidFill>
                  <a:srgbClr val="FF0000"/>
                </a:solidFill>
                <a:latin typeface="Times New Roman" pitchFamily="18" charset="0"/>
                <a:ea typeface="+mn-ea"/>
                <a:cs typeface="Times New Roman" pitchFamily="18" charset="0"/>
              </a:rPr>
              <a:t>電流の測定</a:t>
            </a:r>
          </a:p>
        </p:txBody>
      </p:sp>
      <p:grpSp>
        <p:nvGrpSpPr>
          <p:cNvPr id="8196" name="Group 4">
            <a:extLst>
              <a:ext uri="{FF2B5EF4-FFF2-40B4-BE49-F238E27FC236}">
                <a16:creationId xmlns="" xmlns:a16="http://schemas.microsoft.com/office/drawing/2014/main" id="{A5F397EE-095D-4C12-9EFD-933E9DEA172B}"/>
              </a:ext>
            </a:extLst>
          </p:cNvPr>
          <p:cNvGrpSpPr>
            <a:grpSpLocks/>
          </p:cNvGrpSpPr>
          <p:nvPr/>
        </p:nvGrpSpPr>
        <p:grpSpPr bwMode="auto">
          <a:xfrm>
            <a:off x="14288" y="2359025"/>
            <a:ext cx="4572000" cy="3262313"/>
            <a:chOff x="624" y="1305"/>
            <a:chExt cx="2880" cy="2055"/>
          </a:xfrm>
        </p:grpSpPr>
        <p:grpSp>
          <p:nvGrpSpPr>
            <p:cNvPr id="8198" name="Group 5">
              <a:extLst>
                <a:ext uri="{FF2B5EF4-FFF2-40B4-BE49-F238E27FC236}">
                  <a16:creationId xmlns="" xmlns:a16="http://schemas.microsoft.com/office/drawing/2014/main" id="{87E50278-9531-4B8A-A686-292864FE08EA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24" y="1305"/>
              <a:ext cx="2880" cy="2055"/>
              <a:chOff x="1056" y="1401"/>
              <a:chExt cx="2880" cy="2055"/>
            </a:xfrm>
          </p:grpSpPr>
          <p:sp>
            <p:nvSpPr>
              <p:cNvPr id="8203" name="Text Box 6">
                <a:extLst>
                  <a:ext uri="{FF2B5EF4-FFF2-40B4-BE49-F238E27FC236}">
                    <a16:creationId xmlns="" xmlns:a16="http://schemas.microsoft.com/office/drawing/2014/main" id="{9C8A8EA9-8875-45CA-A90E-5DA939D73345}"/>
                  </a:ext>
                </a:extLst>
              </p:cNvPr>
              <p:cNvSpPr txBox="1">
                <a:spLocks noChangeArrowheads="1"/>
              </p:cNvSpPr>
              <p:nvPr/>
            </p:nvSpPr>
            <p:spPr bwMode="auto">
              <a:xfrm>
                <a:off x="2661" y="2736"/>
                <a:ext cx="960" cy="523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1pPr>
                <a:lvl2pPr marL="742950" indent="-28575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2pPr>
                <a:lvl3pPr marL="1143000" indent="-22860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3pPr>
                <a:lvl4pPr marL="1600200" indent="-22860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4pPr>
                <a:lvl5pPr marL="2057400" indent="-22860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9pPr>
              </a:lstStyle>
              <a:p>
                <a:pPr>
                  <a:spcBef>
                    <a:spcPct val="0"/>
                  </a:spcBef>
                  <a:buFontTx/>
                  <a:buNone/>
                </a:pPr>
                <a:r>
                  <a:rPr lang="ja-JP" altLang="en-US" sz="2400" b="1" dirty="0"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分流器</a:t>
                </a:r>
              </a:p>
              <a:p>
                <a:pPr algn="ctr">
                  <a:spcBef>
                    <a:spcPct val="0"/>
                  </a:spcBef>
                  <a:buFontTx/>
                  <a:buNone/>
                </a:pPr>
                <a:r>
                  <a:rPr lang="en-US" altLang="ja-JP" sz="2400" dirty="0"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0.1 Ω</a:t>
                </a:r>
              </a:p>
            </p:txBody>
          </p:sp>
          <p:sp>
            <p:nvSpPr>
              <p:cNvPr id="8204" name="Text Box 7">
                <a:extLst>
                  <a:ext uri="{FF2B5EF4-FFF2-40B4-BE49-F238E27FC236}">
                    <a16:creationId xmlns="" xmlns:a16="http://schemas.microsoft.com/office/drawing/2014/main" id="{F70507DD-C3C6-4E62-AB71-D7BFBFBB1724}"/>
                  </a:ext>
                </a:extLst>
              </p:cNvPr>
              <p:cNvSpPr txBox="1">
                <a:spLocks noChangeArrowheads="1"/>
              </p:cNvSpPr>
              <p:nvPr/>
            </p:nvSpPr>
            <p:spPr bwMode="auto">
              <a:xfrm>
                <a:off x="2631" y="1401"/>
                <a:ext cx="960" cy="28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1pPr>
                <a:lvl2pPr marL="742950" indent="-28575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2pPr>
                <a:lvl3pPr marL="1143000" indent="-22860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3pPr>
                <a:lvl4pPr marL="1600200" indent="-22860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4pPr>
                <a:lvl5pPr marL="2057400" indent="-22860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9pPr>
              </a:lstStyle>
              <a:p>
                <a:pPr>
                  <a:spcBef>
                    <a:spcPct val="50000"/>
                  </a:spcBef>
                  <a:buFontTx/>
                  <a:buNone/>
                </a:pPr>
                <a:r>
                  <a:rPr lang="ja-JP" altLang="en-US" sz="2400" b="1"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電圧計</a:t>
                </a:r>
              </a:p>
            </p:txBody>
          </p:sp>
          <p:sp>
            <p:nvSpPr>
              <p:cNvPr id="8205" name="Text Box 8">
                <a:extLst>
                  <a:ext uri="{FF2B5EF4-FFF2-40B4-BE49-F238E27FC236}">
                    <a16:creationId xmlns="" xmlns:a16="http://schemas.microsoft.com/office/drawing/2014/main" id="{83DA494B-326F-49FD-8AAA-7CC361C9BAAA}"/>
                  </a:ext>
                </a:extLst>
              </p:cNvPr>
              <p:cNvSpPr txBox="1">
                <a:spLocks noChangeArrowheads="1"/>
              </p:cNvSpPr>
              <p:nvPr/>
            </p:nvSpPr>
            <p:spPr bwMode="auto">
              <a:xfrm>
                <a:off x="1056" y="2811"/>
                <a:ext cx="960" cy="28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1pPr>
                <a:lvl2pPr marL="742950" indent="-28575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2pPr>
                <a:lvl3pPr marL="1143000" indent="-22860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3pPr>
                <a:lvl4pPr marL="1600200" indent="-22860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4pPr>
                <a:lvl5pPr marL="2057400" indent="-22860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9pPr>
              </a:lstStyle>
              <a:p>
                <a:pPr>
                  <a:spcBef>
                    <a:spcPct val="50000"/>
                  </a:spcBef>
                  <a:buFontTx/>
                  <a:buNone/>
                </a:pPr>
                <a:r>
                  <a:rPr lang="ja-JP" altLang="en-US" sz="2400" b="1"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電源</a:t>
                </a:r>
              </a:p>
            </p:txBody>
          </p:sp>
          <p:grpSp>
            <p:nvGrpSpPr>
              <p:cNvPr id="8206" name="Group 9">
                <a:extLst>
                  <a:ext uri="{FF2B5EF4-FFF2-40B4-BE49-F238E27FC236}">
                    <a16:creationId xmlns="" xmlns:a16="http://schemas.microsoft.com/office/drawing/2014/main" id="{D902BEF6-6F9C-4B01-9050-A0E8F0C48223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>
                <a:off x="1584" y="1698"/>
                <a:ext cx="2352" cy="1758"/>
                <a:chOff x="1584" y="1698"/>
                <a:chExt cx="2352" cy="1758"/>
              </a:xfrm>
            </p:grpSpPr>
            <p:sp>
              <p:nvSpPr>
                <p:cNvPr id="8207" name="Line 10">
                  <a:extLst>
                    <a:ext uri="{FF2B5EF4-FFF2-40B4-BE49-F238E27FC236}">
                      <a16:creationId xmlns="" xmlns:a16="http://schemas.microsoft.com/office/drawing/2014/main" id="{64311501-6482-4EDE-94C4-1EDF30BA1643}"/>
                    </a:ext>
                  </a:extLst>
                </p:cNvPr>
                <p:cNvSpPr>
                  <a:spLocks noChangeShapeType="1"/>
                </p:cNvSpPr>
                <p:nvPr/>
              </p:nvSpPr>
              <p:spPr bwMode="auto">
                <a:xfrm>
                  <a:off x="3168" y="2411"/>
                  <a:ext cx="766" cy="4"/>
                </a:xfrm>
                <a:prstGeom prst="line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8208" name="Line 11">
                  <a:extLst>
                    <a:ext uri="{FF2B5EF4-FFF2-40B4-BE49-F238E27FC236}">
                      <a16:creationId xmlns="" xmlns:a16="http://schemas.microsoft.com/office/drawing/2014/main" id="{1C03836C-549B-4818-A9C0-75A0E7DD5AD9}"/>
                    </a:ext>
                  </a:extLst>
                </p:cNvPr>
                <p:cNvSpPr>
                  <a:spLocks noChangeShapeType="1"/>
                </p:cNvSpPr>
                <p:nvPr/>
              </p:nvSpPr>
              <p:spPr bwMode="auto">
                <a:xfrm flipV="1">
                  <a:off x="1844" y="2424"/>
                  <a:ext cx="2" cy="461"/>
                </a:xfrm>
                <a:prstGeom prst="line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8209" name="Line 12">
                  <a:extLst>
                    <a:ext uri="{FF2B5EF4-FFF2-40B4-BE49-F238E27FC236}">
                      <a16:creationId xmlns="" xmlns:a16="http://schemas.microsoft.com/office/drawing/2014/main" id="{1DB5C8F4-57DD-42AB-92D2-A176947A68D6}"/>
                    </a:ext>
                  </a:extLst>
                </p:cNvPr>
                <p:cNvSpPr>
                  <a:spLocks noChangeShapeType="1"/>
                </p:cNvSpPr>
                <p:nvPr/>
              </p:nvSpPr>
              <p:spPr bwMode="auto">
                <a:xfrm>
                  <a:off x="3934" y="2408"/>
                  <a:ext cx="2" cy="1048"/>
                </a:xfrm>
                <a:prstGeom prst="line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8210" name="Line 13">
                  <a:extLst>
                    <a:ext uri="{FF2B5EF4-FFF2-40B4-BE49-F238E27FC236}">
                      <a16:creationId xmlns="" xmlns:a16="http://schemas.microsoft.com/office/drawing/2014/main" id="{A40CEAE4-3DAD-4BCB-9783-3894F0800165}"/>
                    </a:ext>
                  </a:extLst>
                </p:cNvPr>
                <p:cNvSpPr>
                  <a:spLocks noChangeShapeType="1"/>
                </p:cNvSpPr>
                <p:nvPr/>
              </p:nvSpPr>
              <p:spPr bwMode="auto">
                <a:xfrm flipV="1">
                  <a:off x="1844" y="2411"/>
                  <a:ext cx="992" cy="6"/>
                </a:xfrm>
                <a:prstGeom prst="line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8211" name="Oval 14">
                  <a:extLst>
                    <a:ext uri="{FF2B5EF4-FFF2-40B4-BE49-F238E27FC236}">
                      <a16:creationId xmlns="" xmlns:a16="http://schemas.microsoft.com/office/drawing/2014/main" id="{D7D9B0CD-AC6B-4012-8863-53CFC6FE0AD3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415" y="2362"/>
                  <a:ext cx="91" cy="81"/>
                </a:xfrm>
                <a:prstGeom prst="ellipse">
                  <a:avLst/>
                </a:prstGeom>
                <a:solidFill>
                  <a:schemeClr val="tx1"/>
                </a:solidFill>
                <a:ln w="19050">
                  <a:solidFill>
                    <a:srgbClr val="FFFF00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>
                  <a:lvl1pPr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1pPr>
                  <a:lvl2pPr marL="742950" indent="-28575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2pPr>
                  <a:lvl3pPr marL="1143000" indent="-22860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3pPr>
                  <a:lvl4pPr marL="1600200" indent="-22860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4pPr>
                  <a:lvl5pPr marL="2057400" indent="-22860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9pPr>
                </a:lstStyle>
                <a:p>
                  <a:pPr>
                    <a:spcBef>
                      <a:spcPct val="0"/>
                    </a:spcBef>
                    <a:buFontTx/>
                    <a:buNone/>
                  </a:pPr>
                  <a:endParaRPr lang="ja-JP" altLang="en-US" sz="1800">
                    <a:latin typeface="Times New Roman" panose="02020603050405020304" pitchFamily="18" charset="0"/>
                    <a:cs typeface="Times New Roman" panose="02020603050405020304" pitchFamily="18" charset="0"/>
                  </a:endParaRPr>
                </a:p>
              </p:txBody>
            </p:sp>
            <p:sp>
              <p:nvSpPr>
                <p:cNvPr id="8212" name="Oval 15">
                  <a:extLst>
                    <a:ext uri="{FF2B5EF4-FFF2-40B4-BE49-F238E27FC236}">
                      <a16:creationId xmlns="" xmlns:a16="http://schemas.microsoft.com/office/drawing/2014/main" id="{4AE86EA3-39D4-4A06-8460-0A5C1F740C32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2712" y="1698"/>
                  <a:ext cx="543" cy="528"/>
                </a:xfrm>
                <a:prstGeom prst="ellipse">
                  <a:avLst/>
                </a:prstGeom>
                <a:noFill/>
                <a:ln w="9525">
                  <a:solidFill>
                    <a:schemeClr val="tx1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wrap="none" anchor="ctr"/>
                <a:lstStyle>
                  <a:lvl1pPr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1pPr>
                  <a:lvl2pPr marL="742950" indent="-28575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2pPr>
                  <a:lvl3pPr marL="1143000" indent="-22860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3pPr>
                  <a:lvl4pPr marL="1600200" indent="-22860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4pPr>
                  <a:lvl5pPr marL="2057400" indent="-22860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9pPr>
                </a:lstStyle>
                <a:p>
                  <a:pPr>
                    <a:spcBef>
                      <a:spcPct val="0"/>
                    </a:spcBef>
                    <a:buFontTx/>
                    <a:buNone/>
                  </a:pPr>
                  <a:endParaRPr lang="ja-JP" altLang="en-US" sz="1800">
                    <a:latin typeface="Times New Roman" panose="02020603050405020304" pitchFamily="18" charset="0"/>
                    <a:cs typeface="Times New Roman" panose="02020603050405020304" pitchFamily="18" charset="0"/>
                  </a:endParaRPr>
                </a:p>
              </p:txBody>
            </p:sp>
            <p:sp>
              <p:nvSpPr>
                <p:cNvPr id="8213" name="Text Box 16">
                  <a:extLst>
                    <a:ext uri="{FF2B5EF4-FFF2-40B4-BE49-F238E27FC236}">
                      <a16:creationId xmlns="" xmlns:a16="http://schemas.microsoft.com/office/drawing/2014/main" id="{B0C7496A-404C-4642-BB39-CC57A2B90B36}"/>
                    </a:ext>
                  </a:extLst>
                </p:cNvPr>
                <p:cNvSpPr txBox="1">
                  <a:spLocks noChangeArrowheads="1"/>
                </p:cNvSpPr>
                <p:nvPr/>
              </p:nvSpPr>
              <p:spPr bwMode="auto">
                <a:xfrm>
                  <a:off x="2829" y="1785"/>
                  <a:ext cx="339" cy="327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19050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1pPr>
                  <a:lvl2pPr marL="742950" indent="-28575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2pPr>
                  <a:lvl3pPr marL="1143000" indent="-22860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3pPr>
                  <a:lvl4pPr marL="1600200" indent="-22860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4pPr>
                  <a:lvl5pPr marL="2057400" indent="-22860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9pPr>
                </a:lstStyle>
                <a:p>
                  <a:pPr>
                    <a:spcBef>
                      <a:spcPct val="0"/>
                    </a:spcBef>
                    <a:buFontTx/>
                    <a:buNone/>
                  </a:pPr>
                  <a:r>
                    <a:rPr lang="en-US" altLang="ja-JP" sz="2800" i="1">
                      <a:latin typeface="Times New Roman" panose="02020603050405020304" pitchFamily="18" charset="0"/>
                      <a:cs typeface="Times New Roman" panose="02020603050405020304" pitchFamily="18" charset="0"/>
                    </a:rPr>
                    <a:t>V</a:t>
                  </a:r>
                </a:p>
              </p:txBody>
            </p:sp>
            <p:sp>
              <p:nvSpPr>
                <p:cNvPr id="8214" name="Text Box 17">
                  <a:extLst>
                    <a:ext uri="{FF2B5EF4-FFF2-40B4-BE49-F238E27FC236}">
                      <a16:creationId xmlns="" xmlns:a16="http://schemas.microsoft.com/office/drawing/2014/main" id="{6B5B2119-95A8-46FB-9D8B-D77D52553D45}"/>
                    </a:ext>
                  </a:extLst>
                </p:cNvPr>
                <p:cNvSpPr txBox="1">
                  <a:spLocks noChangeArrowheads="1"/>
                </p:cNvSpPr>
                <p:nvPr/>
              </p:nvSpPr>
              <p:spPr bwMode="auto">
                <a:xfrm>
                  <a:off x="2876" y="2508"/>
                  <a:ext cx="388" cy="327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19050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1pPr>
                  <a:lvl2pPr marL="742950" indent="-28575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2pPr>
                  <a:lvl3pPr marL="1143000" indent="-22860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3pPr>
                  <a:lvl4pPr marL="1600200" indent="-22860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4pPr>
                  <a:lvl5pPr marL="2057400" indent="-22860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9pPr>
                </a:lstStyle>
                <a:p>
                  <a:pPr>
                    <a:spcBef>
                      <a:spcPct val="0"/>
                    </a:spcBef>
                    <a:buFontTx/>
                    <a:buNone/>
                  </a:pPr>
                  <a:r>
                    <a:rPr lang="en-US" altLang="ja-JP" sz="2800" i="1">
                      <a:latin typeface="Times New Roman" panose="02020603050405020304" pitchFamily="18" charset="0"/>
                      <a:cs typeface="Times New Roman" panose="02020603050405020304" pitchFamily="18" charset="0"/>
                    </a:rPr>
                    <a:t>R</a:t>
                  </a:r>
                </a:p>
              </p:txBody>
            </p:sp>
            <p:sp>
              <p:nvSpPr>
                <p:cNvPr id="8215" name="Oval 18">
                  <a:extLst>
                    <a:ext uri="{FF2B5EF4-FFF2-40B4-BE49-F238E27FC236}">
                      <a16:creationId xmlns="" xmlns:a16="http://schemas.microsoft.com/office/drawing/2014/main" id="{0BACB326-9F2A-4DE2-A0CC-18AD2B428171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2485" y="2362"/>
                  <a:ext cx="91" cy="81"/>
                </a:xfrm>
                <a:prstGeom prst="ellipse">
                  <a:avLst/>
                </a:prstGeom>
                <a:solidFill>
                  <a:schemeClr val="tx1"/>
                </a:solidFill>
                <a:ln w="19050">
                  <a:solidFill>
                    <a:srgbClr val="FFFF00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>
                  <a:lvl1pPr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1pPr>
                  <a:lvl2pPr marL="742950" indent="-28575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2pPr>
                  <a:lvl3pPr marL="1143000" indent="-22860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3pPr>
                  <a:lvl4pPr marL="1600200" indent="-22860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4pPr>
                  <a:lvl5pPr marL="2057400" indent="-22860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9pPr>
                </a:lstStyle>
                <a:p>
                  <a:pPr>
                    <a:spcBef>
                      <a:spcPct val="0"/>
                    </a:spcBef>
                    <a:buFontTx/>
                    <a:buNone/>
                  </a:pPr>
                  <a:endParaRPr lang="ja-JP" altLang="en-US" sz="1800">
                    <a:latin typeface="Times New Roman" panose="02020603050405020304" pitchFamily="18" charset="0"/>
                    <a:cs typeface="Times New Roman" panose="02020603050405020304" pitchFamily="18" charset="0"/>
                  </a:endParaRPr>
                </a:p>
              </p:txBody>
            </p:sp>
            <p:grpSp>
              <p:nvGrpSpPr>
                <p:cNvPr id="8216" name="Group 19">
                  <a:extLst>
                    <a:ext uri="{FF2B5EF4-FFF2-40B4-BE49-F238E27FC236}">
                      <a16:creationId xmlns="" xmlns:a16="http://schemas.microsoft.com/office/drawing/2014/main" id="{108E039B-A931-40D2-9F47-7BF218043FA5}"/>
                    </a:ext>
                  </a:extLst>
                </p:cNvPr>
                <p:cNvGrpSpPr>
                  <a:grpSpLocks/>
                </p:cNvGrpSpPr>
                <p:nvPr/>
              </p:nvGrpSpPr>
              <p:grpSpPr bwMode="auto">
                <a:xfrm>
                  <a:off x="2822" y="2346"/>
                  <a:ext cx="353" cy="137"/>
                  <a:chOff x="2822" y="2346"/>
                  <a:chExt cx="353" cy="137"/>
                </a:xfrm>
              </p:grpSpPr>
              <p:sp>
                <p:nvSpPr>
                  <p:cNvPr id="8223" name="Line 20">
                    <a:extLst>
                      <a:ext uri="{FF2B5EF4-FFF2-40B4-BE49-F238E27FC236}">
                        <a16:creationId xmlns="" xmlns:a16="http://schemas.microsoft.com/office/drawing/2014/main" id="{077EC1BA-C4EA-45FA-A51F-C4437A38C47F}"/>
                      </a:ext>
                    </a:extLst>
                  </p:cNvPr>
                  <p:cNvSpPr>
                    <a:spLocks noChangeAspect="1" noChangeShapeType="1"/>
                  </p:cNvSpPr>
                  <p:nvPr/>
                </p:nvSpPr>
                <p:spPr bwMode="auto">
                  <a:xfrm rot="10800000" flipV="1">
                    <a:off x="3138" y="2414"/>
                    <a:ext cx="37" cy="68"/>
                  </a:xfrm>
                  <a:prstGeom prst="line">
                    <a:avLst/>
                  </a:prstGeom>
                  <a:noFill/>
                  <a:ln w="25400">
                    <a:solidFill>
                      <a:schemeClr val="tx1"/>
                    </a:solidFill>
                    <a:round/>
                    <a:headEnd/>
                    <a:tailEnd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8224" name="Line 21">
                    <a:extLst>
                      <a:ext uri="{FF2B5EF4-FFF2-40B4-BE49-F238E27FC236}">
                        <a16:creationId xmlns="" xmlns:a16="http://schemas.microsoft.com/office/drawing/2014/main" id="{9E4072B2-8B1E-47CC-9FE4-AADF6439596F}"/>
                      </a:ext>
                    </a:extLst>
                  </p:cNvPr>
                  <p:cNvSpPr>
                    <a:spLocks noChangeAspect="1" noChangeShapeType="1"/>
                  </p:cNvSpPr>
                  <p:nvPr/>
                </p:nvSpPr>
                <p:spPr bwMode="auto">
                  <a:xfrm rot="10800000">
                    <a:off x="3089" y="2346"/>
                    <a:ext cx="50" cy="136"/>
                  </a:xfrm>
                  <a:prstGeom prst="line">
                    <a:avLst/>
                  </a:prstGeom>
                  <a:noFill/>
                  <a:ln w="25400">
                    <a:solidFill>
                      <a:schemeClr val="tx1"/>
                    </a:solidFill>
                    <a:round/>
                    <a:headEnd/>
                    <a:tailEnd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8225" name="Line 22">
                    <a:extLst>
                      <a:ext uri="{FF2B5EF4-FFF2-40B4-BE49-F238E27FC236}">
                        <a16:creationId xmlns="" xmlns:a16="http://schemas.microsoft.com/office/drawing/2014/main" id="{8CB5DE5A-B855-41C7-83C2-62510A160D1E}"/>
                      </a:ext>
                    </a:extLst>
                  </p:cNvPr>
                  <p:cNvSpPr>
                    <a:spLocks noChangeAspect="1" noChangeShapeType="1"/>
                  </p:cNvSpPr>
                  <p:nvPr/>
                </p:nvSpPr>
                <p:spPr bwMode="auto">
                  <a:xfrm rot="10800000" flipV="1">
                    <a:off x="3025" y="2346"/>
                    <a:ext cx="64" cy="136"/>
                  </a:xfrm>
                  <a:prstGeom prst="line">
                    <a:avLst/>
                  </a:prstGeom>
                  <a:noFill/>
                  <a:ln w="25400">
                    <a:solidFill>
                      <a:schemeClr val="tx1"/>
                    </a:solidFill>
                    <a:round/>
                    <a:headEnd/>
                    <a:tailEnd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8226" name="Line 23">
                    <a:extLst>
                      <a:ext uri="{FF2B5EF4-FFF2-40B4-BE49-F238E27FC236}">
                        <a16:creationId xmlns="" xmlns:a16="http://schemas.microsoft.com/office/drawing/2014/main" id="{0E2C0D46-1DE9-4147-A1FA-DBEFEB6DA353}"/>
                      </a:ext>
                    </a:extLst>
                  </p:cNvPr>
                  <p:cNvSpPr>
                    <a:spLocks noChangeAspect="1" noChangeShapeType="1"/>
                  </p:cNvSpPr>
                  <p:nvPr/>
                </p:nvSpPr>
                <p:spPr bwMode="auto">
                  <a:xfrm rot="10800000">
                    <a:off x="2974" y="2347"/>
                    <a:ext cx="51" cy="136"/>
                  </a:xfrm>
                  <a:prstGeom prst="line">
                    <a:avLst/>
                  </a:prstGeom>
                  <a:noFill/>
                  <a:ln w="25400">
                    <a:solidFill>
                      <a:schemeClr val="tx1"/>
                    </a:solidFill>
                    <a:round/>
                    <a:headEnd/>
                    <a:tailEnd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8227" name="Line 24">
                    <a:extLst>
                      <a:ext uri="{FF2B5EF4-FFF2-40B4-BE49-F238E27FC236}">
                        <a16:creationId xmlns="" xmlns:a16="http://schemas.microsoft.com/office/drawing/2014/main" id="{4087447C-4652-4524-98A7-C773334A7640}"/>
                      </a:ext>
                    </a:extLst>
                  </p:cNvPr>
                  <p:cNvSpPr>
                    <a:spLocks noChangeAspect="1" noChangeShapeType="1"/>
                  </p:cNvSpPr>
                  <p:nvPr/>
                </p:nvSpPr>
                <p:spPr bwMode="auto">
                  <a:xfrm rot="10800000" flipV="1">
                    <a:off x="2910" y="2346"/>
                    <a:ext cx="64" cy="136"/>
                  </a:xfrm>
                  <a:prstGeom prst="line">
                    <a:avLst/>
                  </a:prstGeom>
                  <a:noFill/>
                  <a:ln w="25400">
                    <a:solidFill>
                      <a:schemeClr val="tx1"/>
                    </a:solidFill>
                    <a:round/>
                    <a:headEnd/>
                    <a:tailEnd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8228" name="Line 25">
                    <a:extLst>
                      <a:ext uri="{FF2B5EF4-FFF2-40B4-BE49-F238E27FC236}">
                        <a16:creationId xmlns="" xmlns:a16="http://schemas.microsoft.com/office/drawing/2014/main" id="{FCE226B5-FB63-442D-9B0B-80B642894390}"/>
                      </a:ext>
                    </a:extLst>
                  </p:cNvPr>
                  <p:cNvSpPr>
                    <a:spLocks noChangeAspect="1" noChangeShapeType="1"/>
                  </p:cNvSpPr>
                  <p:nvPr/>
                </p:nvSpPr>
                <p:spPr bwMode="auto">
                  <a:xfrm rot="10800000">
                    <a:off x="2860" y="2346"/>
                    <a:ext cx="50" cy="136"/>
                  </a:xfrm>
                  <a:prstGeom prst="line">
                    <a:avLst/>
                  </a:prstGeom>
                  <a:noFill/>
                  <a:ln w="25400">
                    <a:solidFill>
                      <a:schemeClr val="tx1"/>
                    </a:solidFill>
                    <a:round/>
                    <a:headEnd/>
                    <a:tailEnd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8229" name="Line 26">
                    <a:extLst>
                      <a:ext uri="{FF2B5EF4-FFF2-40B4-BE49-F238E27FC236}">
                        <a16:creationId xmlns="" xmlns:a16="http://schemas.microsoft.com/office/drawing/2014/main" id="{5343883A-D992-41CF-ADE2-64E14EC01FDA}"/>
                      </a:ext>
                    </a:extLst>
                  </p:cNvPr>
                  <p:cNvSpPr>
                    <a:spLocks noChangeAspect="1" noChangeShapeType="1"/>
                  </p:cNvSpPr>
                  <p:nvPr/>
                </p:nvSpPr>
                <p:spPr bwMode="auto">
                  <a:xfrm rot="10800000" flipV="1">
                    <a:off x="2822" y="2346"/>
                    <a:ext cx="37" cy="68"/>
                  </a:xfrm>
                  <a:prstGeom prst="line">
                    <a:avLst/>
                  </a:prstGeom>
                  <a:noFill/>
                  <a:ln w="25400">
                    <a:solidFill>
                      <a:schemeClr val="tx1"/>
                    </a:solidFill>
                    <a:round/>
                    <a:headEnd/>
                    <a:tailEnd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8217" name="Group 27">
                  <a:extLst>
                    <a:ext uri="{FF2B5EF4-FFF2-40B4-BE49-F238E27FC236}">
                      <a16:creationId xmlns="" xmlns:a16="http://schemas.microsoft.com/office/drawing/2014/main" id="{BD908840-DAC0-4F3D-B8FB-1868DCDD1D39}"/>
                    </a:ext>
                  </a:extLst>
                </p:cNvPr>
                <p:cNvGrpSpPr>
                  <a:grpSpLocks/>
                </p:cNvGrpSpPr>
                <p:nvPr/>
              </p:nvGrpSpPr>
              <p:grpSpPr bwMode="auto">
                <a:xfrm>
                  <a:off x="1584" y="2889"/>
                  <a:ext cx="544" cy="141"/>
                  <a:chOff x="1584" y="2889"/>
                  <a:chExt cx="544" cy="141"/>
                </a:xfrm>
              </p:grpSpPr>
              <p:sp>
                <p:nvSpPr>
                  <p:cNvPr id="8221" name="Line 28">
                    <a:extLst>
                      <a:ext uri="{FF2B5EF4-FFF2-40B4-BE49-F238E27FC236}">
                        <a16:creationId xmlns="" xmlns:a16="http://schemas.microsoft.com/office/drawing/2014/main" id="{E3CBA818-BD63-4C69-8632-27F01196FE23}"/>
                      </a:ext>
                    </a:extLst>
                  </p:cNvPr>
                  <p:cNvSpPr>
                    <a:spLocks noChangeShapeType="1"/>
                  </p:cNvSpPr>
                  <p:nvPr/>
                </p:nvSpPr>
                <p:spPr bwMode="auto">
                  <a:xfrm flipH="1">
                    <a:off x="1584" y="2889"/>
                    <a:ext cx="544" cy="1"/>
                  </a:xfrm>
                  <a:prstGeom prst="line">
                    <a:avLst/>
                  </a:prstGeom>
                  <a:noFill/>
                  <a:ln w="25400">
                    <a:solidFill>
                      <a:schemeClr val="tx1"/>
                    </a:solidFill>
                    <a:round/>
                    <a:headEnd/>
                    <a:tailEnd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8222" name="Line 29">
                    <a:extLst>
                      <a:ext uri="{FF2B5EF4-FFF2-40B4-BE49-F238E27FC236}">
                        <a16:creationId xmlns="" xmlns:a16="http://schemas.microsoft.com/office/drawing/2014/main" id="{B62C99BC-3BC0-4EA7-A0F6-B305F81821E1}"/>
                      </a:ext>
                    </a:extLst>
                  </p:cNvPr>
                  <p:cNvSpPr>
                    <a:spLocks noChangeShapeType="1"/>
                  </p:cNvSpPr>
                  <p:nvPr/>
                </p:nvSpPr>
                <p:spPr bwMode="auto">
                  <a:xfrm flipH="1">
                    <a:off x="1701" y="3029"/>
                    <a:ext cx="310" cy="1"/>
                  </a:xfrm>
                  <a:prstGeom prst="line">
                    <a:avLst/>
                  </a:prstGeom>
                  <a:noFill/>
                  <a:ln w="25400">
                    <a:solidFill>
                      <a:schemeClr val="tx1"/>
                    </a:solidFill>
                    <a:round/>
                    <a:headEnd/>
                    <a:tailEnd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  <p:sp>
              <p:nvSpPr>
                <p:cNvPr id="8218" name="Line 30">
                  <a:extLst>
                    <a:ext uri="{FF2B5EF4-FFF2-40B4-BE49-F238E27FC236}">
                      <a16:creationId xmlns="" xmlns:a16="http://schemas.microsoft.com/office/drawing/2014/main" id="{530575AF-167F-4882-A860-C4686F98344D}"/>
                    </a:ext>
                  </a:extLst>
                </p:cNvPr>
                <p:cNvSpPr>
                  <a:spLocks noChangeShapeType="1"/>
                </p:cNvSpPr>
                <p:nvPr/>
              </p:nvSpPr>
              <p:spPr bwMode="auto">
                <a:xfrm flipH="1" flipV="1">
                  <a:off x="1849" y="3447"/>
                  <a:ext cx="2085" cy="6"/>
                </a:xfrm>
                <a:prstGeom prst="line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8219" name="Text Box 31">
                  <a:extLst>
                    <a:ext uri="{FF2B5EF4-FFF2-40B4-BE49-F238E27FC236}">
                      <a16:creationId xmlns="" xmlns:a16="http://schemas.microsoft.com/office/drawing/2014/main" id="{56BA53BD-928C-42E1-8F94-298DE2362D68}"/>
                    </a:ext>
                  </a:extLst>
                </p:cNvPr>
                <p:cNvSpPr txBox="1">
                  <a:spLocks noChangeArrowheads="1"/>
                </p:cNvSpPr>
                <p:nvPr/>
              </p:nvSpPr>
              <p:spPr bwMode="auto">
                <a:xfrm>
                  <a:off x="1956" y="2011"/>
                  <a:ext cx="492" cy="327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19050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1pPr>
                  <a:lvl2pPr marL="742950" indent="-28575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2pPr>
                  <a:lvl3pPr marL="1143000" indent="-22860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3pPr>
                  <a:lvl4pPr marL="1600200" indent="-22860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4pPr>
                  <a:lvl5pPr marL="2057400" indent="-22860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panose="020B0604020202020204" pitchFamily="34" charset="0"/>
                      <a:ea typeface="ＭＳ Ｐゴシック" panose="020B0600070205080204" pitchFamily="50" charset="-128"/>
                    </a:defRPr>
                  </a:lvl9pPr>
                </a:lstStyle>
                <a:p>
                  <a:pPr>
                    <a:spcBef>
                      <a:spcPct val="0"/>
                    </a:spcBef>
                    <a:buFontTx/>
                    <a:buNone/>
                  </a:pPr>
                  <a:r>
                    <a:rPr lang="en-US" altLang="ja-JP" sz="2800" i="1">
                      <a:latin typeface="Times New Roman" panose="02020603050405020304" pitchFamily="18" charset="0"/>
                      <a:cs typeface="Times New Roman" panose="02020603050405020304" pitchFamily="18" charset="0"/>
                    </a:rPr>
                    <a:t>I</a:t>
                  </a:r>
                  <a:r>
                    <a:rPr lang="en-US" altLang="ja-JP" sz="2800">
                      <a:latin typeface="Times New Roman" panose="02020603050405020304" pitchFamily="18" charset="0"/>
                      <a:cs typeface="Times New Roman" panose="02020603050405020304" pitchFamily="18" charset="0"/>
                    </a:rPr>
                    <a:t> ?</a:t>
                  </a:r>
                </a:p>
              </p:txBody>
            </p:sp>
            <p:sp>
              <p:nvSpPr>
                <p:cNvPr id="8220" name="Line 32">
                  <a:extLst>
                    <a:ext uri="{FF2B5EF4-FFF2-40B4-BE49-F238E27FC236}">
                      <a16:creationId xmlns="" xmlns:a16="http://schemas.microsoft.com/office/drawing/2014/main" id="{2675CDDB-F128-403A-AA68-DBC35BC0DC8C}"/>
                    </a:ext>
                  </a:extLst>
                </p:cNvPr>
                <p:cNvSpPr>
                  <a:spLocks noChangeShapeType="1"/>
                </p:cNvSpPr>
                <p:nvPr/>
              </p:nvSpPr>
              <p:spPr bwMode="auto">
                <a:xfrm flipV="1">
                  <a:off x="1844" y="3021"/>
                  <a:ext cx="2" cy="426"/>
                </a:xfrm>
                <a:prstGeom prst="line">
                  <a:avLst/>
                </a:prstGeom>
                <a:noFill/>
                <a:ln w="25400">
                  <a:solidFill>
                    <a:schemeClr val="tx1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</p:grpSp>
        </p:grpSp>
        <p:sp>
          <p:nvSpPr>
            <p:cNvPr id="8199" name="Line 33">
              <a:extLst>
                <a:ext uri="{FF2B5EF4-FFF2-40B4-BE49-F238E27FC236}">
                  <a16:creationId xmlns="" xmlns:a16="http://schemas.microsoft.com/office/drawing/2014/main" id="{59E7DA28-C79D-43F1-9F31-C02D9A57240B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2100" y="1890"/>
              <a:ext cx="0" cy="432"/>
            </a:xfrm>
            <a:prstGeom prst="line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8200" name="Line 34">
              <a:extLst>
                <a:ext uri="{FF2B5EF4-FFF2-40B4-BE49-F238E27FC236}">
                  <a16:creationId xmlns="" xmlns:a16="http://schemas.microsoft.com/office/drawing/2014/main" id="{D6238A0E-A0F5-4C73-8A00-DDCE30F0CCAB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3024" y="1878"/>
              <a:ext cx="0" cy="432"/>
            </a:xfrm>
            <a:prstGeom prst="line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8201" name="Line 35">
              <a:extLst>
                <a:ext uri="{FF2B5EF4-FFF2-40B4-BE49-F238E27FC236}">
                  <a16:creationId xmlns="" xmlns:a16="http://schemas.microsoft.com/office/drawing/2014/main" id="{DEFDF3FF-AB93-4BDE-ADC5-2675D947C8D3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2094" y="1899"/>
              <a:ext cx="192" cy="0"/>
            </a:xfrm>
            <a:prstGeom prst="line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8202" name="Line 36">
              <a:extLst>
                <a:ext uri="{FF2B5EF4-FFF2-40B4-BE49-F238E27FC236}">
                  <a16:creationId xmlns="" xmlns:a16="http://schemas.microsoft.com/office/drawing/2014/main" id="{B8BF2635-BC4B-4779-BD49-62D03C80003E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2832" y="1887"/>
              <a:ext cx="192" cy="0"/>
            </a:xfrm>
            <a:prstGeom prst="line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sp>
        <p:nvSpPr>
          <p:cNvPr id="8197" name="Text Box 37">
            <a:extLst>
              <a:ext uri="{FF2B5EF4-FFF2-40B4-BE49-F238E27FC236}">
                <a16:creationId xmlns="" xmlns:a16="http://schemas.microsoft.com/office/drawing/2014/main" id="{0B405A55-BA23-448A-8D5E-FDE491BDAEF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537075" y="1557338"/>
            <a:ext cx="4787900" cy="4375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ja-JP" altLang="en-US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測定条件　　　　　　　　　　　</a:t>
            </a:r>
          </a:p>
          <a:p>
            <a:pPr>
              <a:spcBef>
                <a:spcPct val="50000"/>
              </a:spcBef>
              <a:buFontTx/>
              <a:buNone/>
            </a:pPr>
            <a:r>
              <a:rPr lang="ja-JP" altLang="en-US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　測定年月日：</a:t>
            </a:r>
            <a:r>
              <a:rPr lang="en-US" altLang="ja-JP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20xx</a:t>
            </a:r>
            <a:r>
              <a:rPr lang="ja-JP" altLang="en-US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年</a:t>
            </a:r>
            <a:r>
              <a:rPr lang="en-US" altLang="ja-JP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5</a:t>
            </a:r>
            <a:r>
              <a:rPr lang="ja-JP" altLang="en-US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月</a:t>
            </a:r>
            <a:r>
              <a:rPr lang="en-US" altLang="ja-JP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28</a:t>
            </a:r>
            <a:r>
              <a:rPr lang="ja-JP" altLang="en-US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日</a:t>
            </a:r>
            <a:endParaRPr lang="en-US" altLang="ja-JP" sz="24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>
              <a:spcBef>
                <a:spcPct val="50000"/>
              </a:spcBef>
              <a:buFontTx/>
              <a:buNone/>
            </a:pPr>
            <a:r>
              <a:rPr lang="ja-JP" altLang="en-US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　温　　　　  度：</a:t>
            </a:r>
            <a:r>
              <a:rPr lang="en-US" altLang="ja-JP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23 ℃±1 ℃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ja-JP" altLang="en-US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　　</a:t>
            </a:r>
            <a:endParaRPr lang="en-US" altLang="ja-JP" sz="24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>
              <a:lnSpc>
                <a:spcPts val="3800"/>
              </a:lnSpc>
              <a:spcBef>
                <a:spcPct val="0"/>
              </a:spcBef>
              <a:buFontTx/>
              <a:buNone/>
            </a:pPr>
            <a:r>
              <a:rPr lang="ja-JP" altLang="en-US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電圧計で測定した</a:t>
            </a:r>
            <a:r>
              <a:rPr lang="en-US" altLang="ja-JP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5</a:t>
            </a:r>
            <a:r>
              <a:rPr lang="ja-JP" altLang="en-US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回の平均値は，</a:t>
            </a:r>
          </a:p>
          <a:p>
            <a:pPr>
              <a:lnSpc>
                <a:spcPts val="3800"/>
              </a:lnSpc>
              <a:spcBef>
                <a:spcPct val="0"/>
              </a:spcBef>
              <a:buFontTx/>
              <a:buNone/>
            </a:pPr>
            <a:r>
              <a:rPr lang="ja-JP" altLang="en-US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　　　　　</a:t>
            </a:r>
            <a:r>
              <a:rPr lang="en-US" altLang="ja-JP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1.006 54 V </a:t>
            </a:r>
          </a:p>
          <a:p>
            <a:pPr>
              <a:lnSpc>
                <a:spcPts val="3800"/>
              </a:lnSpc>
              <a:spcBef>
                <a:spcPct val="0"/>
              </a:spcBef>
              <a:buFontTx/>
              <a:buNone/>
            </a:pPr>
            <a:r>
              <a:rPr lang="ja-JP" altLang="en-US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　　平均値の実験標準偏差は，　　　　　　　　</a:t>
            </a:r>
          </a:p>
          <a:p>
            <a:pPr>
              <a:lnSpc>
                <a:spcPts val="3800"/>
              </a:lnSpc>
              <a:spcBef>
                <a:spcPct val="0"/>
              </a:spcBef>
              <a:buFontTx/>
              <a:buNone/>
            </a:pPr>
            <a:r>
              <a:rPr lang="ja-JP" altLang="en-US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　　　　　</a:t>
            </a:r>
            <a:r>
              <a:rPr lang="en-US" altLang="ja-JP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0.001 321 V</a:t>
            </a:r>
          </a:p>
          <a:p>
            <a:pPr>
              <a:lnSpc>
                <a:spcPts val="3800"/>
              </a:lnSpc>
              <a:spcBef>
                <a:spcPct val="0"/>
              </a:spcBef>
              <a:buFontTx/>
              <a:buNone/>
            </a:pPr>
            <a:r>
              <a:rPr lang="ja-JP" altLang="en-US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　　であった。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>
            <a:extLst>
              <a:ext uri="{FF2B5EF4-FFF2-40B4-BE49-F238E27FC236}">
                <a16:creationId xmlns="" xmlns:a16="http://schemas.microsoft.com/office/drawing/2014/main" id="{918731B2-0BA8-4F21-9B9F-00465504895D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228600" y="-214313"/>
            <a:ext cx="8763000" cy="1143001"/>
          </a:xfrm>
        </p:spPr>
        <p:txBody>
          <a:bodyPr/>
          <a:lstStyle/>
          <a:p>
            <a:pPr eaLnBrk="1" hangingPunct="1"/>
            <a:r>
              <a:rPr lang="ja-JP" altLang="en-US" sz="4000">
                <a:solidFill>
                  <a:schemeClr val="tx1"/>
                </a:solidFill>
              </a:rPr>
              <a:t>電流の測定で考慮するタイプ</a:t>
            </a:r>
            <a:r>
              <a:rPr lang="en-US" altLang="ja-JP" sz="4000">
                <a:solidFill>
                  <a:schemeClr val="tx1"/>
                </a:solidFill>
              </a:rPr>
              <a:t>B</a:t>
            </a:r>
            <a:r>
              <a:rPr lang="ja-JP" altLang="en-US" sz="4000">
                <a:solidFill>
                  <a:schemeClr val="tx1"/>
                </a:solidFill>
              </a:rPr>
              <a:t>の要因</a:t>
            </a:r>
          </a:p>
        </p:txBody>
      </p:sp>
      <p:sp>
        <p:nvSpPr>
          <p:cNvPr id="3" name="Rectangle 3">
            <a:extLst>
              <a:ext uri="{FF2B5EF4-FFF2-40B4-BE49-F238E27FC236}">
                <a16:creationId xmlns="" xmlns:a16="http://schemas.microsoft.com/office/drawing/2014/main" id="{66BF393B-9353-42BA-9B31-EAF3D80978AF}"/>
              </a:ext>
            </a:extLst>
          </p:cNvPr>
          <p:cNvSpPr txBox="1">
            <a:spLocks noChangeArrowheads="1"/>
          </p:cNvSpPr>
          <p:nvPr/>
        </p:nvSpPr>
        <p:spPr>
          <a:xfrm>
            <a:off x="684213" y="2349500"/>
            <a:ext cx="8013700" cy="3692525"/>
          </a:xfrm>
          <a:prstGeom prst="rect">
            <a:avLst/>
          </a:prstGeom>
        </p:spPr>
        <p:txBody>
          <a:bodyPr/>
          <a:lstStyle/>
          <a:p>
            <a:pPr marL="342900" indent="-342900">
              <a:spcBef>
                <a:spcPct val="20000"/>
              </a:spcBef>
              <a:buFontTx/>
              <a:buChar char="•"/>
              <a:defRPr/>
            </a:pPr>
            <a:r>
              <a:rPr lang="ja-JP" altLang="en-US" sz="3200" kern="0" dirty="0">
                <a:latin typeface="+mn-lt"/>
                <a:ea typeface="+mn-ea"/>
              </a:rPr>
              <a:t>標準器</a:t>
            </a:r>
            <a:r>
              <a:rPr lang="en-US" altLang="ja-JP" sz="3200" kern="0" dirty="0">
                <a:latin typeface="+mn-ea"/>
                <a:ea typeface="+mn-ea"/>
              </a:rPr>
              <a:t>(</a:t>
            </a:r>
            <a:r>
              <a:rPr lang="ja-JP" altLang="en-US" sz="3200" kern="0" dirty="0">
                <a:latin typeface="+mn-lt"/>
                <a:ea typeface="+mn-ea"/>
              </a:rPr>
              <a:t>電圧計、分流器</a:t>
            </a:r>
            <a:r>
              <a:rPr lang="en-US" altLang="ja-JP" sz="3200" kern="0" dirty="0">
                <a:latin typeface="+mn-ea"/>
                <a:ea typeface="+mn-ea"/>
              </a:rPr>
              <a:t>)</a:t>
            </a:r>
            <a:r>
              <a:rPr lang="ja-JP" altLang="en-US" sz="3200" kern="0" dirty="0">
                <a:latin typeface="+mn-lt"/>
                <a:ea typeface="+mn-ea"/>
              </a:rPr>
              <a:t>の校正の不確かさ</a:t>
            </a:r>
          </a:p>
          <a:p>
            <a:pPr marL="342900" indent="-342900">
              <a:spcBef>
                <a:spcPct val="20000"/>
              </a:spcBef>
              <a:buFontTx/>
              <a:buChar char="•"/>
              <a:defRPr/>
            </a:pPr>
            <a:r>
              <a:rPr lang="ja-JP" altLang="en-US" sz="3200" kern="0" dirty="0">
                <a:latin typeface="+mn-lt"/>
                <a:ea typeface="+mn-ea"/>
              </a:rPr>
              <a:t>メーカのカタログスペック</a:t>
            </a:r>
          </a:p>
          <a:p>
            <a:pPr marL="342900" indent="-342900">
              <a:spcBef>
                <a:spcPct val="20000"/>
              </a:spcBef>
              <a:buFontTx/>
              <a:buChar char="•"/>
              <a:defRPr/>
            </a:pPr>
            <a:r>
              <a:rPr lang="ja-JP" altLang="en-US" sz="3200" kern="0" dirty="0">
                <a:latin typeface="+mn-lt"/>
                <a:ea typeface="+mn-ea"/>
              </a:rPr>
              <a:t>過去のデータ</a:t>
            </a:r>
          </a:p>
          <a:p>
            <a:pPr>
              <a:spcBef>
                <a:spcPct val="20000"/>
              </a:spcBef>
              <a:defRPr/>
            </a:pPr>
            <a:endParaRPr lang="ja-JP" altLang="en-US" sz="3200" kern="0" dirty="0">
              <a:latin typeface="+mn-lt"/>
              <a:ea typeface="+mn-ea"/>
            </a:endParaRPr>
          </a:p>
          <a:p>
            <a:pPr marL="342900" indent="-342900">
              <a:spcBef>
                <a:spcPct val="20000"/>
              </a:spcBef>
              <a:buFont typeface="Wingdings" pitchFamily="2" charset="2"/>
              <a:buNone/>
              <a:defRPr/>
            </a:pPr>
            <a:r>
              <a:rPr lang="ja-JP" altLang="en-US" sz="3200" kern="0" dirty="0">
                <a:latin typeface="+mn-lt"/>
                <a:ea typeface="+mn-ea"/>
              </a:rPr>
              <a:t>など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3074">
            <a:extLst>
              <a:ext uri="{FF2B5EF4-FFF2-40B4-BE49-F238E27FC236}">
                <a16:creationId xmlns="" xmlns:a16="http://schemas.microsoft.com/office/drawing/2014/main" id="{FBB5CB4D-1A5E-459B-A735-6B4DAB2D4740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457200" y="-214313"/>
            <a:ext cx="8229600" cy="1143001"/>
          </a:xfrm>
        </p:spPr>
        <p:txBody>
          <a:bodyPr/>
          <a:lstStyle/>
          <a:p>
            <a:pPr eaLnBrk="1" hangingPunct="1"/>
            <a:r>
              <a:rPr lang="ja-JP" altLang="en-US">
                <a:solidFill>
                  <a:schemeClr val="tx1"/>
                </a:solidFill>
              </a:rPr>
              <a:t>タイプ</a:t>
            </a:r>
            <a:r>
              <a:rPr lang="en-US" altLang="ja-JP">
                <a:solidFill>
                  <a:schemeClr val="tx1"/>
                </a:solidFill>
              </a:rPr>
              <a:t>A</a:t>
            </a:r>
            <a:r>
              <a:rPr lang="ja-JP" altLang="en-US">
                <a:solidFill>
                  <a:schemeClr val="tx1"/>
                </a:solidFill>
              </a:rPr>
              <a:t>の評価</a:t>
            </a:r>
          </a:p>
        </p:txBody>
      </p:sp>
      <p:sp>
        <p:nvSpPr>
          <p:cNvPr id="3" name="Rectangle 3075">
            <a:extLst>
              <a:ext uri="{FF2B5EF4-FFF2-40B4-BE49-F238E27FC236}">
                <a16:creationId xmlns="" xmlns:a16="http://schemas.microsoft.com/office/drawing/2014/main" id="{13FEEFC8-E864-47BC-A3FA-95938D0D3128}"/>
              </a:ext>
            </a:extLst>
          </p:cNvPr>
          <p:cNvSpPr txBox="1">
            <a:spLocks noChangeArrowheads="1"/>
          </p:cNvSpPr>
          <p:nvPr/>
        </p:nvSpPr>
        <p:spPr>
          <a:xfrm>
            <a:off x="228600" y="1828800"/>
            <a:ext cx="8458200" cy="838200"/>
          </a:xfrm>
          <a:prstGeom prst="rect">
            <a:avLst/>
          </a:prstGeom>
        </p:spPr>
        <p:txBody>
          <a:bodyPr/>
          <a:lstStyle/>
          <a:p>
            <a:pPr marL="342900" indent="-342900">
              <a:spcBef>
                <a:spcPct val="20000"/>
              </a:spcBef>
              <a:buFontTx/>
              <a:buChar char="•"/>
              <a:defRPr/>
            </a:pPr>
            <a:r>
              <a:rPr lang="ja-JP" altLang="en-US" sz="3200" kern="0" dirty="0">
                <a:latin typeface="Times New Roman" pitchFamily="18" charset="0"/>
                <a:ea typeface="+mn-ea"/>
                <a:cs typeface="Times New Roman" pitchFamily="18" charset="0"/>
              </a:rPr>
              <a:t>平均値の実験標準偏差</a:t>
            </a:r>
          </a:p>
        </p:txBody>
      </p:sp>
      <p:sp>
        <p:nvSpPr>
          <p:cNvPr id="10244" name="Text Box 3109">
            <a:extLst>
              <a:ext uri="{FF2B5EF4-FFF2-40B4-BE49-F238E27FC236}">
                <a16:creationId xmlns="" xmlns:a16="http://schemas.microsoft.com/office/drawing/2014/main" id="{5C6EB169-2DD4-499F-9A02-720527F8DF3A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371600" y="2895600"/>
            <a:ext cx="5648325" cy="20621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ja-JP" altLang="en-US">
                <a:latin typeface="Times New Roman" panose="02020603050405020304" pitchFamily="18" charset="0"/>
                <a:cs typeface="Times New Roman" panose="02020603050405020304" pitchFamily="18" charset="0"/>
              </a:rPr>
              <a:t>　　平均値の実験標準偏差は，　　　　　　　</a:t>
            </a:r>
          </a:p>
          <a:p>
            <a:pPr>
              <a:spcBef>
                <a:spcPct val="50000"/>
              </a:spcBef>
              <a:buFontTx/>
              <a:buNone/>
            </a:pPr>
            <a:r>
              <a:rPr lang="ja-JP" altLang="en-US">
                <a:latin typeface="Times New Roman" panose="02020603050405020304" pitchFamily="18" charset="0"/>
                <a:cs typeface="Times New Roman" panose="02020603050405020304" pitchFamily="18" charset="0"/>
              </a:rPr>
              <a:t>　　　　　</a:t>
            </a:r>
            <a:r>
              <a:rPr lang="en-US" altLang="ja-JP">
                <a:latin typeface="Times New Roman" panose="02020603050405020304" pitchFamily="18" charset="0"/>
                <a:cs typeface="Times New Roman" panose="02020603050405020304" pitchFamily="18" charset="0"/>
              </a:rPr>
              <a:t>0.001 321 V</a:t>
            </a:r>
          </a:p>
          <a:p>
            <a:pPr>
              <a:spcBef>
                <a:spcPct val="50000"/>
              </a:spcBef>
              <a:buFontTx/>
              <a:buNone/>
            </a:pPr>
            <a:r>
              <a:rPr lang="ja-JP" altLang="en-US">
                <a:latin typeface="Times New Roman" panose="02020603050405020304" pitchFamily="18" charset="0"/>
                <a:cs typeface="Times New Roman" panose="02020603050405020304" pitchFamily="18" charset="0"/>
              </a:rPr>
              <a:t>　　であった。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6">
      <a:dk1>
        <a:srgbClr val="2D2015"/>
      </a:dk1>
      <a:lt1>
        <a:srgbClr val="FFFFFF"/>
      </a:lt1>
      <a:dk2>
        <a:srgbClr val="000078"/>
      </a:dk2>
      <a:lt2>
        <a:srgbClr val="DFC08D"/>
      </a:lt2>
      <a:accent1>
        <a:srgbClr val="8C7B70"/>
      </a:accent1>
      <a:accent2>
        <a:srgbClr val="8F5F2F"/>
      </a:accent2>
      <a:accent3>
        <a:srgbClr val="AAAABE"/>
      </a:accent3>
      <a:accent4>
        <a:srgbClr val="DADADA"/>
      </a:accent4>
      <a:accent5>
        <a:srgbClr val="C5BFBB"/>
      </a:accent5>
      <a:accent6>
        <a:srgbClr val="81552A"/>
      </a:accent6>
      <a:hlink>
        <a:srgbClr val="CCB400"/>
      </a:hlink>
      <a:folHlink>
        <a:srgbClr val="8C9EA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3">
        <a:dk1>
          <a:srgbClr val="2D2015"/>
        </a:dk1>
        <a:lt1>
          <a:srgbClr val="FFFFFF"/>
        </a:lt1>
        <a:dk2>
          <a:srgbClr val="00008C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AAAAC5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4">
        <a:dk1>
          <a:srgbClr val="2D2015"/>
        </a:dk1>
        <a:lt1>
          <a:srgbClr val="FFFFFF"/>
        </a:lt1>
        <a:dk2>
          <a:srgbClr val="000050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AAAAB3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5">
        <a:dk1>
          <a:srgbClr val="2D2015"/>
        </a:dk1>
        <a:lt1>
          <a:srgbClr val="FFFFFF"/>
        </a:lt1>
        <a:dk2>
          <a:srgbClr val="000064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AAAAB8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6">
        <a:dk1>
          <a:srgbClr val="2D2015"/>
        </a:dk1>
        <a:lt1>
          <a:srgbClr val="FFFFFF"/>
        </a:lt1>
        <a:dk2>
          <a:srgbClr val="000078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AAAABE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1652</Words>
  <Application>Microsoft Office PowerPoint</Application>
  <PresentationFormat>画面に合わせる (4:3)</PresentationFormat>
  <Paragraphs>548</Paragraphs>
  <Slides>30</Slides>
  <Notes>30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8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30</vt:i4>
      </vt:variant>
    </vt:vector>
  </HeadingPairs>
  <TitlesOfParts>
    <vt:vector size="39" baseType="lpstr">
      <vt:lpstr>ＭＳ Ｐゴシック</vt:lpstr>
      <vt:lpstr>ＭＳ Ｐ明朝</vt:lpstr>
      <vt:lpstr>Arial</vt:lpstr>
      <vt:lpstr>Century</vt:lpstr>
      <vt:lpstr>ITC Bookman Light</vt:lpstr>
      <vt:lpstr>Tahoma</vt:lpstr>
      <vt:lpstr>Times New Roman</vt:lpstr>
      <vt:lpstr>Wingdings</vt:lpstr>
      <vt:lpstr>標準デザイン</vt:lpstr>
      <vt:lpstr>タイプBの不確かさ評価</vt:lpstr>
      <vt:lpstr>目的</vt:lpstr>
      <vt:lpstr>主な不確かさの要因</vt:lpstr>
      <vt:lpstr>必ずタイプBとして見積もられる要因</vt:lpstr>
      <vt:lpstr>タイプAにもタイプBにも成り得る不確かさの要因</vt:lpstr>
      <vt:lpstr>タイプB評価の例</vt:lpstr>
      <vt:lpstr>タイプB評価の例</vt:lpstr>
      <vt:lpstr>電流の測定で考慮するタイプBの要因</vt:lpstr>
      <vt:lpstr>タイプAの評価</vt:lpstr>
      <vt:lpstr>電流の測定の不確かさ</vt:lpstr>
      <vt:lpstr>タイプBの要因（電圧計に起因するもの）</vt:lpstr>
      <vt:lpstr>タイプB評価の例 （電圧計の校正の不確かさ）</vt:lpstr>
      <vt:lpstr>電流の測定の不確かさ</vt:lpstr>
      <vt:lpstr>タイプB評価の例 （電圧計の長期安定度）</vt:lpstr>
      <vt:lpstr>電流の測定の不確かさ</vt:lpstr>
      <vt:lpstr>電流の測定で考慮するタイプBの要因 （分流器に起因するもの）</vt:lpstr>
      <vt:lpstr>タイプB評価の例 （分流器の校正の不確かさ）</vt:lpstr>
      <vt:lpstr>電流の測定の不確かさ</vt:lpstr>
      <vt:lpstr>タイプB評価の例 （分流器の長期安定度）</vt:lpstr>
      <vt:lpstr>タイプB評価の例  （分流器の長期安定度）</vt:lpstr>
      <vt:lpstr>電流の測定の不確かさ</vt:lpstr>
      <vt:lpstr>タイプB評価（電流依存性）</vt:lpstr>
      <vt:lpstr>電流の測定の不確かさ</vt:lpstr>
      <vt:lpstr>PowerPoint プレゼンテーション</vt:lpstr>
      <vt:lpstr>PowerPoint プレゼンテーション</vt:lpstr>
      <vt:lpstr>電気分野に特有な要因</vt:lpstr>
      <vt:lpstr>質量に特有な要因</vt:lpstr>
      <vt:lpstr>温度に特有な要因</vt:lpstr>
      <vt:lpstr>長さに特有な要因</vt:lpstr>
      <vt:lpstr>数学的な要因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2015-04-22T04:10:12Z</dcterms:created>
  <dcterms:modified xsi:type="dcterms:W3CDTF">2020-11-19T05:56:16Z</dcterms:modified>
</cp:coreProperties>
</file>