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6"/>
  </p:notesMasterIdLst>
  <p:handoutMasterIdLst>
    <p:handoutMasterId r:id="rId7"/>
  </p:handoutMasterIdLst>
  <p:sldIdLst>
    <p:sldId id="257" r:id="rId2"/>
    <p:sldId id="266" r:id="rId3"/>
    <p:sldId id="262" r:id="rId4"/>
    <p:sldId id="265" r:id="rId5"/>
  </p:sldIdLst>
  <p:sldSz cx="9144000" cy="6858000" type="screen4x3"/>
  <p:notesSz cx="7099300" cy="102346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77" y="451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>
            <a:extLst>
              <a:ext uri="{FF2B5EF4-FFF2-40B4-BE49-F238E27FC236}">
                <a16:creationId xmlns:a16="http://schemas.microsoft.com/office/drawing/2014/main" id="{95CAAEC9-0BF3-4C2E-A365-CC6E7D402470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59FCB25E-373F-42D0-BBB5-A26B0AE66153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24" name="Rectangle 4">
            <a:extLst>
              <a:ext uri="{FF2B5EF4-FFF2-40B4-BE49-F238E27FC236}">
                <a16:creationId xmlns:a16="http://schemas.microsoft.com/office/drawing/2014/main" id="{146E598B-231D-4AA7-9B57-69E9F0A13E1D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10：演習-金属棒直径（Bタイプ）</a:t>
            </a:r>
          </a:p>
        </p:txBody>
      </p:sp>
      <p:sp>
        <p:nvSpPr>
          <p:cNvPr id="30725" name="Rectangle 5">
            <a:extLst>
              <a:ext uri="{FF2B5EF4-FFF2-40B4-BE49-F238E27FC236}">
                <a16:creationId xmlns:a16="http://schemas.microsoft.com/office/drawing/2014/main" id="{749593AE-D743-4F77-A54F-887D251261CE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 smtClean="0"/>
            </a:lvl1pPr>
          </a:lstStyle>
          <a:p>
            <a:pPr>
              <a:defRPr/>
            </a:pPr>
            <a:fld id="{238B773F-ACCE-4685-A8CE-245F5E87693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>
            <a:extLst>
              <a:ext uri="{FF2B5EF4-FFF2-40B4-BE49-F238E27FC236}">
                <a16:creationId xmlns:a16="http://schemas.microsoft.com/office/drawing/2014/main" id="{F75E155A-2031-4522-B5C5-DA4B240B2DB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6627" name="Rectangle 3">
            <a:extLst>
              <a:ext uri="{FF2B5EF4-FFF2-40B4-BE49-F238E27FC236}">
                <a16:creationId xmlns:a16="http://schemas.microsoft.com/office/drawing/2014/main" id="{14690155-DCFF-4D5D-BFDE-ED31C31C8517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4E5C87E1-EC1F-4BCA-A030-8B1184F29F3C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8350"/>
            <a:ext cx="5118100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6629" name="Rectangle 5">
            <a:extLst>
              <a:ext uri="{FF2B5EF4-FFF2-40B4-BE49-F238E27FC236}">
                <a16:creationId xmlns:a16="http://schemas.microsoft.com/office/drawing/2014/main" id="{00D5BE11-5982-4AEC-82C7-082BBF1AF06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26630" name="Rectangle 6">
            <a:extLst>
              <a:ext uri="{FF2B5EF4-FFF2-40B4-BE49-F238E27FC236}">
                <a16:creationId xmlns:a16="http://schemas.microsoft.com/office/drawing/2014/main" id="{D85BF7D5-AC7C-4588-80D9-6C7960AC237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10：演習-金属棒直径（Bタイプ）</a:t>
            </a:r>
          </a:p>
        </p:txBody>
      </p:sp>
      <p:sp>
        <p:nvSpPr>
          <p:cNvPr id="26631" name="Rectangle 7">
            <a:extLst>
              <a:ext uri="{FF2B5EF4-FFF2-40B4-BE49-F238E27FC236}">
                <a16:creationId xmlns:a16="http://schemas.microsoft.com/office/drawing/2014/main" id="{CF1FFE3E-B324-47C3-B1BD-E60DD352AE3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 smtClean="0"/>
            </a:lvl1pPr>
          </a:lstStyle>
          <a:p>
            <a:pPr>
              <a:defRPr/>
            </a:pPr>
            <a:fld id="{6972772B-375E-44CC-A533-55BE3A1D70C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6">
            <a:extLst>
              <a:ext uri="{FF2B5EF4-FFF2-40B4-BE49-F238E27FC236}">
                <a16:creationId xmlns:a16="http://schemas.microsoft.com/office/drawing/2014/main" id="{6D500E2E-A560-4C21-8613-875A811212C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10：演習-金属棒直径（Bタイプ）</a:t>
            </a:r>
          </a:p>
        </p:txBody>
      </p:sp>
      <p:sp>
        <p:nvSpPr>
          <p:cNvPr id="5123" name="Rectangle 2">
            <a:extLst>
              <a:ext uri="{FF2B5EF4-FFF2-40B4-BE49-F238E27FC236}">
                <a16:creationId xmlns:a16="http://schemas.microsoft.com/office/drawing/2014/main" id="{4BECCA6B-2DB9-4261-A7A9-B3035C0F595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5124" name="Rectangle 3">
            <a:extLst>
              <a:ext uri="{FF2B5EF4-FFF2-40B4-BE49-F238E27FC236}">
                <a16:creationId xmlns:a16="http://schemas.microsoft.com/office/drawing/2014/main" id="{F689D149-07F2-46FA-965C-E42E86D0D3B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6">
            <a:extLst>
              <a:ext uri="{FF2B5EF4-FFF2-40B4-BE49-F238E27FC236}">
                <a16:creationId xmlns:a16="http://schemas.microsoft.com/office/drawing/2014/main" id="{37405416-95E6-41C7-94CF-DCBFEC76B92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10：演習-金属棒直径（Bタイプ）</a:t>
            </a:r>
          </a:p>
        </p:txBody>
      </p:sp>
      <p:sp>
        <p:nvSpPr>
          <p:cNvPr id="7171" name="Rectangle 2">
            <a:extLst>
              <a:ext uri="{FF2B5EF4-FFF2-40B4-BE49-F238E27FC236}">
                <a16:creationId xmlns:a16="http://schemas.microsoft.com/office/drawing/2014/main" id="{DE631104-7B41-43AC-8FD1-F57506790A0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7172" name="Rectangle 3">
            <a:extLst>
              <a:ext uri="{FF2B5EF4-FFF2-40B4-BE49-F238E27FC236}">
                <a16:creationId xmlns:a16="http://schemas.microsoft.com/office/drawing/2014/main" id="{4BEB351F-FA75-43C3-9D63-1E177EC65C6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6">
            <a:extLst>
              <a:ext uri="{FF2B5EF4-FFF2-40B4-BE49-F238E27FC236}">
                <a16:creationId xmlns:a16="http://schemas.microsoft.com/office/drawing/2014/main" id="{D1621D46-0951-4047-B890-5601447835A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10：演習-金属棒直径（Bタイプ）</a:t>
            </a:r>
          </a:p>
        </p:txBody>
      </p:sp>
      <p:sp>
        <p:nvSpPr>
          <p:cNvPr id="9219" name="Rectangle 2">
            <a:extLst>
              <a:ext uri="{FF2B5EF4-FFF2-40B4-BE49-F238E27FC236}">
                <a16:creationId xmlns:a16="http://schemas.microsoft.com/office/drawing/2014/main" id="{1F63BAB8-3687-440D-B5AB-836C794C4A0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9220" name="Rectangle 3">
            <a:extLst>
              <a:ext uri="{FF2B5EF4-FFF2-40B4-BE49-F238E27FC236}">
                <a16:creationId xmlns:a16="http://schemas.microsoft.com/office/drawing/2014/main" id="{95F2EDBD-FF25-443C-BBDA-F85E8C4ADC8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6">
            <a:extLst>
              <a:ext uri="{FF2B5EF4-FFF2-40B4-BE49-F238E27FC236}">
                <a16:creationId xmlns:a16="http://schemas.microsoft.com/office/drawing/2014/main" id="{0FBB6778-0F05-4B55-8E60-99C5650C367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10：演習-金属棒直径（Bタイプ）</a:t>
            </a:r>
          </a:p>
        </p:txBody>
      </p:sp>
      <p:sp>
        <p:nvSpPr>
          <p:cNvPr id="11267" name="Rectangle 2">
            <a:extLst>
              <a:ext uri="{FF2B5EF4-FFF2-40B4-BE49-F238E27FC236}">
                <a16:creationId xmlns:a16="http://schemas.microsoft.com/office/drawing/2014/main" id="{520C59C2-AFCF-4083-B4CC-FA7953B6770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11268" name="Rectangle 3">
            <a:extLst>
              <a:ext uri="{FF2B5EF4-FFF2-40B4-BE49-F238E27FC236}">
                <a16:creationId xmlns:a16="http://schemas.microsoft.com/office/drawing/2014/main" id="{D64E3C56-3C87-44A1-8145-D8EDA0AD598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91DFFC1-4122-4962-AA05-43209A1C0F9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19B5F54-A812-43DC-BF05-BA82217B846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DA23289-915A-43EB-BD74-CB5F211C27D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23EBFE-2240-4A78-9E28-B05753BEA86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305481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1F175A1-FB3D-4F15-823A-EE0C8C2CA52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6654A50-69D1-4ED4-AF73-BB8E83F85E5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FE7EA0E-AD99-4A13-ACAA-745F6F43968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F9F29A-C52C-4F20-A9CC-CC18CD7E02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51786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95B68892-C2B2-4FB4-851B-F0CE571CF85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E7BD8ED9-EF5A-461F-BE8F-710C3E75DAA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186BD76-2164-43DD-9641-BA85F03754F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E94A25-C7E4-4BEF-A359-1DE618EA417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343055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タイトル、テキスト、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4A3B3A7-704F-4ECF-82AC-963672615FC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0634D74-101A-4A53-A2AD-E30545DCD51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C1647FA-05D1-41CE-BD7F-D5971BB4B27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5F27F2-5910-44D5-B66B-D4C1562DF22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650811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タイトルと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表プレースホルダ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ja-JP" altLang="en-US" noProof="0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54DA9C9-753C-49AE-912B-FCC9FFED598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5EDFA7C-149E-4D5C-9383-58C382EFF4A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E63985A-B8FE-4F08-B2A2-F9B9AF22B85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E94FD5-1CA3-49C3-B85A-F884C88663F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466666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181AB178-9D0A-4614-8C5A-05F4FD2359B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1186F04-2493-4CEA-B1E3-E6A5BED3BF9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C84274A7-1CF9-41C3-9FF9-F85A9891335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4A9E62-0378-463B-BAEA-75CF576BE7A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1469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32DFFAC-D46A-4408-BF69-DAECAAA4613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DA13555C-DD9F-4796-A7D1-B9394C1DA0A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20F0138-F91B-435A-884D-B3425D073F7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94D889-F1BC-46DF-8CF0-7C1CB939B8E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79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27BFED5-F506-4EBB-B5D2-E8C55CA3110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BAC86B2-ECEE-45A6-A404-11306D93337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9093458-897B-4794-AF5A-B4775079888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5E393F-7B7B-44E2-BE98-A8F69C185BF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99290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2C12472E-8D7F-44EE-8D96-154FD419FB5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6F54F63C-9BE9-46AC-B52E-5E322FD42C7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D955A052-9175-46F0-BFB2-CE13FF227A2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030828-4667-4BAA-81CC-01D579859C1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56713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A459983F-24AD-46B8-8A42-A02885113EC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862CA20F-8342-413F-982A-28075E3DD4B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311F07E0-DBBB-404C-A9E3-A3BC87FA83E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7A04B6-BB7E-40D6-8BB5-A462D58E342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749496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2889A50C-E1D7-481F-B0E1-D67743FE3BD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E4534D12-B57A-4D7E-B76A-A31171104BA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9A14071C-0FE1-4421-AFB3-C5F1F8329C4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870A7F-0903-4551-A2B1-66F3ECA1DCF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75558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F432D50-43B5-49D2-A750-35EFDA50EFB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08AEB2E-3275-4656-95A6-BE328F36A28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CA6BAA3-4715-4F22-B885-08BD81E6E17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4BFCD3-4B9E-43BA-B662-43D0DBB58F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781398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81D805D-D0D7-4B0E-828E-1DBDDA934D6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568AEF2-B898-4C70-919B-E3A25472EB2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2D09F26-D107-4B18-9369-C8A45BB1873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51E0E0-59C0-4783-B38E-FBA3B2F5EA1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869393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97D67EC2-56AA-4D20-A700-949233C2BBF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FB0C51BD-82DB-4EB3-A739-CA9B6A0DF41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24580" name="Rectangle 4">
            <a:extLst>
              <a:ext uri="{FF2B5EF4-FFF2-40B4-BE49-F238E27FC236}">
                <a16:creationId xmlns:a16="http://schemas.microsoft.com/office/drawing/2014/main" id="{D485637D-9012-4F37-BAF5-D3E56F7F25B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4581" name="Rectangle 5">
            <a:extLst>
              <a:ext uri="{FF2B5EF4-FFF2-40B4-BE49-F238E27FC236}">
                <a16:creationId xmlns:a16="http://schemas.microsoft.com/office/drawing/2014/main" id="{BC05FE14-7AFD-4BFE-A889-164B021E9F5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4582" name="Rectangle 6">
            <a:extLst>
              <a:ext uri="{FF2B5EF4-FFF2-40B4-BE49-F238E27FC236}">
                <a16:creationId xmlns:a16="http://schemas.microsoft.com/office/drawing/2014/main" id="{A8A2B2F2-0EEC-46BB-9006-0D92310281F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F2DC70E5-013D-49C4-8B3C-04C7C00AAB5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  <p:sldLayoutId id="2147483663" r:id="rId12"/>
    <p:sldLayoutId id="2147483664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>
            <a:extLst>
              <a:ext uri="{FF2B5EF4-FFF2-40B4-BE49-F238E27FC236}">
                <a16:creationId xmlns:a16="http://schemas.microsoft.com/office/drawing/2014/main" id="{E5432539-7D19-42A4-A997-3CCFBB97129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2130425"/>
            <a:ext cx="7772400" cy="735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000" dirty="0">
                <a:latin typeface="Arial" charset="0"/>
              </a:rPr>
              <a:t>演習：金属棒の直径</a:t>
            </a:r>
            <a:endParaRPr lang="ja-JP" altLang="en-US" sz="4000" kern="0" dirty="0">
              <a:latin typeface="+mj-lt"/>
              <a:ea typeface="+mj-ea"/>
              <a:cs typeface="+mj-cs"/>
            </a:endParaRP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28F92541-A2CF-4A97-A324-6F06AB04204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71600" y="3886200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計測標準フォーラム</a:t>
            </a:r>
          </a:p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計量標準等トレーサビリティ導入に関する調査研究</a:t>
            </a:r>
            <a:r>
              <a:rPr lang="en-US" altLang="ja-JP" sz="3200" kern="0" dirty="0">
                <a:latin typeface="+mn-lt"/>
                <a:ea typeface="+mn-ea"/>
              </a:rPr>
              <a:t>WG2</a:t>
            </a:r>
          </a:p>
        </p:txBody>
      </p:sp>
      <p:sp>
        <p:nvSpPr>
          <p:cNvPr id="4100" name="Text Box 4">
            <a:extLst>
              <a:ext uri="{FF2B5EF4-FFF2-40B4-BE49-F238E27FC236}">
                <a16:creationId xmlns:a16="http://schemas.microsoft.com/office/drawing/2014/main" id="{E0F84F23-58FC-44FD-869A-162AC2DE78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08400" y="5911850"/>
            <a:ext cx="54356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制作</a:t>
            </a:r>
            <a:r>
              <a:rPr lang="ja-JP" altLang="en-US" sz="1800">
                <a:latin typeface="Tahoma" panose="020B0604030504040204" pitchFamily="34" charset="0"/>
                <a:sym typeface="Wingdings" panose="05000000000000000000" pitchFamily="2" charset="2"/>
              </a:rPr>
              <a:t>：</a:t>
            </a:r>
            <a:r>
              <a:rPr lang="ja-JP" altLang="en-US" sz="1800">
                <a:latin typeface="Tahoma" panose="020B0604030504040204" pitchFamily="34" charset="0"/>
              </a:rPr>
              <a:t>産業技術総合研究所　計量標準総合センター　　</a:t>
            </a:r>
          </a:p>
          <a:p>
            <a:pPr algn="r"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田中秀幸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:a16="http://schemas.microsoft.com/office/drawing/2014/main" id="{35649C9C-F22F-4DB5-8437-B130EFAC51F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演習：金属棒の直径</a:t>
            </a:r>
          </a:p>
        </p:txBody>
      </p:sp>
      <p:sp>
        <p:nvSpPr>
          <p:cNvPr id="6147" name="Rectangle 3">
            <a:extLst>
              <a:ext uri="{FF2B5EF4-FFF2-40B4-BE49-F238E27FC236}">
                <a16:creationId xmlns:a16="http://schemas.microsoft.com/office/drawing/2014/main" id="{DC23373F-2EF8-4D3D-B0B6-C5B45BDF3E5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68313" y="2133600"/>
            <a:ext cx="8229600" cy="1828800"/>
          </a:xfrm>
        </p:spPr>
        <p:txBody>
          <a:bodyPr/>
          <a:lstStyle/>
          <a:p>
            <a:pPr eaLnBrk="1" hangingPunct="1"/>
            <a:r>
              <a:rPr lang="ja-JP" altLang="en-US" dirty="0"/>
              <a:t>ノギスで金属で出来た円柱の直径を場所を変えて</a:t>
            </a:r>
            <a:r>
              <a:rPr lang="en-US" altLang="ja-JP" dirty="0"/>
              <a:t>5</a:t>
            </a:r>
            <a:r>
              <a:rPr lang="ja-JP" altLang="en-US" dirty="0"/>
              <a:t>回測定し，その平均値を直径とする．</a:t>
            </a:r>
          </a:p>
          <a:p>
            <a:pPr eaLnBrk="1" hangingPunct="1"/>
            <a:r>
              <a:rPr lang="ja-JP" altLang="en-US" dirty="0"/>
              <a:t>また，測定時の温度は</a:t>
            </a:r>
            <a:r>
              <a:rPr lang="en-US" altLang="ja-JP" dirty="0"/>
              <a:t>20 ℃</a:t>
            </a:r>
            <a:r>
              <a:rPr lang="ja-JP" altLang="en-US" dirty="0"/>
              <a:t>で行う．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AB25CB0A-14EB-41AE-BA8F-FC0D767876C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演習：タイプ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の不確かさ</a:t>
            </a:r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DD70EB40-18C1-46B5-AAC3-BAA1753A8E1C}"/>
              </a:ext>
            </a:extLst>
          </p:cNvPr>
          <p:cNvSpPr>
            <a:spLocks noGrp="1" noChangeArrowheads="1"/>
          </p:cNvSpPr>
          <p:nvPr>
            <p:ph type="body" sz="half" idx="1"/>
          </p:nvPr>
        </p:nvSpPr>
        <p:spPr>
          <a:xfrm>
            <a:off x="468313" y="2060575"/>
            <a:ext cx="8218487" cy="222885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ja-JP" altLang="en-US" sz="2800" dirty="0"/>
              <a:t>標準器の校正の不確かさに相当する，ノギスの校正の不確かさは，校正証明書より，</a:t>
            </a:r>
            <a:r>
              <a:rPr lang="en-US" altLang="ja-JP" sz="2800" dirty="0"/>
              <a:t>0.05 mm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altLang="ja-JP" sz="2800" dirty="0"/>
          </a:p>
          <a:p>
            <a:pPr eaLnBrk="1" hangingPunct="1">
              <a:lnSpc>
                <a:spcPct val="90000"/>
              </a:lnSpc>
            </a:pPr>
            <a:r>
              <a:rPr lang="ja-JP" altLang="en-US" sz="2800" dirty="0"/>
              <a:t>温度による効果は，室温を測定している温度計が最小目盛り</a:t>
            </a:r>
            <a:r>
              <a:rPr lang="en-US" altLang="ja-JP" sz="2800" dirty="0"/>
              <a:t>1 ℃</a:t>
            </a:r>
            <a:r>
              <a:rPr lang="ja-JP" altLang="en-US" sz="2800" dirty="0"/>
              <a:t>のデジタル温度計を用いているため，</a:t>
            </a:r>
            <a:r>
              <a:rPr lang="en-US" altLang="ja-JP" sz="2800" dirty="0"/>
              <a:t>±0.5 ℃</a:t>
            </a:r>
            <a:r>
              <a:rPr lang="ja-JP" altLang="en-US" sz="2800" dirty="0"/>
              <a:t>で温度が分からない．</a:t>
            </a:r>
          </a:p>
        </p:txBody>
      </p:sp>
      <p:sp>
        <p:nvSpPr>
          <p:cNvPr id="8196" name="Text Box 28">
            <a:extLst>
              <a:ext uri="{FF2B5EF4-FFF2-40B4-BE49-F238E27FC236}">
                <a16:creationId xmlns:a16="http://schemas.microsoft.com/office/drawing/2014/main" id="{FB1F7552-2A6E-4CEF-AF89-55746B9D9BE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7088" y="5229225"/>
            <a:ext cx="7583487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>
                <a:solidFill>
                  <a:srgbClr val="FFFF00"/>
                </a:solidFill>
                <a:latin typeface="Tahoma" panose="020B0604030504040204" pitchFamily="34" charset="0"/>
              </a:rPr>
              <a:t>この要因に関してバジェットシートに，記号，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>
                <a:solidFill>
                  <a:srgbClr val="FFFF00"/>
                </a:solidFill>
                <a:latin typeface="Tahoma" panose="020B0604030504040204" pitchFamily="34" charset="0"/>
              </a:rPr>
              <a:t>不確かさ要因，値，確率分布を書き込め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C08E8AA7-F01F-4B43-A7AB-A6775D9CA4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バジェットシート</a:t>
            </a:r>
          </a:p>
        </p:txBody>
      </p:sp>
      <p:graphicFrame>
        <p:nvGraphicFramePr>
          <p:cNvPr id="15458" name="Group 98">
            <a:extLst>
              <a:ext uri="{FF2B5EF4-FFF2-40B4-BE49-F238E27FC236}">
                <a16:creationId xmlns:a16="http://schemas.microsoft.com/office/drawing/2014/main" id="{63C0B6B9-FFA6-4C72-B988-A990F46DF6F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51609353"/>
              </p:ext>
            </p:extLst>
          </p:nvPr>
        </p:nvGraphicFramePr>
        <p:xfrm>
          <a:off x="26988" y="1557338"/>
          <a:ext cx="9086850" cy="4540276"/>
        </p:xfrm>
        <a:graphic>
          <a:graphicData uri="http://schemas.openxmlformats.org/drawingml/2006/table">
            <a:tbl>
              <a:tblPr/>
              <a:tblGrid>
                <a:gridCol w="7270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843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588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5886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4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969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0806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7801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635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記号</a:t>
                      </a:r>
                      <a:endParaRPr kumimoji="1" lang="ja-JP" altLang="en-GB" sz="1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不確かさ要因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 値</a:t>
                      </a:r>
                      <a:endParaRPr kumimoji="1" lang="ja-JP" altLang="en-US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+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確率分布</a:t>
                      </a:r>
                      <a:endParaRPr kumimoji="1" lang="ja-JP" altLang="en-GB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除数</a:t>
                      </a:r>
                      <a:endParaRPr kumimoji="1" lang="ja-JP" altLang="en-GB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感度係数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(</a:t>
                      </a: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出力量</a:t>
                      </a: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の単位</a:t>
                      </a: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)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707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R</a:t>
                      </a:r>
                      <a:r>
                        <a:rPr kumimoji="1" lang="en-GB" altLang="ja-JP" sz="2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測定の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繰返し性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0.03376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mm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--------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01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US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S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標準器の校正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0.05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mm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707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US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T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温度による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効果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0.5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1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1113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6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c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(    )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合成標準</a:t>
                      </a:r>
                      <a:endParaRPr kumimoji="1" lang="en-US" altLang="ja-JP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7144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拡張不確かさ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(</a:t>
                      </a: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k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=2)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3">
      <a:dk1>
        <a:srgbClr val="3E3E5C"/>
      </a:dk1>
      <a:lt1>
        <a:srgbClr val="FFFFFF"/>
      </a:lt1>
      <a:dk2>
        <a:srgbClr val="000078"/>
      </a:dk2>
      <a:lt2>
        <a:srgbClr val="FFFFFF"/>
      </a:lt2>
      <a:accent1>
        <a:srgbClr val="60597B"/>
      </a:accent1>
      <a:accent2>
        <a:srgbClr val="6666FF"/>
      </a:accent2>
      <a:accent3>
        <a:srgbClr val="AAAABE"/>
      </a:accent3>
      <a:accent4>
        <a:srgbClr val="DADADA"/>
      </a:accent4>
      <a:accent5>
        <a:srgbClr val="B6B5BF"/>
      </a:accent5>
      <a:accent6>
        <a:srgbClr val="5C5CE7"/>
      </a:accent6>
      <a:hlink>
        <a:srgbClr val="99CCFF"/>
      </a:hlink>
      <a:folHlink>
        <a:srgbClr val="FFFF99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3E3E5C"/>
        </a:dk1>
        <a:lt1>
          <a:srgbClr val="FFFFFF"/>
        </a:lt1>
        <a:dk2>
          <a:srgbClr val="000078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AAAABE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261</Words>
  <Application>Microsoft Office PowerPoint</Application>
  <PresentationFormat>画面に合わせる (4:3)</PresentationFormat>
  <Paragraphs>57</Paragraphs>
  <Slides>4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ＭＳ Ｐゴシック</vt:lpstr>
      <vt:lpstr>Arial</vt:lpstr>
      <vt:lpstr>Tahoma</vt:lpstr>
      <vt:lpstr>Times New Roman</vt:lpstr>
      <vt:lpstr>標準デザイン</vt:lpstr>
      <vt:lpstr>PowerPoint プレゼンテーション</vt:lpstr>
      <vt:lpstr>演習：金属棒の直径</vt:lpstr>
      <vt:lpstr>演習：タイプBの不確かさ</vt:lpstr>
      <vt:lpstr>バジェットシート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2015-04-22T04:10:31Z</dcterms:created>
  <dcterms:modified xsi:type="dcterms:W3CDTF">2020-09-03T05:46:50Z</dcterms:modified>
</cp:coreProperties>
</file>