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51" r:id="rId1"/>
  </p:sldMasterIdLst>
  <p:notesMasterIdLst>
    <p:notesMasterId r:id="rId5"/>
  </p:notesMasterIdLst>
  <p:handoutMasterIdLst>
    <p:handoutMasterId r:id="rId6"/>
  </p:handoutMasterIdLst>
  <p:sldIdLst>
    <p:sldId id="256" r:id="rId2"/>
    <p:sldId id="268" r:id="rId3"/>
    <p:sldId id="267" r:id="rId4"/>
  </p:sldIdLst>
  <p:sldSz cx="9144000" cy="6858000" type="screen4x3"/>
  <p:notesSz cx="7099300" cy="10234613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4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3333CC"/>
    <a:srgbClr val="FF0000"/>
    <a:srgbClr val="3333FF"/>
    <a:srgbClr val="66FF33"/>
    <a:srgbClr val="CCECFF"/>
    <a:srgbClr val="FFFF00"/>
    <a:srgbClr val="00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72" autoAdjust="0"/>
    <p:restoredTop sz="94612" autoAdjust="0"/>
  </p:normalViewPr>
  <p:slideViewPr>
    <p:cSldViewPr>
      <p:cViewPr varScale="1">
        <p:scale>
          <a:sx n="55" d="100"/>
          <a:sy n="55" d="100"/>
        </p:scale>
        <p:origin x="84" y="85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71" d="100"/>
          <a:sy n="71" d="100"/>
        </p:scale>
        <p:origin x="-996" y="-108"/>
      </p:cViewPr>
      <p:guideLst>
        <p:guide orient="horz" pos="3224"/>
        <p:guide pos="223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>
            <a:extLst>
              <a:ext uri="{FF2B5EF4-FFF2-40B4-BE49-F238E27FC236}">
                <a16:creationId xmlns="" xmlns:a16="http://schemas.microsoft.com/office/drawing/2014/main" id="{78783BCA-77B7-4600-8757-69280C9B0FF5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9635" name="Rectangle 3">
            <a:extLst>
              <a:ext uri="{FF2B5EF4-FFF2-40B4-BE49-F238E27FC236}">
                <a16:creationId xmlns="" xmlns:a16="http://schemas.microsoft.com/office/drawing/2014/main" id="{BA33F82B-8CFD-4F60-B14F-C83D70AEB231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1138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9636" name="Rectangle 4">
            <a:extLst>
              <a:ext uri="{FF2B5EF4-FFF2-40B4-BE49-F238E27FC236}">
                <a16:creationId xmlns="" xmlns:a16="http://schemas.microsoft.com/office/drawing/2014/main" id="{613C6838-1F0C-40BA-9D8F-8FC584E41DF1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69637" name="Rectangle 5">
            <a:extLst>
              <a:ext uri="{FF2B5EF4-FFF2-40B4-BE49-F238E27FC236}">
                <a16:creationId xmlns="" xmlns:a16="http://schemas.microsoft.com/office/drawing/2014/main" id="{A035D499-0B08-4D27-B39E-A3108757E278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1138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/>
            </a:lvl1pPr>
          </a:lstStyle>
          <a:p>
            <a:fld id="{C0721CC8-FA9E-4E69-BE3A-859B85D1E337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>
            <a:extLst>
              <a:ext uri="{FF2B5EF4-FFF2-40B4-BE49-F238E27FC236}">
                <a16:creationId xmlns="" xmlns:a16="http://schemas.microsoft.com/office/drawing/2014/main" id="{ECD68525-B043-4ED0-BD75-860F194AD0DA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9091" name="Rectangle 3">
            <a:extLst>
              <a:ext uri="{FF2B5EF4-FFF2-40B4-BE49-F238E27FC236}">
                <a16:creationId xmlns="" xmlns:a16="http://schemas.microsoft.com/office/drawing/2014/main" id="{BF5A2E79-2D57-41D9-9765-7CEFDE7534AC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124" name="Rectangle 4">
            <a:extLst>
              <a:ext uri="{FF2B5EF4-FFF2-40B4-BE49-F238E27FC236}">
                <a16:creationId xmlns="" xmlns:a16="http://schemas.microsoft.com/office/drawing/2014/main" id="{B8FC75A2-56C2-4894-99D4-A63009BC9605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2188" y="768350"/>
            <a:ext cx="5116512" cy="38369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9093" name="Rectangle 5">
            <a:extLst>
              <a:ext uri="{FF2B5EF4-FFF2-40B4-BE49-F238E27FC236}">
                <a16:creationId xmlns="" xmlns:a16="http://schemas.microsoft.com/office/drawing/2014/main" id="{346C9746-70A6-4A6A-9D3D-32FED97DB02D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0925"/>
            <a:ext cx="5680075" cy="4605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89094" name="Rectangle 6">
            <a:extLst>
              <a:ext uri="{FF2B5EF4-FFF2-40B4-BE49-F238E27FC236}">
                <a16:creationId xmlns="" xmlns:a16="http://schemas.microsoft.com/office/drawing/2014/main" id="{63F208BE-269B-42AC-9CE8-6CEAD2EFFDE2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89095" name="Rectangle 7">
            <a:extLst>
              <a:ext uri="{FF2B5EF4-FFF2-40B4-BE49-F238E27FC236}">
                <a16:creationId xmlns="" xmlns:a16="http://schemas.microsoft.com/office/drawing/2014/main" id="{C93C229D-B614-4E6E-B5DD-35CF9537487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24541B8D-76D9-4AFA-8135-CCCF2016C682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62512520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6">
            <a:extLst>
              <a:ext uri="{FF2B5EF4-FFF2-40B4-BE49-F238E27FC236}">
                <a16:creationId xmlns="" xmlns:a16="http://schemas.microsoft.com/office/drawing/2014/main" id="{BB9C6927-DF00-489C-B1C5-888BB7B53732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6147" name="Rectangle 2">
            <a:extLst>
              <a:ext uri="{FF2B5EF4-FFF2-40B4-BE49-F238E27FC236}">
                <a16:creationId xmlns="" xmlns:a16="http://schemas.microsoft.com/office/drawing/2014/main" id="{5F99AD62-DF21-4662-B844-72D8664BDD60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8" name="Rectangle 3">
            <a:extLst>
              <a:ext uri="{FF2B5EF4-FFF2-40B4-BE49-F238E27FC236}">
                <a16:creationId xmlns="" xmlns:a16="http://schemas.microsoft.com/office/drawing/2014/main" id="{15FFD2DA-A24D-49E4-8923-5151452CDE8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472414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6">
            <a:extLst>
              <a:ext uri="{FF2B5EF4-FFF2-40B4-BE49-F238E27FC236}">
                <a16:creationId xmlns="" xmlns:a16="http://schemas.microsoft.com/office/drawing/2014/main" id="{B3CB2C3B-DD34-4A1B-8675-5112BD07A7FA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7171" name="Rectangle 2">
            <a:extLst>
              <a:ext uri="{FF2B5EF4-FFF2-40B4-BE49-F238E27FC236}">
                <a16:creationId xmlns="" xmlns:a16="http://schemas.microsoft.com/office/drawing/2014/main" id="{4B103AF3-4EB6-46C2-85DD-19B4B9E1756C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2" name="Rectangle 3">
            <a:extLst>
              <a:ext uri="{FF2B5EF4-FFF2-40B4-BE49-F238E27FC236}">
                <a16:creationId xmlns="" xmlns:a16="http://schemas.microsoft.com/office/drawing/2014/main" id="{27BFB384-5D7B-4822-BC8D-C3DC61954A6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7218056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6">
            <a:extLst>
              <a:ext uri="{FF2B5EF4-FFF2-40B4-BE49-F238E27FC236}">
                <a16:creationId xmlns="" xmlns:a16="http://schemas.microsoft.com/office/drawing/2014/main" id="{D7C128D5-03D7-4056-B98C-AFB7C8486DCB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8195" name="Rectangle 2">
            <a:extLst>
              <a:ext uri="{FF2B5EF4-FFF2-40B4-BE49-F238E27FC236}">
                <a16:creationId xmlns="" xmlns:a16="http://schemas.microsoft.com/office/drawing/2014/main" id="{A2C199A4-C38D-433F-AFCF-EF2CDF7B3B4E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6" name="Rectangle 3">
            <a:extLst>
              <a:ext uri="{FF2B5EF4-FFF2-40B4-BE49-F238E27FC236}">
                <a16:creationId xmlns="" xmlns:a16="http://schemas.microsoft.com/office/drawing/2014/main" id="{6FA6A11F-B84A-49C5-A3D5-0546CEA772F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4092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18C0634E-DBEC-4BA7-A586-0ACBCCECD13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A279F603-CB68-47B9-BD2F-0C11B528940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45CCBC92-BD33-4587-9BA8-B60940D8C06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391235D-06F0-4C4E-8F27-A7939C6FBC61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553507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FB82F523-1CEE-4E6D-AF12-D117AB01511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15B0A5DF-EF85-471A-B576-83FD0B138AE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CD33676D-137F-4D7D-BE51-414925CB49E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F25D24A-B80A-4D17-B7A4-DC2233F80F96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948495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947624BD-45BE-4682-AC50-9A1DE170E3B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BF45A796-2ABA-4573-B225-A5B9A9F35CB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B1D34513-B93E-4D49-94D3-3D804B9900F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7C4150E-32A5-49C3-923D-21D33498C0AC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11695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0FFFA575-65DA-4FA2-AB2E-01903A95399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5A65F92C-7D2A-4D4F-8219-2FCBAF1B58B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8EF2F3B4-51B2-4E66-B786-78CA4096410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196C9FD-D3CC-4E71-9B9D-F44517C36FC4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8333948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="" xmlns:a16="http://schemas.microsoft.com/office/drawing/2014/main" id="{FA3D636F-E6D3-4BD9-B5C8-5D76B26A852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="" xmlns:a16="http://schemas.microsoft.com/office/drawing/2014/main" id="{24EDA1A4-F89C-4F14-8135-167E415B3C6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="" xmlns:a16="http://schemas.microsoft.com/office/drawing/2014/main" id="{D3776F5E-5C89-4334-A62D-7A8490E8555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BC34B06-2C27-4029-AF64-6D59B7544D79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813354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E2F10B52-32F9-40A1-A18C-AE8251E3B36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FA36D6B0-4BE8-4032-8C2F-7797FE8BEC6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4F79D21F-928A-4F84-BDE4-A0B577BEF38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58345A9-6457-45C8-93FD-DE1EC85F148F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371592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="" xmlns:a16="http://schemas.microsoft.com/office/drawing/2014/main" id="{14D5D371-E831-4432-B08B-A4AA45F73CB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>
            <a:extLst>
              <a:ext uri="{FF2B5EF4-FFF2-40B4-BE49-F238E27FC236}">
                <a16:creationId xmlns="" xmlns:a16="http://schemas.microsoft.com/office/drawing/2014/main" id="{19D07766-2243-417F-96F0-846842FE8C3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>
            <a:extLst>
              <a:ext uri="{FF2B5EF4-FFF2-40B4-BE49-F238E27FC236}">
                <a16:creationId xmlns="" xmlns:a16="http://schemas.microsoft.com/office/drawing/2014/main" id="{74CCAF15-10C1-4512-BFE0-9F333005945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0D7C07-9C54-48F6-A129-74DC216AA81B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098776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="" xmlns:a16="http://schemas.microsoft.com/office/drawing/2014/main" id="{2301ACEC-66A7-4E0C-ADA4-EE295DF9A37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>
            <a:extLst>
              <a:ext uri="{FF2B5EF4-FFF2-40B4-BE49-F238E27FC236}">
                <a16:creationId xmlns="" xmlns:a16="http://schemas.microsoft.com/office/drawing/2014/main" id="{0C411726-1FD6-44D9-A90E-8EB263537B6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>
            <a:extLst>
              <a:ext uri="{FF2B5EF4-FFF2-40B4-BE49-F238E27FC236}">
                <a16:creationId xmlns="" xmlns:a16="http://schemas.microsoft.com/office/drawing/2014/main" id="{6F661A8E-DBD7-414E-A675-3A2005C4E24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91BF0D9-EF9D-4FF8-97EF-1B6FCAB6EFC9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76607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="" xmlns:a16="http://schemas.microsoft.com/office/drawing/2014/main" id="{425DE767-8179-40B7-8C5D-A2638ED3D3D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>
            <a:extLst>
              <a:ext uri="{FF2B5EF4-FFF2-40B4-BE49-F238E27FC236}">
                <a16:creationId xmlns="" xmlns:a16="http://schemas.microsoft.com/office/drawing/2014/main" id="{EA9CA7CB-AE3A-4B03-8D24-35A990BCF8E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>
            <a:extLst>
              <a:ext uri="{FF2B5EF4-FFF2-40B4-BE49-F238E27FC236}">
                <a16:creationId xmlns="" xmlns:a16="http://schemas.microsoft.com/office/drawing/2014/main" id="{57A97648-5AFF-4388-8272-110E259321C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D74F6D3-9212-471B-9ABF-377F5E5279B2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797942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880EC5A0-3D39-40D3-9681-9799D01747B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474EEBAB-56B2-4630-B821-7BFDCF1CFC1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B63C162B-4E8D-4D51-B4D8-EF7E8813D1F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2522863-7D3F-40F6-A003-D07B7C3408D6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135399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D2B6D34F-9982-4EA0-8FB6-4ABBFE2CD53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67DD6110-BFB0-4CF4-AF24-DCCAD6CEB9A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9B1A04C1-6DED-4760-B56C-12FF06DEC04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1FD05A3-015C-46A3-B1C6-32D3B0E8FA36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102055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="" xmlns:a16="http://schemas.microsoft.com/office/drawing/2014/main" id="{DDEECEF9-8346-40E5-B220-17E618A04DC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="" xmlns:a16="http://schemas.microsoft.com/office/drawing/2014/main" id="{FC43BAAC-6D77-4EC9-8452-1D8A65B8961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87044" name="Rectangle 4">
            <a:extLst>
              <a:ext uri="{FF2B5EF4-FFF2-40B4-BE49-F238E27FC236}">
                <a16:creationId xmlns="" xmlns:a16="http://schemas.microsoft.com/office/drawing/2014/main" id="{4EF5CE33-FD36-4AF8-B8DE-6B6B026BD36F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7045" name="Rectangle 5">
            <a:extLst>
              <a:ext uri="{FF2B5EF4-FFF2-40B4-BE49-F238E27FC236}">
                <a16:creationId xmlns="" xmlns:a16="http://schemas.microsoft.com/office/drawing/2014/main" id="{0163E6C3-7306-4186-B578-41D877210482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7046" name="Rectangle 6">
            <a:extLst>
              <a:ext uri="{FF2B5EF4-FFF2-40B4-BE49-F238E27FC236}">
                <a16:creationId xmlns="" xmlns:a16="http://schemas.microsoft.com/office/drawing/2014/main" id="{CD194A18-9107-4DA5-A081-722874F6AC9E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BEC6B3ED-3858-4FFC-826F-E2B38B245875}" type="slidenum">
              <a:rPr lang="ja-JP" altLang="en-US"/>
              <a:pPr/>
              <a:t>‹#›</a:t>
            </a:fld>
            <a:endParaRPr lang="en-US" altLang="ja-JP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">
            <a:extLst>
              <a:ext uri="{FF2B5EF4-FFF2-40B4-BE49-F238E27FC236}">
                <a16:creationId xmlns="" xmlns:a16="http://schemas.microsoft.com/office/drawing/2014/main" id="{D0A4EA11-C614-40CD-B1A7-0A1FEFE98324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ja-JP" altLang="en-US"/>
              <a:t>計測標準フォーラム</a:t>
            </a:r>
          </a:p>
          <a:p>
            <a:pPr eaLnBrk="1" hangingPunct="1"/>
            <a:r>
              <a:rPr lang="ja-JP" altLang="en-US"/>
              <a:t>計量標準等トレーサビリティ導入に関する調査研究</a:t>
            </a:r>
            <a:r>
              <a:rPr lang="en-US" altLang="ja-JP"/>
              <a:t>WG2</a:t>
            </a:r>
          </a:p>
        </p:txBody>
      </p:sp>
      <p:sp>
        <p:nvSpPr>
          <p:cNvPr id="2051" name="Rectangle 2">
            <a:extLst>
              <a:ext uri="{FF2B5EF4-FFF2-40B4-BE49-F238E27FC236}">
                <a16:creationId xmlns="" xmlns:a16="http://schemas.microsoft.com/office/drawing/2014/main" id="{C89169D7-E84E-40D8-978A-3857923D89F7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1371600"/>
            <a:ext cx="9144000" cy="1012825"/>
          </a:xfrm>
        </p:spPr>
        <p:txBody>
          <a:bodyPr/>
          <a:lstStyle/>
          <a:p>
            <a:pPr eaLnBrk="1" hangingPunct="1"/>
            <a:r>
              <a:rPr lang="ja-JP" altLang="en-US" sz="5400">
                <a:solidFill>
                  <a:schemeClr val="tx1"/>
                </a:solidFill>
              </a:rPr>
              <a:t>演習：温度の測定</a:t>
            </a:r>
          </a:p>
        </p:txBody>
      </p:sp>
      <p:sp>
        <p:nvSpPr>
          <p:cNvPr id="2052" name="Text Box 6">
            <a:extLst>
              <a:ext uri="{FF2B5EF4-FFF2-40B4-BE49-F238E27FC236}">
                <a16:creationId xmlns="" xmlns:a16="http://schemas.microsoft.com/office/drawing/2014/main" id="{CF37B3E8-F74B-4958-9CCB-8DD473AF5A0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87788" y="6518275"/>
            <a:ext cx="525621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r"/>
            <a:r>
              <a:rPr lang="ja-JP" altLang="en-US"/>
              <a:t>制作</a:t>
            </a:r>
            <a:r>
              <a:rPr lang="ja-JP" altLang="en-US">
                <a:sym typeface="Wingdings" panose="05000000000000000000" pitchFamily="2" charset="2"/>
              </a:rPr>
              <a:t>：</a:t>
            </a:r>
            <a:r>
              <a:rPr lang="ja-JP" altLang="en-US"/>
              <a:t>日本電気計器検定所 標準部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Line 3">
            <a:extLst>
              <a:ext uri="{FF2B5EF4-FFF2-40B4-BE49-F238E27FC236}">
                <a16:creationId xmlns="" xmlns:a16="http://schemas.microsoft.com/office/drawing/2014/main" id="{A67AA3EA-0FE5-4EB5-8CD9-E02F1B7063BA}"/>
              </a:ext>
            </a:extLst>
          </p:cNvPr>
          <p:cNvSpPr>
            <a:spLocks noChangeShapeType="1"/>
          </p:cNvSpPr>
          <p:nvPr/>
        </p:nvSpPr>
        <p:spPr bwMode="auto">
          <a:xfrm>
            <a:off x="1350963" y="5033615"/>
            <a:ext cx="5349875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lIns="74295" tIns="8890" rIns="74295" bIns="8890"/>
          <a:lstStyle/>
          <a:p>
            <a:endParaRPr lang="ja-JP" altLang="en-US"/>
          </a:p>
        </p:txBody>
      </p:sp>
      <p:sp>
        <p:nvSpPr>
          <p:cNvPr id="3075" name="Line 4">
            <a:extLst>
              <a:ext uri="{FF2B5EF4-FFF2-40B4-BE49-F238E27FC236}">
                <a16:creationId xmlns="" xmlns:a16="http://schemas.microsoft.com/office/drawing/2014/main" id="{4C0EFF2A-54A9-467A-BBE1-DE5945F3609D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3032125" y="1490315"/>
            <a:ext cx="0" cy="36369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lg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lIns="74295" tIns="8890" rIns="74295" bIns="8890"/>
          <a:lstStyle/>
          <a:p>
            <a:endParaRPr lang="ja-JP" altLang="en-US"/>
          </a:p>
        </p:txBody>
      </p:sp>
      <p:sp>
        <p:nvSpPr>
          <p:cNvPr id="3076" name="Line 5">
            <a:extLst>
              <a:ext uri="{FF2B5EF4-FFF2-40B4-BE49-F238E27FC236}">
                <a16:creationId xmlns="" xmlns:a16="http://schemas.microsoft.com/office/drawing/2014/main" id="{18656D9E-C402-4A82-9D02-24A90D31D1E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20825" y="1706215"/>
            <a:ext cx="4846638" cy="3535363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lIns="74295" tIns="8890" rIns="74295" bIns="8890"/>
          <a:lstStyle/>
          <a:p>
            <a:endParaRPr lang="ja-JP" altLang="en-US"/>
          </a:p>
        </p:txBody>
      </p:sp>
      <p:sp>
        <p:nvSpPr>
          <p:cNvPr id="3077" name="Text Box 6">
            <a:extLst>
              <a:ext uri="{FF2B5EF4-FFF2-40B4-BE49-F238E27FC236}">
                <a16:creationId xmlns="" xmlns:a16="http://schemas.microsoft.com/office/drawing/2014/main" id="{84FC4B98-C098-4E83-8ED7-438F3713DEC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516216" y="5197128"/>
            <a:ext cx="2309812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実際の温度 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</a:t>
            </a:r>
          </a:p>
        </p:txBody>
      </p:sp>
      <p:sp>
        <p:nvSpPr>
          <p:cNvPr id="3078" name="Text Box 7">
            <a:extLst>
              <a:ext uri="{FF2B5EF4-FFF2-40B4-BE49-F238E27FC236}">
                <a16:creationId xmlns="" xmlns:a16="http://schemas.microsoft.com/office/drawing/2014/main" id="{EC032C10-13C6-4C45-8B85-33CF7C463BD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654324" y="1229965"/>
            <a:ext cx="133350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読み 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M</a:t>
            </a:r>
          </a:p>
        </p:txBody>
      </p:sp>
      <p:sp>
        <p:nvSpPr>
          <p:cNvPr id="3079" name="Text Box 8">
            <a:extLst>
              <a:ext uri="{FF2B5EF4-FFF2-40B4-BE49-F238E27FC236}">
                <a16:creationId xmlns="" xmlns:a16="http://schemas.microsoft.com/office/drawing/2014/main" id="{07CFA0DE-DFB9-4A4A-9971-3FEE8C0122F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24128" y="2060848"/>
            <a:ext cx="1731563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/>
            <a:r>
              <a:rPr lang="ja-JP" altLang="en-US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校正</a:t>
            </a: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証明書</a:t>
            </a:r>
          </a:p>
        </p:txBody>
      </p:sp>
      <p:sp>
        <p:nvSpPr>
          <p:cNvPr id="3080" name="Oval 9">
            <a:extLst>
              <a:ext uri="{FF2B5EF4-FFF2-40B4-BE49-F238E27FC236}">
                <a16:creationId xmlns="" xmlns:a16="http://schemas.microsoft.com/office/drawing/2014/main" id="{3D020524-1858-4C70-8B56-6D36CDE3A1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46725" y="2187228"/>
            <a:ext cx="169863" cy="169862"/>
          </a:xfrm>
          <a:prstGeom prst="ellipse">
            <a:avLst/>
          </a:prstGeom>
          <a:solidFill>
            <a:srgbClr val="FF0000"/>
          </a:solidFill>
          <a:ln w="9525">
            <a:solidFill>
              <a:srgbClr val="FFFF00"/>
            </a:solidFill>
            <a:round/>
            <a:headEnd/>
            <a:tailEnd/>
          </a:ln>
        </p:spPr>
        <p:txBody>
          <a:bodyPr wrap="none" anchor="ctr"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endParaRPr lang="ja-JP" altLang="en-US" b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81" name="Text Box 10">
            <a:extLst>
              <a:ext uri="{FF2B5EF4-FFF2-40B4-BE49-F238E27FC236}">
                <a16:creationId xmlns="" xmlns:a16="http://schemas.microsoft.com/office/drawing/2014/main" id="{8219133B-DA2C-4E4F-AD72-20AC695980A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118735" y="3943003"/>
            <a:ext cx="1754005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/>
            <a:r>
              <a:rPr lang="en-US" altLang="ja-JP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0</a:t>
            </a:r>
            <a:r>
              <a:rPr lang="ja-JP" altLang="en-US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ja-JP" alt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℃ の測定</a:t>
            </a:r>
            <a:endParaRPr lang="ja-JP" altLang="en-US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82" name="Oval 11">
            <a:extLst>
              <a:ext uri="{FF2B5EF4-FFF2-40B4-BE49-F238E27FC236}">
                <a16:creationId xmlns="" xmlns:a16="http://schemas.microsoft.com/office/drawing/2014/main" id="{10E85B7B-0C64-457A-8243-5E94327439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33700" y="4058890"/>
            <a:ext cx="169863" cy="169863"/>
          </a:xfrm>
          <a:prstGeom prst="ellipse">
            <a:avLst/>
          </a:prstGeom>
          <a:solidFill>
            <a:srgbClr val="FF0000"/>
          </a:solidFill>
          <a:ln w="9525">
            <a:solidFill>
              <a:srgbClr val="FFFF00"/>
            </a:solidFill>
            <a:round/>
            <a:headEnd/>
            <a:tailEnd/>
          </a:ln>
        </p:spPr>
        <p:txBody>
          <a:bodyPr wrap="none" anchor="ctr"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endParaRPr lang="ja-JP" altLang="en-US" b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83" name="Line 12">
            <a:extLst>
              <a:ext uri="{FF2B5EF4-FFF2-40B4-BE49-F238E27FC236}">
                <a16:creationId xmlns="" xmlns:a16="http://schemas.microsoft.com/office/drawing/2014/main" id="{7C7D4390-02ED-4446-8E41-6F018993884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615544" y="2214215"/>
            <a:ext cx="12700" cy="2795588"/>
          </a:xfrm>
          <a:prstGeom prst="line">
            <a:avLst/>
          </a:prstGeom>
          <a:noFill/>
          <a:ln w="28575">
            <a:solidFill>
              <a:srgbClr val="FF0000"/>
            </a:solidFill>
            <a:prstDash val="dash"/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84" name="Line 13">
            <a:extLst>
              <a:ext uri="{FF2B5EF4-FFF2-40B4-BE49-F238E27FC236}">
                <a16:creationId xmlns="" xmlns:a16="http://schemas.microsoft.com/office/drawing/2014/main" id="{6DA8886A-88CD-4142-AD56-A93718D39ED9}"/>
              </a:ext>
            </a:extLst>
          </p:cNvPr>
          <p:cNvSpPr>
            <a:spLocks noChangeShapeType="1"/>
          </p:cNvSpPr>
          <p:nvPr/>
        </p:nvSpPr>
        <p:spPr bwMode="auto">
          <a:xfrm rot="-5400000">
            <a:off x="4347369" y="963118"/>
            <a:ext cx="0" cy="2624138"/>
          </a:xfrm>
          <a:prstGeom prst="line">
            <a:avLst/>
          </a:prstGeom>
          <a:noFill/>
          <a:ln w="28575">
            <a:solidFill>
              <a:srgbClr val="FF0000"/>
            </a:solidFill>
            <a:prstDash val="dash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85" name="Rectangle 14">
            <a:extLst>
              <a:ext uri="{FF2B5EF4-FFF2-40B4-BE49-F238E27FC236}">
                <a16:creationId xmlns="" xmlns:a16="http://schemas.microsoft.com/office/drawing/2014/main" id="{09F7EE67-9661-47B7-AF75-C7A0A2552A5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35454" y="4995515"/>
            <a:ext cx="1425696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/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</a:t>
            </a:r>
            <a:r>
              <a:rPr lang="en-US" altLang="ja-JP" sz="2800" b="1" baseline="-25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=40.0</a:t>
            </a:r>
          </a:p>
        </p:txBody>
      </p:sp>
      <p:sp>
        <p:nvSpPr>
          <p:cNvPr id="3086" name="Rectangle 15">
            <a:extLst>
              <a:ext uri="{FF2B5EF4-FFF2-40B4-BE49-F238E27FC236}">
                <a16:creationId xmlns="" xmlns:a16="http://schemas.microsoft.com/office/drawing/2014/main" id="{5B2609D5-AE32-4522-9841-4A730ECB0CF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52141" y="1982440"/>
            <a:ext cx="146367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M</a:t>
            </a:r>
            <a:r>
              <a:rPr lang="en-US" altLang="ja-JP" sz="2800" b="1" baseline="-25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=39.5</a:t>
            </a:r>
          </a:p>
        </p:txBody>
      </p:sp>
      <p:sp>
        <p:nvSpPr>
          <p:cNvPr id="3087" name="Rectangle 16">
            <a:extLst>
              <a:ext uri="{FF2B5EF4-FFF2-40B4-BE49-F238E27FC236}">
                <a16:creationId xmlns="" xmlns:a16="http://schemas.microsoft.com/office/drawing/2014/main" id="{86CB7752-F835-4E1D-BB81-999F907357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19672" y="3882603"/>
            <a:ext cx="1314441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M</a:t>
            </a:r>
            <a:r>
              <a:rPr lang="en-US" altLang="ja-JP" sz="2800" b="1" baseline="-25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0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=1.5</a:t>
            </a:r>
          </a:p>
        </p:txBody>
      </p:sp>
      <p:sp>
        <p:nvSpPr>
          <p:cNvPr id="3088" name="Rectangle 17">
            <a:extLst>
              <a:ext uri="{FF2B5EF4-FFF2-40B4-BE49-F238E27FC236}">
                <a16:creationId xmlns="" xmlns:a16="http://schemas.microsoft.com/office/drawing/2014/main" id="{9B42084D-2B3A-45E4-9F89-6DF22783C0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83768" y="5047903"/>
            <a:ext cx="1265871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</a:t>
            </a:r>
            <a:r>
              <a:rPr lang="en-US" altLang="ja-JP" sz="2800" b="1" baseline="-25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0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=0.0</a:t>
            </a:r>
          </a:p>
        </p:txBody>
      </p:sp>
      <p:sp>
        <p:nvSpPr>
          <p:cNvPr id="3089" name="Oval 20">
            <a:extLst>
              <a:ext uri="{FF2B5EF4-FFF2-40B4-BE49-F238E27FC236}">
                <a16:creationId xmlns="" xmlns:a16="http://schemas.microsoft.com/office/drawing/2014/main" id="{C5342317-C903-4D27-8EC9-F8C2E84EA2F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22825" y="2676178"/>
            <a:ext cx="169863" cy="169862"/>
          </a:xfrm>
          <a:prstGeom prst="ellipse">
            <a:avLst/>
          </a:prstGeom>
          <a:solidFill>
            <a:srgbClr val="0070C0"/>
          </a:solidFill>
          <a:ln w="9525">
            <a:solidFill>
              <a:srgbClr val="0070C0"/>
            </a:solidFill>
            <a:round/>
            <a:headEnd/>
            <a:tailEnd/>
          </a:ln>
        </p:spPr>
        <p:txBody>
          <a:bodyPr wrap="none" anchor="ctr"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endParaRPr lang="ja-JP" altLang="en-US" b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90" name="Line 21">
            <a:extLst>
              <a:ext uri="{FF2B5EF4-FFF2-40B4-BE49-F238E27FC236}">
                <a16:creationId xmlns="" xmlns:a16="http://schemas.microsoft.com/office/drawing/2014/main" id="{B916C9EA-4A74-435B-87D6-BC13A9EC2B51}"/>
              </a:ext>
            </a:extLst>
          </p:cNvPr>
          <p:cNvSpPr>
            <a:spLocks noChangeShapeType="1"/>
          </p:cNvSpPr>
          <p:nvPr/>
        </p:nvSpPr>
        <p:spPr bwMode="auto">
          <a:xfrm>
            <a:off x="4929188" y="2792065"/>
            <a:ext cx="1587" cy="2178050"/>
          </a:xfrm>
          <a:prstGeom prst="line">
            <a:avLst/>
          </a:prstGeom>
          <a:noFill/>
          <a:ln w="28575">
            <a:solidFill>
              <a:srgbClr val="0070C0"/>
            </a:solidFill>
            <a:prstDash val="dash"/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91" name="Rectangle 22">
            <a:extLst>
              <a:ext uri="{FF2B5EF4-FFF2-40B4-BE49-F238E27FC236}">
                <a16:creationId xmlns="" xmlns:a16="http://schemas.microsoft.com/office/drawing/2014/main" id="{AC346EB7-288E-412A-A6FD-819F44C0C1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82857" y="4993928"/>
            <a:ext cx="909223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/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</a:t>
            </a:r>
            <a:r>
              <a:rPr lang="en-US" altLang="ja-JP" sz="2800" b="1" i="1" baseline="-25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x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=?</a:t>
            </a:r>
          </a:p>
        </p:txBody>
      </p:sp>
      <p:sp>
        <p:nvSpPr>
          <p:cNvPr id="3092" name="Line 23">
            <a:extLst>
              <a:ext uri="{FF2B5EF4-FFF2-40B4-BE49-F238E27FC236}">
                <a16:creationId xmlns="" xmlns:a16="http://schemas.microsoft.com/office/drawing/2014/main" id="{DA796355-EB23-4BF1-99BF-F16DA9EDB793}"/>
              </a:ext>
            </a:extLst>
          </p:cNvPr>
          <p:cNvSpPr>
            <a:spLocks noChangeShapeType="1"/>
          </p:cNvSpPr>
          <p:nvPr/>
        </p:nvSpPr>
        <p:spPr bwMode="auto">
          <a:xfrm rot="-5400000">
            <a:off x="3985419" y="1816483"/>
            <a:ext cx="12700" cy="1890712"/>
          </a:xfrm>
          <a:prstGeom prst="line">
            <a:avLst/>
          </a:prstGeom>
          <a:noFill/>
          <a:ln w="28575">
            <a:solidFill>
              <a:srgbClr val="0070C0"/>
            </a:solidFill>
            <a:prstDash val="dash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93" name="Rectangle 24">
            <a:extLst>
              <a:ext uri="{FF2B5EF4-FFF2-40B4-BE49-F238E27FC236}">
                <a16:creationId xmlns="" xmlns:a16="http://schemas.microsoft.com/office/drawing/2014/main" id="{A39BF7AB-AF28-4433-884B-AC29DACE04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58366" y="2534890"/>
            <a:ext cx="1457450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M</a:t>
            </a:r>
            <a:r>
              <a:rPr lang="en-US" altLang="ja-JP" sz="2800" b="1" i="1" baseline="-25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x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=24.5</a:t>
            </a:r>
          </a:p>
        </p:txBody>
      </p:sp>
      <p:sp>
        <p:nvSpPr>
          <p:cNvPr id="3094" name="Rectangle 25">
            <a:extLst>
              <a:ext uri="{FF2B5EF4-FFF2-40B4-BE49-F238E27FC236}">
                <a16:creationId xmlns="" xmlns:a16="http://schemas.microsoft.com/office/drawing/2014/main" id="{E622C0BA-14F2-4850-B3D8-A16480D01F92}"/>
              </a:ext>
            </a:extLst>
          </p:cNvPr>
          <p:cNvSpPr>
            <a:spLocks noChangeArrowheads="1"/>
          </p:cNvSpPr>
          <p:nvPr/>
        </p:nvSpPr>
        <p:spPr bwMode="auto">
          <a:xfrm>
            <a:off x="9822" y="5911850"/>
            <a:ext cx="6002338" cy="946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M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＝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α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＋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βT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・・・・・・・（関係式）</a:t>
            </a:r>
          </a:p>
          <a:p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＝（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M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－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α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）／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β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・・（校正式） 　</a:t>
            </a:r>
          </a:p>
        </p:txBody>
      </p:sp>
      <p:sp>
        <p:nvSpPr>
          <p:cNvPr id="3095" name="Text Box 27">
            <a:extLst>
              <a:ext uri="{FF2B5EF4-FFF2-40B4-BE49-F238E27FC236}">
                <a16:creationId xmlns="" xmlns:a16="http://schemas.microsoft.com/office/drawing/2014/main" id="{BD2DE734-5E09-4F39-B696-A3029ADBFFC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511550" y="980728"/>
            <a:ext cx="5311775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en-US" altLang="ja-JP" sz="2800" b="1">
                <a:latin typeface="Times New Roman" panose="02020603050405020304" pitchFamily="18" charset="0"/>
                <a:cs typeface="Times New Roman" panose="02020603050405020304" pitchFamily="18" charset="0"/>
              </a:rPr>
              <a:t>JIS Z 9090</a:t>
            </a:r>
            <a:r>
              <a:rPr lang="ja-JP" altLang="en-US" sz="2800" b="1">
                <a:latin typeface="Times New Roman" panose="02020603050405020304" pitchFamily="18" charset="0"/>
                <a:cs typeface="Times New Roman" panose="02020603050405020304" pitchFamily="18" charset="0"/>
              </a:rPr>
              <a:t>（測定</a:t>
            </a:r>
            <a:r>
              <a:rPr lang="en-US" altLang="ja-JP" sz="2800" b="1"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ja-JP" altLang="en-US" sz="2800" b="1">
                <a:latin typeface="Times New Roman" panose="02020603050405020304" pitchFamily="18" charset="0"/>
                <a:cs typeface="Times New Roman" panose="02020603050405020304" pitchFamily="18" charset="0"/>
              </a:rPr>
              <a:t>校正方式通則）</a:t>
            </a:r>
          </a:p>
        </p:txBody>
      </p:sp>
      <p:sp>
        <p:nvSpPr>
          <p:cNvPr id="29" name="Rectangle 2">
            <a:extLst>
              <a:ext uri="{FF2B5EF4-FFF2-40B4-BE49-F238E27FC236}">
                <a16:creationId xmlns="" xmlns:a16="http://schemas.microsoft.com/office/drawing/2014/main" id="{D476EAB4-454F-4DC3-9240-52143A5E6E5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-142875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1" hangingPunct="1">
              <a:defRPr/>
            </a:pPr>
            <a:r>
              <a:rPr lang="ja-JP" altLang="en-US" sz="4000" kern="0" dirty="0">
                <a:latin typeface="Times New Roman" pitchFamily="18" charset="0"/>
                <a:ea typeface="+mj-ea"/>
                <a:cs typeface="Times New Roman" pitchFamily="18" charset="0"/>
              </a:rPr>
              <a:t>校正方式でのグラフ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>
            <a:extLst>
              <a:ext uri="{FF2B5EF4-FFF2-40B4-BE49-F238E27FC236}">
                <a16:creationId xmlns="" xmlns:a16="http://schemas.microsoft.com/office/drawing/2014/main" id="{6B5B7922-12CA-493B-8638-9D8BE029894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534988" y="1287463"/>
            <a:ext cx="8391525" cy="1143000"/>
          </a:xfrm>
        </p:spPr>
        <p:txBody>
          <a:bodyPr/>
          <a:lstStyle/>
          <a:p>
            <a:pPr eaLnBrk="1" hangingPunct="1"/>
            <a:r>
              <a:rPr lang="en-US" altLang="ja-JP" sz="3200" b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ja-JP" altLang="en-US" sz="3200" b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校正式を用いた場合）</a:t>
            </a:r>
            <a:endParaRPr lang="en-US" altLang="ja-JP" sz="3200" b="1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099" name="Text Box 3">
            <a:extLst>
              <a:ext uri="{FF2B5EF4-FFF2-40B4-BE49-F238E27FC236}">
                <a16:creationId xmlns="" xmlns:a16="http://schemas.microsoft.com/office/drawing/2014/main" id="{AAFD4F22-3AC3-41FE-B220-87A8C02B42A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52538" y="2127250"/>
            <a:ext cx="7138987" cy="4545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endParaRPr lang="en-US" altLang="ja-JP" sz="1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切片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α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は，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0 ℃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のときの指示であるから</a:t>
            </a:r>
          </a:p>
          <a:p>
            <a:endParaRPr lang="ja-JP" altLang="en-US" sz="1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α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= 1.5 ℃</a:t>
            </a:r>
          </a:p>
          <a:p>
            <a:endParaRPr lang="en-US" altLang="ja-JP" sz="1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傾き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β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は，校正式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＝（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M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－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α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）／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β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に</a:t>
            </a:r>
          </a:p>
          <a:p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切片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α</a:t>
            </a:r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と校正証明書の値を代入して</a:t>
            </a:r>
          </a:p>
          <a:p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40.0 =(39.5 – 1.5) / 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β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β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= (39.5 – 1.5) / 40.0 = 0.95</a:t>
            </a:r>
          </a:p>
          <a:p>
            <a:endParaRPr lang="en-US" altLang="ja-JP" sz="1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実際の温度は，　</a:t>
            </a:r>
          </a:p>
          <a:p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</a:t>
            </a:r>
            <a:r>
              <a:rPr lang="en-US" altLang="ja-JP" sz="2800" b="1" i="1" baseline="-25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x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=(24.5 – 1.5) / 0.95</a:t>
            </a:r>
          </a:p>
          <a:p>
            <a:r>
              <a:rPr lang="ja-JP" alt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　　</a:t>
            </a:r>
            <a:r>
              <a:rPr lang="en-US" altLang="ja-JP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</a:t>
            </a:r>
            <a:r>
              <a:rPr lang="en-US" altLang="ja-JP" sz="2800" b="1" i="1" baseline="-25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x</a:t>
            </a:r>
            <a:r>
              <a:rPr lang="en-US" altLang="ja-JP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=24.2 ℃</a:t>
            </a:r>
          </a:p>
        </p:txBody>
      </p:sp>
      <p:sp>
        <p:nvSpPr>
          <p:cNvPr id="24" name="Rectangle 2">
            <a:extLst>
              <a:ext uri="{FF2B5EF4-FFF2-40B4-BE49-F238E27FC236}">
                <a16:creationId xmlns="" xmlns:a16="http://schemas.microsoft.com/office/drawing/2014/main" id="{AE9D4FF3-BC99-43B0-A426-6E0C5116B65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-142875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ja-JP" altLang="en-US" sz="4000" b="1" kern="0" dirty="0">
                <a:latin typeface="Times New Roman" pitchFamily="18" charset="0"/>
                <a:ea typeface="+mj-ea"/>
                <a:cs typeface="Times New Roman" pitchFamily="18" charset="0"/>
              </a:rPr>
              <a:t>計算例（室温</a:t>
            </a:r>
            <a:r>
              <a:rPr lang="en-US" altLang="ja-JP" sz="4000" b="1" kern="0" dirty="0">
                <a:latin typeface="Times New Roman" pitchFamily="18" charset="0"/>
                <a:ea typeface="+mj-ea"/>
                <a:cs typeface="Times New Roman" pitchFamily="18" charset="0"/>
              </a:rPr>
              <a:t>24.5 ℃</a:t>
            </a:r>
            <a:r>
              <a:rPr lang="ja-JP" altLang="en-US" sz="4000" b="1" kern="0" dirty="0">
                <a:latin typeface="Times New Roman" pitchFamily="18" charset="0"/>
                <a:ea typeface="+mj-ea"/>
                <a:cs typeface="Times New Roman" pitchFamily="18" charset="0"/>
              </a:rPr>
              <a:t>を測定した）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6">
      <a:dk1>
        <a:srgbClr val="2D2015"/>
      </a:dk1>
      <a:lt1>
        <a:srgbClr val="FFFFFF"/>
      </a:lt1>
      <a:dk2>
        <a:srgbClr val="000078"/>
      </a:dk2>
      <a:lt2>
        <a:srgbClr val="DFC08D"/>
      </a:lt2>
      <a:accent1>
        <a:srgbClr val="8C7B70"/>
      </a:accent1>
      <a:accent2>
        <a:srgbClr val="8F5F2F"/>
      </a:accent2>
      <a:accent3>
        <a:srgbClr val="AAAABE"/>
      </a:accent3>
      <a:accent4>
        <a:srgbClr val="DADADA"/>
      </a:accent4>
      <a:accent5>
        <a:srgbClr val="C5BFBB"/>
      </a:accent5>
      <a:accent6>
        <a:srgbClr val="81552A"/>
      </a:accent6>
      <a:hlink>
        <a:srgbClr val="CCB400"/>
      </a:hlink>
      <a:folHlink>
        <a:srgbClr val="8C9EA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3">
        <a:dk1>
          <a:srgbClr val="2D2015"/>
        </a:dk1>
        <a:lt1>
          <a:srgbClr val="FFFFFF"/>
        </a:lt1>
        <a:dk2>
          <a:srgbClr val="00008C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C5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4">
        <a:dk1>
          <a:srgbClr val="2D2015"/>
        </a:dk1>
        <a:lt1>
          <a:srgbClr val="FFFFFF"/>
        </a:lt1>
        <a:dk2>
          <a:srgbClr val="000050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3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5">
        <a:dk1>
          <a:srgbClr val="2D2015"/>
        </a:dk1>
        <a:lt1>
          <a:srgbClr val="FFFFFF"/>
        </a:lt1>
        <a:dk2>
          <a:srgbClr val="000064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8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6">
        <a:dk1>
          <a:srgbClr val="2D2015"/>
        </a:dk1>
        <a:lt1>
          <a:srgbClr val="FFFFFF"/>
        </a:lt1>
        <a:dk2>
          <a:srgbClr val="000078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E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138</Words>
  <Application>Microsoft Office PowerPoint</Application>
  <PresentationFormat>画面に合わせる (4:3)</PresentationFormat>
  <Paragraphs>36</Paragraphs>
  <Slides>3</Slides>
  <Notes>3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9" baseType="lpstr">
      <vt:lpstr>ＭＳ Ｐゴシック</vt:lpstr>
      <vt:lpstr>ＭＳ Ｐ明朝</vt:lpstr>
      <vt:lpstr>Arial</vt:lpstr>
      <vt:lpstr>Times New Roman</vt:lpstr>
      <vt:lpstr>Wingdings</vt:lpstr>
      <vt:lpstr>標準デザイン</vt:lpstr>
      <vt:lpstr>演習：温度の測定</vt:lpstr>
      <vt:lpstr>PowerPoint プレゼンテーション</vt:lpstr>
      <vt:lpstr>(校正式を用いた場合）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2015-04-22T03:01:27Z</dcterms:created>
  <dcterms:modified xsi:type="dcterms:W3CDTF">2020-11-19T05:30:28Z</dcterms:modified>
</cp:coreProperties>
</file>