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1" r:id="rId1"/>
  </p:sldMasterIdLst>
  <p:notesMasterIdLst>
    <p:notesMasterId r:id="rId18"/>
  </p:notesMasterIdLst>
  <p:handoutMasterIdLst>
    <p:handoutMasterId r:id="rId19"/>
  </p:handoutMasterIdLst>
  <p:sldIdLst>
    <p:sldId id="256" r:id="rId2"/>
    <p:sldId id="265" r:id="rId3"/>
    <p:sldId id="257" r:id="rId4"/>
    <p:sldId id="266" r:id="rId5"/>
    <p:sldId id="269" r:id="rId6"/>
    <p:sldId id="270" r:id="rId7"/>
    <p:sldId id="271" r:id="rId8"/>
    <p:sldId id="258" r:id="rId9"/>
    <p:sldId id="278" r:id="rId10"/>
    <p:sldId id="276" r:id="rId11"/>
    <p:sldId id="1170" r:id="rId12"/>
    <p:sldId id="275" r:id="rId13"/>
    <p:sldId id="274" r:id="rId14"/>
    <p:sldId id="279" r:id="rId15"/>
    <p:sldId id="272" r:id="rId16"/>
    <p:sldId id="273" r:id="rId17"/>
  </p:sldIdLst>
  <p:sldSz cx="9144000" cy="6858000" type="screen4x3"/>
  <p:notesSz cx="7099300" cy="10234613"/>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a:srgbClr val="99CCFF"/>
    <a:srgbClr val="FFCCFF"/>
    <a:srgbClr val="FFFF00"/>
    <a:srgbClr val="66FF33"/>
    <a:srgbClr val="6600FF"/>
    <a:srgbClr val="FFFFCC"/>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979" autoAdjust="0"/>
  </p:normalViewPr>
  <p:slideViewPr>
    <p:cSldViewPr>
      <p:cViewPr varScale="1">
        <p:scale>
          <a:sx n="72" d="100"/>
          <a:sy n="72" d="100"/>
        </p:scale>
        <p:origin x="49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1" d="100"/>
          <a:sy n="71" d="100"/>
        </p:scale>
        <p:origin x="-996" y="-108"/>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xmlns="" id="{B0CD9075-4B4A-4925-B6AF-F8AB4613A1C8}"/>
              </a:ext>
            </a:extLst>
          </p:cNvPr>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defTabSz="955675" eaLnBrk="1" hangingPunct="1">
              <a:defRPr sz="1300"/>
            </a:lvl1pPr>
          </a:lstStyle>
          <a:p>
            <a:pPr>
              <a:defRPr/>
            </a:pPr>
            <a:endParaRPr lang="en-US" altLang="ja-JP"/>
          </a:p>
        </p:txBody>
      </p:sp>
      <p:sp>
        <p:nvSpPr>
          <p:cNvPr id="16387" name="Rectangle 3">
            <a:extLst>
              <a:ext uri="{FF2B5EF4-FFF2-40B4-BE49-F238E27FC236}">
                <a16:creationId xmlns:a16="http://schemas.microsoft.com/office/drawing/2014/main" xmlns="" id="{F7E1FEA6-429E-468E-9D3E-7F77DDF6030E}"/>
              </a:ext>
            </a:extLst>
          </p:cNvPr>
          <p:cNvSpPr>
            <a:spLocks noGrp="1" noChangeArrowheads="1"/>
          </p:cNvSpPr>
          <p:nvPr>
            <p:ph type="dt" sz="quarter" idx="1"/>
          </p:nvPr>
        </p:nvSpPr>
        <p:spPr bwMode="auto">
          <a:xfrm>
            <a:off x="4021138" y="0"/>
            <a:ext cx="3076575" cy="511175"/>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algn="r" defTabSz="955675" eaLnBrk="1" hangingPunct="1">
              <a:defRPr sz="1300"/>
            </a:lvl1pPr>
          </a:lstStyle>
          <a:p>
            <a:pPr>
              <a:defRPr/>
            </a:pPr>
            <a:endParaRPr lang="en-US" altLang="ja-JP"/>
          </a:p>
        </p:txBody>
      </p:sp>
      <p:sp>
        <p:nvSpPr>
          <p:cNvPr id="16388" name="Rectangle 4">
            <a:extLst>
              <a:ext uri="{FF2B5EF4-FFF2-40B4-BE49-F238E27FC236}">
                <a16:creationId xmlns:a16="http://schemas.microsoft.com/office/drawing/2014/main" xmlns="" id="{614CDCF9-6417-4133-B42A-97038651C3BE}"/>
              </a:ext>
            </a:extLst>
          </p:cNvPr>
          <p:cNvSpPr>
            <a:spLocks noGrp="1" noChangeArrowheads="1"/>
          </p:cNvSpPr>
          <p:nvPr>
            <p:ph type="ftr" sz="quarter" idx="2"/>
          </p:nvPr>
        </p:nvSpPr>
        <p:spPr bwMode="auto">
          <a:xfrm>
            <a:off x="0" y="9720263"/>
            <a:ext cx="3076575" cy="512762"/>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defTabSz="955675" eaLnBrk="1" hangingPunct="1">
              <a:defRPr sz="1300"/>
            </a:lvl1pPr>
          </a:lstStyle>
          <a:p>
            <a:pPr>
              <a:defRPr/>
            </a:pPr>
            <a:r>
              <a:rPr lang="en-US" altLang="ja-JP"/>
              <a:t>13：不確かさの合成と拡張</a:t>
            </a:r>
          </a:p>
        </p:txBody>
      </p:sp>
      <p:sp>
        <p:nvSpPr>
          <p:cNvPr id="16389" name="Rectangle 5">
            <a:extLst>
              <a:ext uri="{FF2B5EF4-FFF2-40B4-BE49-F238E27FC236}">
                <a16:creationId xmlns:a16="http://schemas.microsoft.com/office/drawing/2014/main" xmlns="" id="{6B6A2E61-C41F-43A6-B969-A53CC88DD86B}"/>
              </a:ext>
            </a:extLst>
          </p:cNvPr>
          <p:cNvSpPr>
            <a:spLocks noGrp="1" noChangeArrowheads="1"/>
          </p:cNvSpPr>
          <p:nvPr>
            <p:ph type="sldNum" sz="quarter" idx="3"/>
          </p:nvPr>
        </p:nvSpPr>
        <p:spPr bwMode="auto">
          <a:xfrm>
            <a:off x="4021138" y="9720263"/>
            <a:ext cx="3076575" cy="512762"/>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algn="r" defTabSz="955675" eaLnBrk="1" hangingPunct="1">
              <a:defRPr sz="1300"/>
            </a:lvl1pPr>
          </a:lstStyle>
          <a:p>
            <a:fld id="{67454C9C-4585-42CD-BBE2-B2BB8604CA41}" type="slidenum">
              <a:rPr lang="en-US" altLang="ja-JP"/>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xmlns="" id="{F33564B7-3677-4FC9-9E59-5AC1AD8AB014}"/>
              </a:ext>
            </a:extLst>
          </p:cNvPr>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defTabSz="955675" eaLnBrk="1" hangingPunct="1">
              <a:defRPr sz="1300"/>
            </a:lvl1pPr>
          </a:lstStyle>
          <a:p>
            <a:pPr>
              <a:defRPr/>
            </a:pPr>
            <a:endParaRPr lang="en-US" altLang="ja-JP"/>
          </a:p>
        </p:txBody>
      </p:sp>
      <p:sp>
        <p:nvSpPr>
          <p:cNvPr id="49155" name="Rectangle 3">
            <a:extLst>
              <a:ext uri="{FF2B5EF4-FFF2-40B4-BE49-F238E27FC236}">
                <a16:creationId xmlns:a16="http://schemas.microsoft.com/office/drawing/2014/main" xmlns="" id="{9824CA29-E0A8-437D-9204-933249A02DC6}"/>
              </a:ext>
            </a:extLst>
          </p:cNvPr>
          <p:cNvSpPr>
            <a:spLocks noGrp="1" noChangeArrowheads="1"/>
          </p:cNvSpPr>
          <p:nvPr>
            <p:ph type="dt" idx="1"/>
          </p:nvPr>
        </p:nvSpPr>
        <p:spPr bwMode="auto">
          <a:xfrm>
            <a:off x="4021138" y="0"/>
            <a:ext cx="3076575" cy="511175"/>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algn="r" defTabSz="955675" eaLnBrk="1" hangingPunct="1">
              <a:defRPr sz="1300"/>
            </a:lvl1pPr>
          </a:lstStyle>
          <a:p>
            <a:pPr>
              <a:defRPr/>
            </a:pPr>
            <a:endParaRPr lang="en-US" altLang="ja-JP"/>
          </a:p>
        </p:txBody>
      </p:sp>
      <p:sp>
        <p:nvSpPr>
          <p:cNvPr id="18436" name="Rectangle 4">
            <a:extLst>
              <a:ext uri="{FF2B5EF4-FFF2-40B4-BE49-F238E27FC236}">
                <a16:creationId xmlns:a16="http://schemas.microsoft.com/office/drawing/2014/main" xmlns="" id="{AB7B4EC8-7A43-4ED9-B94E-A84ACAF9134E}"/>
              </a:ext>
            </a:extLst>
          </p:cNvPr>
          <p:cNvSpPr>
            <a:spLocks noGrp="1" noRot="1" noChangeAspect="1" noChangeArrowheads="1" noTextEdit="1"/>
          </p:cNvSpPr>
          <p:nvPr>
            <p:ph type="sldImg" idx="2"/>
          </p:nvPr>
        </p:nvSpPr>
        <p:spPr bwMode="auto">
          <a:xfrm>
            <a:off x="992188" y="768350"/>
            <a:ext cx="5116512"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7" name="Rectangle 5">
            <a:extLst>
              <a:ext uri="{FF2B5EF4-FFF2-40B4-BE49-F238E27FC236}">
                <a16:creationId xmlns:a16="http://schemas.microsoft.com/office/drawing/2014/main" xmlns="" id="{50B6C1BA-F023-4AAD-BCE9-EF031B4031F8}"/>
              </a:ext>
            </a:extLst>
          </p:cNvPr>
          <p:cNvSpPr>
            <a:spLocks noGrp="1" noChangeArrowheads="1"/>
          </p:cNvSpPr>
          <p:nvPr>
            <p:ph type="body" sz="quarter" idx="3"/>
          </p:nvPr>
        </p:nvSpPr>
        <p:spPr bwMode="auto">
          <a:xfrm>
            <a:off x="709613" y="4860925"/>
            <a:ext cx="5680075" cy="4605338"/>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49158" name="Rectangle 6">
            <a:extLst>
              <a:ext uri="{FF2B5EF4-FFF2-40B4-BE49-F238E27FC236}">
                <a16:creationId xmlns:a16="http://schemas.microsoft.com/office/drawing/2014/main" xmlns="" id="{AA8D12C6-5C8E-491F-A222-C35B94B07C14}"/>
              </a:ext>
            </a:extLst>
          </p:cNvPr>
          <p:cNvSpPr>
            <a:spLocks noGrp="1" noChangeArrowheads="1"/>
          </p:cNvSpPr>
          <p:nvPr>
            <p:ph type="ftr" sz="quarter" idx="4"/>
          </p:nvPr>
        </p:nvSpPr>
        <p:spPr bwMode="auto">
          <a:xfrm>
            <a:off x="0" y="9720263"/>
            <a:ext cx="3076575" cy="512762"/>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defTabSz="955675" eaLnBrk="1" hangingPunct="1">
              <a:defRPr sz="1300"/>
            </a:lvl1pPr>
          </a:lstStyle>
          <a:p>
            <a:pPr>
              <a:defRPr/>
            </a:pPr>
            <a:r>
              <a:rPr lang="en-US" altLang="ja-JP"/>
              <a:t>13：不確かさの合成と拡張</a:t>
            </a:r>
          </a:p>
        </p:txBody>
      </p:sp>
      <p:sp>
        <p:nvSpPr>
          <p:cNvPr id="49159" name="Rectangle 7">
            <a:extLst>
              <a:ext uri="{FF2B5EF4-FFF2-40B4-BE49-F238E27FC236}">
                <a16:creationId xmlns:a16="http://schemas.microsoft.com/office/drawing/2014/main" xmlns="" id="{D3F5C8AF-E4A7-40AD-8D22-E10C50C2048E}"/>
              </a:ext>
            </a:extLst>
          </p:cNvPr>
          <p:cNvSpPr>
            <a:spLocks noGrp="1" noChangeArrowheads="1"/>
          </p:cNvSpPr>
          <p:nvPr>
            <p:ph type="sldNum" sz="quarter" idx="5"/>
          </p:nvPr>
        </p:nvSpPr>
        <p:spPr bwMode="auto">
          <a:xfrm>
            <a:off x="4021138" y="9720263"/>
            <a:ext cx="3076575" cy="512762"/>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algn="r" defTabSz="955675" eaLnBrk="1" hangingPunct="1">
              <a:defRPr sz="1300"/>
            </a:lvl1pPr>
          </a:lstStyle>
          <a:p>
            <a:fld id="{B70CCB5E-1DE1-4820-ADFB-55F3192E7D03}" type="slidenum">
              <a:rPr lang="en-US" altLang="ja-JP"/>
              <a:pPr/>
              <a:t>‹#›</a:t>
            </a:fld>
            <a:endParaRPr lang="en-US" altLang="ja-JP"/>
          </a:p>
        </p:txBody>
      </p:sp>
    </p:spTree>
    <p:extLst>
      <p:ext uri="{BB962C8B-B14F-4D97-AF65-F5344CB8AC3E}">
        <p14:creationId xmlns:p14="http://schemas.microsoft.com/office/powerpoint/2010/main" val="338986423"/>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6">
            <a:extLst>
              <a:ext uri="{FF2B5EF4-FFF2-40B4-BE49-F238E27FC236}">
                <a16:creationId xmlns:a16="http://schemas.microsoft.com/office/drawing/2014/main" xmlns="" id="{AD76922E-A99C-45CB-82A7-48915BC01236}"/>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13：不確かさの合成と拡張</a:t>
            </a:r>
          </a:p>
        </p:txBody>
      </p:sp>
      <p:sp>
        <p:nvSpPr>
          <p:cNvPr id="19459" name="Rectangle 2">
            <a:extLst>
              <a:ext uri="{FF2B5EF4-FFF2-40B4-BE49-F238E27FC236}">
                <a16:creationId xmlns:a16="http://schemas.microsoft.com/office/drawing/2014/main" xmlns="" id="{AEC6890D-47D7-4251-84DB-54CD44FFCFD1}"/>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xmlns="" id="{68E0AF4A-5DE1-4DFB-A8CA-36709AFD52E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41814805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a:extLst>
              <a:ext uri="{FF2B5EF4-FFF2-40B4-BE49-F238E27FC236}">
                <a16:creationId xmlns:a16="http://schemas.microsoft.com/office/drawing/2014/main" xmlns="" id="{6FDF3AC1-6669-4733-B6AE-F4ACCAC7A8C9}"/>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13：不確かさの合成と拡張</a:t>
            </a:r>
          </a:p>
        </p:txBody>
      </p:sp>
      <p:sp>
        <p:nvSpPr>
          <p:cNvPr id="28675" name="Rectangle 2">
            <a:extLst>
              <a:ext uri="{FF2B5EF4-FFF2-40B4-BE49-F238E27FC236}">
                <a16:creationId xmlns:a16="http://schemas.microsoft.com/office/drawing/2014/main" xmlns="" id="{25426D64-D0F6-459A-89E9-D96BFEC51E28}"/>
              </a:ext>
            </a:extLst>
          </p:cNvPr>
          <p:cNvSpPr>
            <a:spLocks noGrp="1" noRot="1" noChangeAspect="1" noChangeArrowheads="1" noTextEdit="1"/>
          </p:cNvSpPr>
          <p:nvPr>
            <p:ph type="sldImg"/>
          </p:nvPr>
        </p:nvSpPr>
        <p:spPr>
          <a:ln/>
        </p:spPr>
      </p:sp>
      <p:sp>
        <p:nvSpPr>
          <p:cNvPr id="28676" name="Rectangle 3">
            <a:extLst>
              <a:ext uri="{FF2B5EF4-FFF2-40B4-BE49-F238E27FC236}">
                <a16:creationId xmlns:a16="http://schemas.microsoft.com/office/drawing/2014/main" xmlns="" id="{FAA06AC3-3B6D-4985-9BFC-5E533D1DE0E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29578646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6">
            <a:extLst>
              <a:ext uri="{FF2B5EF4-FFF2-40B4-BE49-F238E27FC236}">
                <a16:creationId xmlns:a16="http://schemas.microsoft.com/office/drawing/2014/main" xmlns="" id="{98E0B285-DE3D-48F5-93BC-F6DE5FD41E64}"/>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13：不確かさの合成と拡張</a:t>
            </a:r>
          </a:p>
        </p:txBody>
      </p:sp>
      <p:sp>
        <p:nvSpPr>
          <p:cNvPr id="29699" name="Rectangle 2">
            <a:extLst>
              <a:ext uri="{FF2B5EF4-FFF2-40B4-BE49-F238E27FC236}">
                <a16:creationId xmlns:a16="http://schemas.microsoft.com/office/drawing/2014/main" xmlns="" id="{5FB6A35E-C184-41C7-8DFC-D0ABBBA26C92}"/>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xmlns="" id="{EBB615D3-92D0-433D-BBCC-A0C5E1E1E8F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20565315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a:extLst>
              <a:ext uri="{FF2B5EF4-FFF2-40B4-BE49-F238E27FC236}">
                <a16:creationId xmlns:a16="http://schemas.microsoft.com/office/drawing/2014/main" xmlns="" id="{4A738995-AD76-4401-AD40-63CCBCB97A9E}"/>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13：不確かさの合成と拡張</a:t>
            </a:r>
          </a:p>
        </p:txBody>
      </p:sp>
      <p:sp>
        <p:nvSpPr>
          <p:cNvPr id="30723" name="Rectangle 2">
            <a:extLst>
              <a:ext uri="{FF2B5EF4-FFF2-40B4-BE49-F238E27FC236}">
                <a16:creationId xmlns:a16="http://schemas.microsoft.com/office/drawing/2014/main" xmlns="" id="{86880913-55F6-4761-B4CC-EDD46D79144D}"/>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xmlns="" id="{E9F54207-FEA3-4A9E-940F-C80AC2ABA57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23270209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6">
            <a:extLst>
              <a:ext uri="{FF2B5EF4-FFF2-40B4-BE49-F238E27FC236}">
                <a16:creationId xmlns:a16="http://schemas.microsoft.com/office/drawing/2014/main" xmlns="" id="{F0327211-C1AE-4DE7-948B-86E3D8F943D6}"/>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13：不確かさの合成と拡張</a:t>
            </a:r>
          </a:p>
        </p:txBody>
      </p:sp>
      <p:sp>
        <p:nvSpPr>
          <p:cNvPr id="31747" name="Rectangle 2">
            <a:extLst>
              <a:ext uri="{FF2B5EF4-FFF2-40B4-BE49-F238E27FC236}">
                <a16:creationId xmlns:a16="http://schemas.microsoft.com/office/drawing/2014/main" xmlns="" id="{ECB1B507-59B1-46A0-AB82-E974006D5DB5}"/>
              </a:ext>
            </a:extLst>
          </p:cNvPr>
          <p:cNvSpPr>
            <a:spLocks noGrp="1" noRot="1" noChangeAspect="1" noChangeArrowheads="1" noTextEdit="1"/>
          </p:cNvSpPr>
          <p:nvPr>
            <p:ph type="sldImg"/>
          </p:nvPr>
        </p:nvSpPr>
        <p:spPr>
          <a:ln/>
        </p:spPr>
      </p:sp>
      <p:sp>
        <p:nvSpPr>
          <p:cNvPr id="31748" name="Rectangle 3">
            <a:extLst>
              <a:ext uri="{FF2B5EF4-FFF2-40B4-BE49-F238E27FC236}">
                <a16:creationId xmlns:a16="http://schemas.microsoft.com/office/drawing/2014/main" xmlns="" id="{3C88EC55-DC85-4F40-9FCB-F85C14FBF15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1835495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a:extLst>
              <a:ext uri="{FF2B5EF4-FFF2-40B4-BE49-F238E27FC236}">
                <a16:creationId xmlns:a16="http://schemas.microsoft.com/office/drawing/2014/main" xmlns="" id="{63BE14E8-4121-4D67-9568-1B03AFFAE86E}"/>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13：不確かさの合成と拡張</a:t>
            </a:r>
          </a:p>
        </p:txBody>
      </p:sp>
      <p:sp>
        <p:nvSpPr>
          <p:cNvPr id="32771" name="Rectangle 2">
            <a:extLst>
              <a:ext uri="{FF2B5EF4-FFF2-40B4-BE49-F238E27FC236}">
                <a16:creationId xmlns:a16="http://schemas.microsoft.com/office/drawing/2014/main" xmlns="" id="{021575A9-6D35-439A-B00B-E111D37529B3}"/>
              </a:ext>
            </a:extLst>
          </p:cNvPr>
          <p:cNvSpPr>
            <a:spLocks noGrp="1" noRot="1" noChangeAspect="1" noChangeArrowheads="1" noTextEdit="1"/>
          </p:cNvSpPr>
          <p:nvPr>
            <p:ph type="sldImg"/>
          </p:nvPr>
        </p:nvSpPr>
        <p:spPr>
          <a:ln/>
        </p:spPr>
      </p:sp>
      <p:sp>
        <p:nvSpPr>
          <p:cNvPr id="32772" name="Rectangle 3">
            <a:extLst>
              <a:ext uri="{FF2B5EF4-FFF2-40B4-BE49-F238E27FC236}">
                <a16:creationId xmlns:a16="http://schemas.microsoft.com/office/drawing/2014/main" xmlns="" id="{91138317-80AE-464C-80DB-3421CB3F0DD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6992400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a:extLst>
              <a:ext uri="{FF2B5EF4-FFF2-40B4-BE49-F238E27FC236}">
                <a16:creationId xmlns:a16="http://schemas.microsoft.com/office/drawing/2014/main" xmlns="" id="{CB53D74A-C230-4318-8AC6-E545A3D87FD6}"/>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13：不確かさの合成と拡張</a:t>
            </a:r>
          </a:p>
        </p:txBody>
      </p:sp>
      <p:sp>
        <p:nvSpPr>
          <p:cNvPr id="33795" name="Rectangle 2">
            <a:extLst>
              <a:ext uri="{FF2B5EF4-FFF2-40B4-BE49-F238E27FC236}">
                <a16:creationId xmlns:a16="http://schemas.microsoft.com/office/drawing/2014/main" xmlns="" id="{C764FEC7-9762-4D79-B3E5-8D45ED2AA379}"/>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xmlns="" id="{BF69E823-7285-4DEE-9970-3262B70DD19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40980852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6">
            <a:extLst>
              <a:ext uri="{FF2B5EF4-FFF2-40B4-BE49-F238E27FC236}">
                <a16:creationId xmlns:a16="http://schemas.microsoft.com/office/drawing/2014/main" xmlns="" id="{CF131FA2-725F-47B1-A875-33E411285DAA}"/>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13：不確かさの合成と拡張</a:t>
            </a:r>
          </a:p>
        </p:txBody>
      </p:sp>
      <p:sp>
        <p:nvSpPr>
          <p:cNvPr id="20483" name="Rectangle 2">
            <a:extLst>
              <a:ext uri="{FF2B5EF4-FFF2-40B4-BE49-F238E27FC236}">
                <a16:creationId xmlns:a16="http://schemas.microsoft.com/office/drawing/2014/main" xmlns="" id="{1643E4DE-03E5-44D1-ACEB-8EB314F87B17}"/>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xmlns="" id="{AFE99E6D-5A58-4134-98A8-8250AEB5142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22169943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6">
            <a:extLst>
              <a:ext uri="{FF2B5EF4-FFF2-40B4-BE49-F238E27FC236}">
                <a16:creationId xmlns:a16="http://schemas.microsoft.com/office/drawing/2014/main" xmlns="" id="{938CB388-8031-4E91-8438-1E2EF77A1A25}"/>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13：不確かさの合成と拡張</a:t>
            </a:r>
          </a:p>
        </p:txBody>
      </p:sp>
      <p:sp>
        <p:nvSpPr>
          <p:cNvPr id="21507" name="Rectangle 2">
            <a:extLst>
              <a:ext uri="{FF2B5EF4-FFF2-40B4-BE49-F238E27FC236}">
                <a16:creationId xmlns:a16="http://schemas.microsoft.com/office/drawing/2014/main" xmlns="" id="{A7247EAF-BC60-494C-B7BA-4CC7221893AB}"/>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xmlns="" id="{5C26ECA7-55BB-4A39-AE8C-A32452AF65A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3466111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
            <a:extLst>
              <a:ext uri="{FF2B5EF4-FFF2-40B4-BE49-F238E27FC236}">
                <a16:creationId xmlns:a16="http://schemas.microsoft.com/office/drawing/2014/main" xmlns="" id="{80F135DE-30CB-4DB8-9225-8670D9D5AA5D}"/>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13：不確かさの合成と拡張</a:t>
            </a:r>
          </a:p>
        </p:txBody>
      </p:sp>
      <p:sp>
        <p:nvSpPr>
          <p:cNvPr id="22531" name="Rectangle 2">
            <a:extLst>
              <a:ext uri="{FF2B5EF4-FFF2-40B4-BE49-F238E27FC236}">
                <a16:creationId xmlns:a16="http://schemas.microsoft.com/office/drawing/2014/main" xmlns="" id="{653FEFD6-ADC5-4B42-8305-540B808E9EA1}"/>
              </a:ext>
            </a:extLst>
          </p:cNvPr>
          <p:cNvSpPr>
            <a:spLocks noGrp="1" noRot="1" noChangeAspect="1" noChangeArrowheads="1" noTextEdit="1"/>
          </p:cNvSpPr>
          <p:nvPr>
            <p:ph type="sldImg"/>
          </p:nvPr>
        </p:nvSpPr>
        <p:spPr>
          <a:ln/>
        </p:spPr>
      </p:sp>
      <p:sp>
        <p:nvSpPr>
          <p:cNvPr id="22532" name="Rectangle 3">
            <a:extLst>
              <a:ext uri="{FF2B5EF4-FFF2-40B4-BE49-F238E27FC236}">
                <a16:creationId xmlns:a16="http://schemas.microsoft.com/office/drawing/2014/main" xmlns="" id="{A0C51420-B215-4A89-9B23-75A857626FD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ja-JP"/>
          </a:p>
        </p:txBody>
      </p:sp>
    </p:spTree>
    <p:extLst>
      <p:ext uri="{BB962C8B-B14F-4D97-AF65-F5344CB8AC3E}">
        <p14:creationId xmlns:p14="http://schemas.microsoft.com/office/powerpoint/2010/main" val="1307249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6">
            <a:extLst>
              <a:ext uri="{FF2B5EF4-FFF2-40B4-BE49-F238E27FC236}">
                <a16:creationId xmlns:a16="http://schemas.microsoft.com/office/drawing/2014/main" xmlns="" id="{F77C0A64-C9E6-40C2-993A-3DDB07C0D05E}"/>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13：不確かさの合成と拡張</a:t>
            </a:r>
          </a:p>
        </p:txBody>
      </p:sp>
      <p:sp>
        <p:nvSpPr>
          <p:cNvPr id="23555" name="Rectangle 2">
            <a:extLst>
              <a:ext uri="{FF2B5EF4-FFF2-40B4-BE49-F238E27FC236}">
                <a16:creationId xmlns:a16="http://schemas.microsoft.com/office/drawing/2014/main" xmlns="" id="{9BDEBBF2-B5A8-4931-9C9C-8BA42FE0F55B}"/>
              </a:ext>
            </a:extLst>
          </p:cNvPr>
          <p:cNvSpPr>
            <a:spLocks noGrp="1" noRot="1" noChangeAspect="1" noChangeArrowheads="1" noTextEdit="1"/>
          </p:cNvSpPr>
          <p:nvPr>
            <p:ph type="sldImg"/>
          </p:nvPr>
        </p:nvSpPr>
        <p:spPr>
          <a:ln/>
        </p:spPr>
      </p:sp>
      <p:sp>
        <p:nvSpPr>
          <p:cNvPr id="23556" name="Rectangle 3">
            <a:extLst>
              <a:ext uri="{FF2B5EF4-FFF2-40B4-BE49-F238E27FC236}">
                <a16:creationId xmlns:a16="http://schemas.microsoft.com/office/drawing/2014/main" xmlns="" id="{041D19C7-D925-40E9-ACB1-10ED57B98FD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12896385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6">
            <a:extLst>
              <a:ext uri="{FF2B5EF4-FFF2-40B4-BE49-F238E27FC236}">
                <a16:creationId xmlns:a16="http://schemas.microsoft.com/office/drawing/2014/main" xmlns="" id="{6C71B30A-E7D3-4D96-B995-6A7A4AC35767}"/>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13：不確かさの合成と拡張</a:t>
            </a:r>
          </a:p>
        </p:txBody>
      </p:sp>
      <p:sp>
        <p:nvSpPr>
          <p:cNvPr id="24579" name="Rectangle 2">
            <a:extLst>
              <a:ext uri="{FF2B5EF4-FFF2-40B4-BE49-F238E27FC236}">
                <a16:creationId xmlns:a16="http://schemas.microsoft.com/office/drawing/2014/main" xmlns="" id="{34007A79-2827-413D-BEE5-865A3C79AE63}"/>
              </a:ext>
            </a:extLst>
          </p:cNvPr>
          <p:cNvSpPr>
            <a:spLocks noGrp="1" noRot="1" noChangeAspect="1" noChangeArrowheads="1" noTextEdit="1"/>
          </p:cNvSpPr>
          <p:nvPr>
            <p:ph type="sldImg"/>
          </p:nvPr>
        </p:nvSpPr>
        <p:spPr>
          <a:ln/>
        </p:spPr>
      </p:sp>
      <p:sp>
        <p:nvSpPr>
          <p:cNvPr id="24580" name="Rectangle 3">
            <a:extLst>
              <a:ext uri="{FF2B5EF4-FFF2-40B4-BE49-F238E27FC236}">
                <a16:creationId xmlns:a16="http://schemas.microsoft.com/office/drawing/2014/main" xmlns="" id="{FD42250C-9F69-4B23-AE53-EC495B95339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4025566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6">
            <a:extLst>
              <a:ext uri="{FF2B5EF4-FFF2-40B4-BE49-F238E27FC236}">
                <a16:creationId xmlns:a16="http://schemas.microsoft.com/office/drawing/2014/main" xmlns="" id="{4A7E8394-A83A-4D20-8442-0C0EB5247024}"/>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13：不確かさの合成と拡張</a:t>
            </a:r>
          </a:p>
        </p:txBody>
      </p:sp>
      <p:sp>
        <p:nvSpPr>
          <p:cNvPr id="25603" name="Rectangle 2">
            <a:extLst>
              <a:ext uri="{FF2B5EF4-FFF2-40B4-BE49-F238E27FC236}">
                <a16:creationId xmlns:a16="http://schemas.microsoft.com/office/drawing/2014/main" xmlns="" id="{A2D9F5DB-E227-4E3C-AA25-D68A322FA72C}"/>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xmlns="" id="{C200A666-BD6C-43E7-8543-625E2D2820E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13952884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6">
            <a:extLst>
              <a:ext uri="{FF2B5EF4-FFF2-40B4-BE49-F238E27FC236}">
                <a16:creationId xmlns:a16="http://schemas.microsoft.com/office/drawing/2014/main" xmlns="" id="{92D342AA-2ED0-419F-87E6-3D3352711623}"/>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13：不確かさの合成と拡張</a:t>
            </a:r>
          </a:p>
        </p:txBody>
      </p:sp>
      <p:sp>
        <p:nvSpPr>
          <p:cNvPr id="26627" name="Rectangle 2">
            <a:extLst>
              <a:ext uri="{FF2B5EF4-FFF2-40B4-BE49-F238E27FC236}">
                <a16:creationId xmlns:a16="http://schemas.microsoft.com/office/drawing/2014/main" xmlns="" id="{3F1FA4DB-0C49-42CE-A5F5-E39A7A308CF5}"/>
              </a:ext>
            </a:extLst>
          </p:cNvPr>
          <p:cNvSpPr>
            <a:spLocks noGrp="1" noRot="1" noChangeAspect="1" noChangeArrowheads="1" noTextEdit="1"/>
          </p:cNvSpPr>
          <p:nvPr>
            <p:ph type="sldImg"/>
          </p:nvPr>
        </p:nvSpPr>
        <p:spPr>
          <a:ln/>
        </p:spPr>
      </p:sp>
      <p:sp>
        <p:nvSpPr>
          <p:cNvPr id="26628" name="Rectangle 3">
            <a:extLst>
              <a:ext uri="{FF2B5EF4-FFF2-40B4-BE49-F238E27FC236}">
                <a16:creationId xmlns:a16="http://schemas.microsoft.com/office/drawing/2014/main" xmlns="" id="{4238FC83-3AA3-48B0-B91E-9AFB3EB3075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10229319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a:extLst>
              <a:ext uri="{FF2B5EF4-FFF2-40B4-BE49-F238E27FC236}">
                <a16:creationId xmlns:a16="http://schemas.microsoft.com/office/drawing/2014/main" xmlns="" id="{4C1F6628-62C1-40AA-A304-96BBF0F00409}"/>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13：不確かさの合成と拡張</a:t>
            </a:r>
          </a:p>
        </p:txBody>
      </p:sp>
      <p:sp>
        <p:nvSpPr>
          <p:cNvPr id="27651" name="Rectangle 2">
            <a:extLst>
              <a:ext uri="{FF2B5EF4-FFF2-40B4-BE49-F238E27FC236}">
                <a16:creationId xmlns:a16="http://schemas.microsoft.com/office/drawing/2014/main" xmlns="" id="{8BE1A585-5534-40C6-8683-B41C43D734C6}"/>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xmlns="" id="{4F2CD2D9-6A7E-4BCB-8439-82BE9BCBF06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34532599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a:extLst>
              <a:ext uri="{FF2B5EF4-FFF2-40B4-BE49-F238E27FC236}">
                <a16:creationId xmlns:a16="http://schemas.microsoft.com/office/drawing/2014/main" xmlns="" id="{6BA10140-C1C8-4F56-B5C6-C0425B331E53}"/>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xmlns="" id="{3561A97E-72EA-4EEF-AE9D-5A41DA4AB719}"/>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xmlns="" id="{B753FAD2-CB8A-4C5A-B865-9D9E02F97338}"/>
              </a:ext>
            </a:extLst>
          </p:cNvPr>
          <p:cNvSpPr>
            <a:spLocks noGrp="1" noChangeArrowheads="1"/>
          </p:cNvSpPr>
          <p:nvPr>
            <p:ph type="sldNum" sz="quarter" idx="12"/>
          </p:nvPr>
        </p:nvSpPr>
        <p:spPr>
          <a:ln/>
        </p:spPr>
        <p:txBody>
          <a:bodyPr/>
          <a:lstStyle>
            <a:lvl1pPr>
              <a:defRPr/>
            </a:lvl1pPr>
          </a:lstStyle>
          <a:p>
            <a:fld id="{560BEAFF-5647-40C1-B170-715C80CA0D45}" type="slidenum">
              <a:rPr lang="en-US" altLang="ja-JP"/>
              <a:pPr/>
              <a:t>‹#›</a:t>
            </a:fld>
            <a:endParaRPr lang="en-US" altLang="ja-JP"/>
          </a:p>
        </p:txBody>
      </p:sp>
    </p:spTree>
    <p:extLst>
      <p:ext uri="{BB962C8B-B14F-4D97-AF65-F5344CB8AC3E}">
        <p14:creationId xmlns:p14="http://schemas.microsoft.com/office/powerpoint/2010/main" val="3589869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xmlns="" id="{D1037366-8449-45DC-BDCB-87F8FA93F701}"/>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xmlns="" id="{F6684A44-6B16-4A43-B62C-5F9E8802761A}"/>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xmlns="" id="{520F6304-E335-4F99-A27C-5DE99174E592}"/>
              </a:ext>
            </a:extLst>
          </p:cNvPr>
          <p:cNvSpPr>
            <a:spLocks noGrp="1" noChangeArrowheads="1"/>
          </p:cNvSpPr>
          <p:nvPr>
            <p:ph type="sldNum" sz="quarter" idx="12"/>
          </p:nvPr>
        </p:nvSpPr>
        <p:spPr>
          <a:ln/>
        </p:spPr>
        <p:txBody>
          <a:bodyPr/>
          <a:lstStyle>
            <a:lvl1pPr>
              <a:defRPr/>
            </a:lvl1pPr>
          </a:lstStyle>
          <a:p>
            <a:fld id="{3CAA7BCE-11DB-4F4D-89F0-7C8BACDF9531}" type="slidenum">
              <a:rPr lang="en-US" altLang="ja-JP"/>
              <a:pPr/>
              <a:t>‹#›</a:t>
            </a:fld>
            <a:endParaRPr lang="en-US" altLang="ja-JP"/>
          </a:p>
        </p:txBody>
      </p:sp>
    </p:spTree>
    <p:extLst>
      <p:ext uri="{BB962C8B-B14F-4D97-AF65-F5344CB8AC3E}">
        <p14:creationId xmlns:p14="http://schemas.microsoft.com/office/powerpoint/2010/main" val="2844071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xmlns="" id="{D32CB0F6-8773-4E20-978C-91B94E387BD2}"/>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xmlns="" id="{346FCD4D-EC58-4061-8224-65E3D7060991}"/>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xmlns="" id="{EE12A353-318A-4BEC-978D-EDBFD71CD99A}"/>
              </a:ext>
            </a:extLst>
          </p:cNvPr>
          <p:cNvSpPr>
            <a:spLocks noGrp="1" noChangeArrowheads="1"/>
          </p:cNvSpPr>
          <p:nvPr>
            <p:ph type="sldNum" sz="quarter" idx="12"/>
          </p:nvPr>
        </p:nvSpPr>
        <p:spPr>
          <a:ln/>
        </p:spPr>
        <p:txBody>
          <a:bodyPr/>
          <a:lstStyle>
            <a:lvl1pPr>
              <a:defRPr/>
            </a:lvl1pPr>
          </a:lstStyle>
          <a:p>
            <a:fld id="{D6EF7EF5-C354-44DE-8F5B-C1F7349D8FF3}" type="slidenum">
              <a:rPr lang="en-US" altLang="ja-JP"/>
              <a:pPr/>
              <a:t>‹#›</a:t>
            </a:fld>
            <a:endParaRPr lang="en-US" altLang="ja-JP"/>
          </a:p>
        </p:txBody>
      </p:sp>
    </p:spTree>
    <p:extLst>
      <p:ext uri="{BB962C8B-B14F-4D97-AF65-F5344CB8AC3E}">
        <p14:creationId xmlns:p14="http://schemas.microsoft.com/office/powerpoint/2010/main" val="6163503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74638"/>
            <a:ext cx="8229600" cy="5851525"/>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Rectangle 4">
            <a:extLst>
              <a:ext uri="{FF2B5EF4-FFF2-40B4-BE49-F238E27FC236}">
                <a16:creationId xmlns:a16="http://schemas.microsoft.com/office/drawing/2014/main" xmlns="" id="{F7F47F57-4482-4427-BA21-C67AB31762D1}"/>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a:extLst>
              <a:ext uri="{FF2B5EF4-FFF2-40B4-BE49-F238E27FC236}">
                <a16:creationId xmlns:a16="http://schemas.microsoft.com/office/drawing/2014/main" xmlns="" id="{7C029FF3-69A2-4E4A-8EA9-7C5FA5F10879}"/>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a:extLst>
              <a:ext uri="{FF2B5EF4-FFF2-40B4-BE49-F238E27FC236}">
                <a16:creationId xmlns:a16="http://schemas.microsoft.com/office/drawing/2014/main" xmlns="" id="{FAB28DE9-E974-4514-B21D-43FF32A59089}"/>
              </a:ext>
            </a:extLst>
          </p:cNvPr>
          <p:cNvSpPr>
            <a:spLocks noGrp="1" noChangeArrowheads="1"/>
          </p:cNvSpPr>
          <p:nvPr>
            <p:ph type="sldNum" sz="quarter" idx="12"/>
          </p:nvPr>
        </p:nvSpPr>
        <p:spPr>
          <a:ln/>
        </p:spPr>
        <p:txBody>
          <a:bodyPr/>
          <a:lstStyle>
            <a:lvl1pPr>
              <a:defRPr/>
            </a:lvl1pPr>
          </a:lstStyle>
          <a:p>
            <a:fld id="{059F9EF8-BA27-4EDE-BB14-99C1FBBE9619}" type="slidenum">
              <a:rPr lang="en-US" altLang="ja-JP"/>
              <a:pPr/>
              <a:t>‹#›</a:t>
            </a:fld>
            <a:endParaRPr lang="en-US" altLang="ja-JP"/>
          </a:p>
        </p:txBody>
      </p:sp>
    </p:spTree>
    <p:extLst>
      <p:ext uri="{BB962C8B-B14F-4D97-AF65-F5344CB8AC3E}">
        <p14:creationId xmlns:p14="http://schemas.microsoft.com/office/powerpoint/2010/main" val="26240290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457200" y="1600200"/>
            <a:ext cx="8229600" cy="4525963"/>
          </a:xfrm>
        </p:spPr>
        <p:txBody>
          <a:bodyPr/>
          <a:lstStyle/>
          <a:p>
            <a:pPr lvl="0"/>
            <a:endParaRPr lang="ja-JP" altLang="en-US" noProof="0"/>
          </a:p>
        </p:txBody>
      </p:sp>
      <p:sp>
        <p:nvSpPr>
          <p:cNvPr id="4" name="Rectangle 4">
            <a:extLst>
              <a:ext uri="{FF2B5EF4-FFF2-40B4-BE49-F238E27FC236}">
                <a16:creationId xmlns:a16="http://schemas.microsoft.com/office/drawing/2014/main" xmlns="" id="{98211A37-FE93-4FF3-B747-3882D8760B4A}"/>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xmlns="" id="{7BB5993A-3564-440E-BD65-05096FC243A5}"/>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xmlns="" id="{512C817F-B7EC-46C9-BA61-AF31AAD82407}"/>
              </a:ext>
            </a:extLst>
          </p:cNvPr>
          <p:cNvSpPr>
            <a:spLocks noGrp="1" noChangeArrowheads="1"/>
          </p:cNvSpPr>
          <p:nvPr>
            <p:ph type="sldNum" sz="quarter" idx="12"/>
          </p:nvPr>
        </p:nvSpPr>
        <p:spPr>
          <a:ln/>
        </p:spPr>
        <p:txBody>
          <a:bodyPr/>
          <a:lstStyle>
            <a:lvl1pPr>
              <a:defRPr/>
            </a:lvl1pPr>
          </a:lstStyle>
          <a:p>
            <a:fld id="{2D11CA25-A3B6-4CEA-92F7-FA13B27508D5}" type="slidenum">
              <a:rPr lang="en-US" altLang="ja-JP"/>
              <a:pPr/>
              <a:t>‹#›</a:t>
            </a:fld>
            <a:endParaRPr lang="en-US" altLang="ja-JP"/>
          </a:p>
        </p:txBody>
      </p:sp>
    </p:spTree>
    <p:extLst>
      <p:ext uri="{BB962C8B-B14F-4D97-AF65-F5344CB8AC3E}">
        <p14:creationId xmlns:p14="http://schemas.microsoft.com/office/powerpoint/2010/main" val="14571647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a:t>マスタ タイトルの書式設定</a:t>
            </a:r>
          </a:p>
        </p:txBody>
      </p:sp>
      <p:sp>
        <p:nvSpPr>
          <p:cNvPr id="3" name="テキスト プレースホルダ 2"/>
          <p:cNvSpPr>
            <a:spLocks noGrp="1"/>
          </p:cNvSpPr>
          <p:nvPr>
            <p:ph type="body" sz="half" idx="1"/>
          </p:nvPr>
        </p:nvSpPr>
        <p:spPr>
          <a:xfrm>
            <a:off x="457200" y="1600200"/>
            <a:ext cx="4038600" cy="45259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xmlns="" id="{73284AA1-359D-4571-A1A5-C757C04656F0}"/>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xmlns="" id="{A78CE790-672E-4565-BFFE-D26C5E8FFCDF}"/>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xmlns="" id="{4E96DFDE-8CDE-4A68-935C-824D50F84DDF}"/>
              </a:ext>
            </a:extLst>
          </p:cNvPr>
          <p:cNvSpPr>
            <a:spLocks noGrp="1" noChangeArrowheads="1"/>
          </p:cNvSpPr>
          <p:nvPr>
            <p:ph type="sldNum" sz="quarter" idx="12"/>
          </p:nvPr>
        </p:nvSpPr>
        <p:spPr>
          <a:ln/>
        </p:spPr>
        <p:txBody>
          <a:bodyPr/>
          <a:lstStyle>
            <a:lvl1pPr>
              <a:defRPr/>
            </a:lvl1pPr>
          </a:lstStyle>
          <a:p>
            <a:fld id="{78F2D2E3-A1F8-46A0-BA1F-4DB1D0F27318}" type="slidenum">
              <a:rPr lang="en-US" altLang="ja-JP"/>
              <a:pPr/>
              <a:t>‹#›</a:t>
            </a:fld>
            <a:endParaRPr lang="en-US" altLang="ja-JP"/>
          </a:p>
        </p:txBody>
      </p:sp>
    </p:spTree>
    <p:extLst>
      <p:ext uri="{BB962C8B-B14F-4D97-AF65-F5344CB8AC3E}">
        <p14:creationId xmlns:p14="http://schemas.microsoft.com/office/powerpoint/2010/main" val="3841185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xmlns="" id="{053EBEC3-5C69-4F00-A1C3-56F59ECC0202}"/>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xmlns="" id="{D881487A-DE24-4CAA-A9DF-C201EBBA15BA}"/>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xmlns="" id="{3AEE27CC-7FF4-41A1-ADDC-CD63F4712B80}"/>
              </a:ext>
            </a:extLst>
          </p:cNvPr>
          <p:cNvSpPr>
            <a:spLocks noGrp="1" noChangeArrowheads="1"/>
          </p:cNvSpPr>
          <p:nvPr>
            <p:ph type="sldNum" sz="quarter" idx="12"/>
          </p:nvPr>
        </p:nvSpPr>
        <p:spPr>
          <a:ln/>
        </p:spPr>
        <p:txBody>
          <a:bodyPr/>
          <a:lstStyle>
            <a:lvl1pPr>
              <a:defRPr/>
            </a:lvl1pPr>
          </a:lstStyle>
          <a:p>
            <a:fld id="{4A22C66D-33EB-4234-AAD2-9C6B09660FAA}" type="slidenum">
              <a:rPr lang="en-US" altLang="ja-JP"/>
              <a:pPr/>
              <a:t>‹#›</a:t>
            </a:fld>
            <a:endParaRPr lang="en-US" altLang="ja-JP"/>
          </a:p>
        </p:txBody>
      </p:sp>
    </p:spTree>
    <p:extLst>
      <p:ext uri="{BB962C8B-B14F-4D97-AF65-F5344CB8AC3E}">
        <p14:creationId xmlns:p14="http://schemas.microsoft.com/office/powerpoint/2010/main" val="1425082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a:extLst>
              <a:ext uri="{FF2B5EF4-FFF2-40B4-BE49-F238E27FC236}">
                <a16:creationId xmlns:a16="http://schemas.microsoft.com/office/drawing/2014/main" xmlns="" id="{29E16993-54E3-4232-9F83-3542698CBF78}"/>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xmlns="" id="{24F8197E-F08A-424B-8733-ED9D4A1308B5}"/>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xmlns="" id="{A251F0DC-0DC5-48CA-A0D0-50EDDEBCA8B9}"/>
              </a:ext>
            </a:extLst>
          </p:cNvPr>
          <p:cNvSpPr>
            <a:spLocks noGrp="1" noChangeArrowheads="1"/>
          </p:cNvSpPr>
          <p:nvPr>
            <p:ph type="sldNum" sz="quarter" idx="12"/>
          </p:nvPr>
        </p:nvSpPr>
        <p:spPr>
          <a:ln/>
        </p:spPr>
        <p:txBody>
          <a:bodyPr/>
          <a:lstStyle>
            <a:lvl1pPr>
              <a:defRPr/>
            </a:lvl1pPr>
          </a:lstStyle>
          <a:p>
            <a:fld id="{B8C038CD-D614-4321-A93B-2BBB65C43656}" type="slidenum">
              <a:rPr lang="en-US" altLang="ja-JP"/>
              <a:pPr/>
              <a:t>‹#›</a:t>
            </a:fld>
            <a:endParaRPr lang="en-US" altLang="ja-JP"/>
          </a:p>
        </p:txBody>
      </p:sp>
    </p:spTree>
    <p:extLst>
      <p:ext uri="{BB962C8B-B14F-4D97-AF65-F5344CB8AC3E}">
        <p14:creationId xmlns:p14="http://schemas.microsoft.com/office/powerpoint/2010/main" val="3337139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xmlns="" id="{95CF6259-2CCA-45E7-B637-736ECE7A8DF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xmlns="" id="{4CB72DDE-A2F5-48FE-ABB7-6EBBD6D019AC}"/>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xmlns="" id="{96B94155-197D-4EA2-9213-48A7D3A8F6AA}"/>
              </a:ext>
            </a:extLst>
          </p:cNvPr>
          <p:cNvSpPr>
            <a:spLocks noGrp="1" noChangeArrowheads="1"/>
          </p:cNvSpPr>
          <p:nvPr>
            <p:ph type="sldNum" sz="quarter" idx="12"/>
          </p:nvPr>
        </p:nvSpPr>
        <p:spPr>
          <a:ln/>
        </p:spPr>
        <p:txBody>
          <a:bodyPr/>
          <a:lstStyle>
            <a:lvl1pPr>
              <a:defRPr/>
            </a:lvl1pPr>
          </a:lstStyle>
          <a:p>
            <a:fld id="{E815FBA4-E9A3-4C5F-88B0-A857FA22C2EA}" type="slidenum">
              <a:rPr lang="en-US" altLang="ja-JP"/>
              <a:pPr/>
              <a:t>‹#›</a:t>
            </a:fld>
            <a:endParaRPr lang="en-US" altLang="ja-JP"/>
          </a:p>
        </p:txBody>
      </p:sp>
    </p:spTree>
    <p:extLst>
      <p:ext uri="{BB962C8B-B14F-4D97-AF65-F5344CB8AC3E}">
        <p14:creationId xmlns:p14="http://schemas.microsoft.com/office/powerpoint/2010/main" val="383411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xmlns="" id="{92249A9C-7DE5-4BB8-AC55-63FE09DB70AD}"/>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a:extLst>
              <a:ext uri="{FF2B5EF4-FFF2-40B4-BE49-F238E27FC236}">
                <a16:creationId xmlns:a16="http://schemas.microsoft.com/office/drawing/2014/main" xmlns="" id="{A3C02912-87E8-4E82-AB7A-7058BFCC9FF6}"/>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a:extLst>
              <a:ext uri="{FF2B5EF4-FFF2-40B4-BE49-F238E27FC236}">
                <a16:creationId xmlns:a16="http://schemas.microsoft.com/office/drawing/2014/main" xmlns="" id="{7097C600-F163-4097-9699-97172D171552}"/>
              </a:ext>
            </a:extLst>
          </p:cNvPr>
          <p:cNvSpPr>
            <a:spLocks noGrp="1" noChangeArrowheads="1"/>
          </p:cNvSpPr>
          <p:nvPr>
            <p:ph type="sldNum" sz="quarter" idx="12"/>
          </p:nvPr>
        </p:nvSpPr>
        <p:spPr>
          <a:ln/>
        </p:spPr>
        <p:txBody>
          <a:bodyPr/>
          <a:lstStyle>
            <a:lvl1pPr>
              <a:defRPr/>
            </a:lvl1pPr>
          </a:lstStyle>
          <a:p>
            <a:fld id="{4B489086-33CC-4B94-A14A-5D06919D0EAD}" type="slidenum">
              <a:rPr lang="en-US" altLang="ja-JP"/>
              <a:pPr/>
              <a:t>‹#›</a:t>
            </a:fld>
            <a:endParaRPr lang="en-US" altLang="ja-JP"/>
          </a:p>
        </p:txBody>
      </p:sp>
    </p:spTree>
    <p:extLst>
      <p:ext uri="{BB962C8B-B14F-4D97-AF65-F5344CB8AC3E}">
        <p14:creationId xmlns:p14="http://schemas.microsoft.com/office/powerpoint/2010/main" val="14817430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a:extLst>
              <a:ext uri="{FF2B5EF4-FFF2-40B4-BE49-F238E27FC236}">
                <a16:creationId xmlns:a16="http://schemas.microsoft.com/office/drawing/2014/main" xmlns="" id="{A5F92399-080A-4F21-9F79-A1F58FE2C450}"/>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a:extLst>
              <a:ext uri="{FF2B5EF4-FFF2-40B4-BE49-F238E27FC236}">
                <a16:creationId xmlns:a16="http://schemas.microsoft.com/office/drawing/2014/main" xmlns="" id="{8FA8B179-837E-4C89-8C60-0FC85A67B5B9}"/>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a:extLst>
              <a:ext uri="{FF2B5EF4-FFF2-40B4-BE49-F238E27FC236}">
                <a16:creationId xmlns:a16="http://schemas.microsoft.com/office/drawing/2014/main" xmlns="" id="{6B8F7229-A741-4B71-9313-1E009F5968E6}"/>
              </a:ext>
            </a:extLst>
          </p:cNvPr>
          <p:cNvSpPr>
            <a:spLocks noGrp="1" noChangeArrowheads="1"/>
          </p:cNvSpPr>
          <p:nvPr>
            <p:ph type="sldNum" sz="quarter" idx="12"/>
          </p:nvPr>
        </p:nvSpPr>
        <p:spPr>
          <a:ln/>
        </p:spPr>
        <p:txBody>
          <a:bodyPr/>
          <a:lstStyle>
            <a:lvl1pPr>
              <a:defRPr/>
            </a:lvl1pPr>
          </a:lstStyle>
          <a:p>
            <a:fld id="{D75A4F3F-9B6B-41D2-902E-7A521DD256E6}" type="slidenum">
              <a:rPr lang="en-US" altLang="ja-JP"/>
              <a:pPr/>
              <a:t>‹#›</a:t>
            </a:fld>
            <a:endParaRPr lang="en-US" altLang="ja-JP"/>
          </a:p>
        </p:txBody>
      </p:sp>
    </p:spTree>
    <p:extLst>
      <p:ext uri="{BB962C8B-B14F-4D97-AF65-F5344CB8AC3E}">
        <p14:creationId xmlns:p14="http://schemas.microsoft.com/office/powerpoint/2010/main" val="2332338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xmlns="" id="{B54D8C2B-5FE2-48B9-B408-D2DC83399B0B}"/>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a:extLst>
              <a:ext uri="{FF2B5EF4-FFF2-40B4-BE49-F238E27FC236}">
                <a16:creationId xmlns:a16="http://schemas.microsoft.com/office/drawing/2014/main" xmlns="" id="{F589B0AA-E669-44B1-A162-34C47AE3A834}"/>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a:extLst>
              <a:ext uri="{FF2B5EF4-FFF2-40B4-BE49-F238E27FC236}">
                <a16:creationId xmlns:a16="http://schemas.microsoft.com/office/drawing/2014/main" xmlns="" id="{CCD76596-1472-4C15-A6F4-C8363E4D8F02}"/>
              </a:ext>
            </a:extLst>
          </p:cNvPr>
          <p:cNvSpPr>
            <a:spLocks noGrp="1" noChangeArrowheads="1"/>
          </p:cNvSpPr>
          <p:nvPr>
            <p:ph type="sldNum" sz="quarter" idx="12"/>
          </p:nvPr>
        </p:nvSpPr>
        <p:spPr>
          <a:ln/>
        </p:spPr>
        <p:txBody>
          <a:bodyPr/>
          <a:lstStyle>
            <a:lvl1pPr>
              <a:defRPr/>
            </a:lvl1pPr>
          </a:lstStyle>
          <a:p>
            <a:fld id="{0F78B62D-3F1F-4621-9272-4B25D768F4B9}" type="slidenum">
              <a:rPr lang="en-US" altLang="ja-JP"/>
              <a:pPr/>
              <a:t>‹#›</a:t>
            </a:fld>
            <a:endParaRPr lang="en-US" altLang="ja-JP"/>
          </a:p>
        </p:txBody>
      </p:sp>
    </p:spTree>
    <p:extLst>
      <p:ext uri="{BB962C8B-B14F-4D97-AF65-F5344CB8AC3E}">
        <p14:creationId xmlns:p14="http://schemas.microsoft.com/office/powerpoint/2010/main" val="12072284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a:extLst>
              <a:ext uri="{FF2B5EF4-FFF2-40B4-BE49-F238E27FC236}">
                <a16:creationId xmlns:a16="http://schemas.microsoft.com/office/drawing/2014/main" xmlns="" id="{B750890F-E4B6-433C-BBB1-29E5DA123090}"/>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xmlns="" id="{DB20E0BE-5D26-4C56-9D57-A10ABCF0E0DA}"/>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xmlns="" id="{E1D92260-75DB-46A2-8D0B-E021DF2B23ED}"/>
              </a:ext>
            </a:extLst>
          </p:cNvPr>
          <p:cNvSpPr>
            <a:spLocks noGrp="1" noChangeArrowheads="1"/>
          </p:cNvSpPr>
          <p:nvPr>
            <p:ph type="sldNum" sz="quarter" idx="12"/>
          </p:nvPr>
        </p:nvSpPr>
        <p:spPr>
          <a:ln/>
        </p:spPr>
        <p:txBody>
          <a:bodyPr/>
          <a:lstStyle>
            <a:lvl1pPr>
              <a:defRPr/>
            </a:lvl1pPr>
          </a:lstStyle>
          <a:p>
            <a:fld id="{2E9D0B31-0D07-474C-99A8-1D5AF45E3D24}" type="slidenum">
              <a:rPr lang="en-US" altLang="ja-JP"/>
              <a:pPr/>
              <a:t>‹#›</a:t>
            </a:fld>
            <a:endParaRPr lang="en-US" altLang="ja-JP"/>
          </a:p>
        </p:txBody>
      </p:sp>
    </p:spTree>
    <p:extLst>
      <p:ext uri="{BB962C8B-B14F-4D97-AF65-F5344CB8AC3E}">
        <p14:creationId xmlns:p14="http://schemas.microsoft.com/office/powerpoint/2010/main" val="39088332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a:extLst>
              <a:ext uri="{FF2B5EF4-FFF2-40B4-BE49-F238E27FC236}">
                <a16:creationId xmlns:a16="http://schemas.microsoft.com/office/drawing/2014/main" xmlns="" id="{A760982A-0857-4B15-9BF1-2884E5FCB07F}"/>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xmlns="" id="{D223A80E-9D3B-4FE1-8DBF-B9A56A97CDE5}"/>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xmlns="" id="{E24A3482-B8A6-45DB-93BA-2E37CF2BB4E2}"/>
              </a:ext>
            </a:extLst>
          </p:cNvPr>
          <p:cNvSpPr>
            <a:spLocks noGrp="1" noChangeArrowheads="1"/>
          </p:cNvSpPr>
          <p:nvPr>
            <p:ph type="sldNum" sz="quarter" idx="12"/>
          </p:nvPr>
        </p:nvSpPr>
        <p:spPr>
          <a:ln/>
        </p:spPr>
        <p:txBody>
          <a:bodyPr/>
          <a:lstStyle>
            <a:lvl1pPr>
              <a:defRPr/>
            </a:lvl1pPr>
          </a:lstStyle>
          <a:p>
            <a:fld id="{857D5AA1-9D89-43B8-B14C-DED6DFF9F56E}" type="slidenum">
              <a:rPr lang="en-US" altLang="ja-JP"/>
              <a:pPr/>
              <a:t>‹#›</a:t>
            </a:fld>
            <a:endParaRPr lang="en-US" altLang="ja-JP"/>
          </a:p>
        </p:txBody>
      </p:sp>
    </p:spTree>
    <p:extLst>
      <p:ext uri="{BB962C8B-B14F-4D97-AF65-F5344CB8AC3E}">
        <p14:creationId xmlns:p14="http://schemas.microsoft.com/office/powerpoint/2010/main" val="3647276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xmlns="" id="{8F047D4D-B6EF-41B5-907E-0CACC657E8C0}"/>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xmlns="" id="{162B292B-8853-481C-90CD-7E85AC094088}"/>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7108" name="Rectangle 4">
            <a:extLst>
              <a:ext uri="{FF2B5EF4-FFF2-40B4-BE49-F238E27FC236}">
                <a16:creationId xmlns:a16="http://schemas.microsoft.com/office/drawing/2014/main" xmlns="" id="{B195605E-5B4E-4A86-9B16-4748383A1393}"/>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ltLang="ja-JP"/>
          </a:p>
        </p:txBody>
      </p:sp>
      <p:sp>
        <p:nvSpPr>
          <p:cNvPr id="47109" name="Rectangle 5">
            <a:extLst>
              <a:ext uri="{FF2B5EF4-FFF2-40B4-BE49-F238E27FC236}">
                <a16:creationId xmlns:a16="http://schemas.microsoft.com/office/drawing/2014/main" xmlns="" id="{6A359B50-8E2D-41C4-86B2-4180D1168CF7}"/>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ltLang="ja-JP"/>
          </a:p>
        </p:txBody>
      </p:sp>
      <p:sp>
        <p:nvSpPr>
          <p:cNvPr id="47110" name="Rectangle 6">
            <a:extLst>
              <a:ext uri="{FF2B5EF4-FFF2-40B4-BE49-F238E27FC236}">
                <a16:creationId xmlns:a16="http://schemas.microsoft.com/office/drawing/2014/main" xmlns="" id="{5BBD7AA7-AB99-4B5F-84E5-E2A2EF09530F}"/>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B8F00F77-69EB-461E-B422-3038E58D009D}" type="slidenum">
              <a:rPr lang="en-US" altLang="ja-JP"/>
              <a:pPr/>
              <a:t>‹#›</a:t>
            </a:fld>
            <a:endParaRPr lang="en-US" altLang="ja-JP"/>
          </a:p>
        </p:txBody>
      </p:sp>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5pPr>
      <a:lvl6pPr marL="457200" algn="ctr" rtl="0" fontAlgn="base">
        <a:spcBef>
          <a:spcPct val="0"/>
        </a:spcBef>
        <a:spcAft>
          <a:spcPct val="0"/>
        </a:spcAft>
        <a:defRPr kumimoji="1" sz="4400">
          <a:solidFill>
            <a:schemeClr val="tx2"/>
          </a:solidFill>
          <a:latin typeface="Arial" pitchFamily="34" charset="0"/>
          <a:ea typeface="ＭＳ Ｐゴシック" pitchFamily="50" charset="-128"/>
        </a:defRPr>
      </a:lvl6pPr>
      <a:lvl7pPr marL="914400" algn="ctr" rtl="0" fontAlgn="base">
        <a:spcBef>
          <a:spcPct val="0"/>
        </a:spcBef>
        <a:spcAft>
          <a:spcPct val="0"/>
        </a:spcAft>
        <a:defRPr kumimoji="1" sz="4400">
          <a:solidFill>
            <a:schemeClr val="tx2"/>
          </a:solidFill>
          <a:latin typeface="Arial" pitchFamily="34" charset="0"/>
          <a:ea typeface="ＭＳ Ｐゴシック" pitchFamily="50" charset="-128"/>
        </a:defRPr>
      </a:lvl7pPr>
      <a:lvl8pPr marL="1371600" algn="ctr" rtl="0" fontAlgn="base">
        <a:spcBef>
          <a:spcPct val="0"/>
        </a:spcBef>
        <a:spcAft>
          <a:spcPct val="0"/>
        </a:spcAft>
        <a:defRPr kumimoji="1" sz="4400">
          <a:solidFill>
            <a:schemeClr val="tx2"/>
          </a:solidFill>
          <a:latin typeface="Arial" pitchFamily="34" charset="0"/>
          <a:ea typeface="ＭＳ Ｐゴシック" pitchFamily="50" charset="-128"/>
        </a:defRPr>
      </a:lvl8pPr>
      <a:lvl9pPr marL="1828800" algn="ctr" rtl="0" fontAlgn="base">
        <a:spcBef>
          <a:spcPct val="0"/>
        </a:spcBef>
        <a:spcAft>
          <a:spcPct val="0"/>
        </a:spcAft>
        <a:defRPr kumimoji="1" sz="4400">
          <a:solidFill>
            <a:schemeClr val="tx2"/>
          </a:solidFill>
          <a:latin typeface="Arial" pitchFamily="34"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hyperlink" Target="&#20013;&#24515;&#26997;&#38480;&#23450;&#29702;.xlsx" TargetMode="External"/><Relationship Id="rId4" Type="http://schemas.openxmlformats.org/officeDocument/2006/relationships/hyperlink" Target="../../JEMIC/&#65322;&#65317;&#65325;&#65321;&#65315;&#30740;&#20462;/&#35611;&#32722;&#20250;&#20351;&#29992;&#12501;&#12449;&#12452;&#12523;/&#20013;&#24515;&#26997;&#38480;&#23450;&#29702;.xls"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12.xml"/><Relationship Id="rId7" Type="http://schemas.openxmlformats.org/officeDocument/2006/relationships/image" Target="../media/image4.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4.bin"/><Relationship Id="rId11" Type="http://schemas.openxmlformats.org/officeDocument/2006/relationships/image" Target="../media/image6.wmf"/><Relationship Id="rId5" Type="http://schemas.openxmlformats.org/officeDocument/2006/relationships/image" Target="../media/image3.wmf"/><Relationship Id="rId10" Type="http://schemas.openxmlformats.org/officeDocument/2006/relationships/oleObject" Target="../embeddings/oleObject6.bin"/><Relationship Id="rId4" Type="http://schemas.openxmlformats.org/officeDocument/2006/relationships/oleObject" Target="../embeddings/oleObject3.bin"/><Relationship Id="rId9" Type="http://schemas.openxmlformats.org/officeDocument/2006/relationships/image" Target="../media/image5.w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xmlns="" id="{037A49DF-5F4D-4071-A36F-7385FAF3447E}"/>
              </a:ext>
            </a:extLst>
          </p:cNvPr>
          <p:cNvSpPr>
            <a:spLocks noGrp="1" noChangeArrowheads="1"/>
          </p:cNvSpPr>
          <p:nvPr>
            <p:ph type="ctrTitle"/>
          </p:nvPr>
        </p:nvSpPr>
        <p:spPr>
          <a:xfrm>
            <a:off x="685800" y="2181225"/>
            <a:ext cx="7772400" cy="903288"/>
          </a:xfrm>
        </p:spPr>
        <p:txBody>
          <a:bodyPr/>
          <a:lstStyle/>
          <a:p>
            <a:pPr eaLnBrk="1" hangingPunct="1"/>
            <a:r>
              <a:rPr lang="ja-JP" altLang="en-US">
                <a:solidFill>
                  <a:schemeClr val="tx1"/>
                </a:solidFill>
              </a:rPr>
              <a:t>不確かさの合成と拡張</a:t>
            </a:r>
          </a:p>
        </p:txBody>
      </p:sp>
      <p:sp>
        <p:nvSpPr>
          <p:cNvPr id="2051" name="Rectangle 3">
            <a:extLst>
              <a:ext uri="{FF2B5EF4-FFF2-40B4-BE49-F238E27FC236}">
                <a16:creationId xmlns:a16="http://schemas.microsoft.com/office/drawing/2014/main" xmlns="" id="{B69B2702-D3B6-4799-9368-4C4C4630652D}"/>
              </a:ext>
            </a:extLst>
          </p:cNvPr>
          <p:cNvSpPr>
            <a:spLocks noGrp="1" noChangeArrowheads="1"/>
          </p:cNvSpPr>
          <p:nvPr>
            <p:ph type="subTitle" idx="1"/>
          </p:nvPr>
        </p:nvSpPr>
        <p:spPr/>
        <p:txBody>
          <a:bodyPr/>
          <a:lstStyle/>
          <a:p>
            <a:pPr eaLnBrk="1" hangingPunct="1"/>
            <a:r>
              <a:rPr lang="ja-JP" altLang="en-US"/>
              <a:t>計測標準フォーラム</a:t>
            </a:r>
          </a:p>
          <a:p>
            <a:pPr eaLnBrk="1" hangingPunct="1"/>
            <a:r>
              <a:rPr lang="ja-JP" altLang="en-US"/>
              <a:t>計量標準等トレーサビリティ導入に関する調査研究</a:t>
            </a:r>
            <a:r>
              <a:rPr lang="en-US" altLang="ja-JP"/>
              <a:t>WG2</a:t>
            </a:r>
          </a:p>
          <a:p>
            <a:pPr eaLnBrk="1" hangingPunct="1"/>
            <a:endParaRPr lang="en-US" altLang="ja-JP"/>
          </a:p>
        </p:txBody>
      </p:sp>
      <p:sp>
        <p:nvSpPr>
          <p:cNvPr id="2052" name="Text Box 4">
            <a:extLst>
              <a:ext uri="{FF2B5EF4-FFF2-40B4-BE49-F238E27FC236}">
                <a16:creationId xmlns:a16="http://schemas.microsoft.com/office/drawing/2014/main" xmlns="" id="{F8DED000-FB23-4F20-B87C-592C8C81CAF3}"/>
              </a:ext>
            </a:extLst>
          </p:cNvPr>
          <p:cNvSpPr txBox="1">
            <a:spLocks noChangeArrowheads="1"/>
          </p:cNvSpPr>
          <p:nvPr/>
        </p:nvSpPr>
        <p:spPr bwMode="auto">
          <a:xfrm>
            <a:off x="3708400" y="5911850"/>
            <a:ext cx="5435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latin typeface="Tahoma" panose="020B0604030504040204" pitchFamily="34" charset="0"/>
              </a:rPr>
              <a:t>制作</a:t>
            </a:r>
            <a:r>
              <a:rPr lang="ja-JP" altLang="en-US" sz="1800">
                <a:latin typeface="Tahoma" panose="020B0604030504040204" pitchFamily="34" charset="0"/>
                <a:sym typeface="Wingdings" panose="05000000000000000000" pitchFamily="2" charset="2"/>
              </a:rPr>
              <a:t>：</a:t>
            </a:r>
            <a:r>
              <a:rPr lang="ja-JP" altLang="en-US" sz="1800">
                <a:latin typeface="Tahoma" panose="020B0604030504040204" pitchFamily="34" charset="0"/>
              </a:rPr>
              <a:t>産業技術総合研究所</a:t>
            </a:r>
            <a:r>
              <a:rPr lang="ja-JP" altLang="en-US" sz="1400">
                <a:latin typeface="Tahoma" panose="020B0604030504040204" pitchFamily="34" charset="0"/>
              </a:rPr>
              <a:t>　</a:t>
            </a:r>
            <a:r>
              <a:rPr lang="ja-JP" altLang="en-US" sz="1800">
                <a:latin typeface="Tahoma" panose="020B0604030504040204" pitchFamily="34" charset="0"/>
              </a:rPr>
              <a:t>計量標準総合センター</a:t>
            </a:r>
            <a:endParaRPr lang="en-US" altLang="ja-JP" sz="1800">
              <a:latin typeface="Tahoma" panose="020B0604030504040204" pitchFamily="34" charset="0"/>
            </a:endParaRPr>
          </a:p>
          <a:p>
            <a:pPr algn="r" eaLnBrk="1" hangingPunct="1">
              <a:spcBef>
                <a:spcPct val="0"/>
              </a:spcBef>
              <a:buFontTx/>
              <a:buNone/>
            </a:pPr>
            <a:r>
              <a:rPr lang="ja-JP" altLang="en-US" sz="1800">
                <a:latin typeface="Tahoma" panose="020B0604030504040204" pitchFamily="34" charset="0"/>
              </a:rPr>
              <a:t>田中秀幸</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xmlns="" id="{AD51CC6F-FB70-4C72-AA44-9158550F51DC}"/>
              </a:ext>
            </a:extLst>
          </p:cNvPr>
          <p:cNvSpPr>
            <a:spLocks noGrp="1" noChangeArrowheads="1"/>
          </p:cNvSpPr>
          <p:nvPr>
            <p:ph type="title"/>
          </p:nvPr>
        </p:nvSpPr>
        <p:spPr/>
        <p:txBody>
          <a:bodyPr/>
          <a:lstStyle/>
          <a:p>
            <a:pPr eaLnBrk="1" hangingPunct="1"/>
            <a:r>
              <a:rPr lang="ja-JP" altLang="en-US">
                <a:solidFill>
                  <a:schemeClr val="tx1"/>
                </a:solidFill>
              </a:rPr>
              <a:t>中心極限定理</a:t>
            </a:r>
          </a:p>
        </p:txBody>
      </p:sp>
      <p:sp>
        <p:nvSpPr>
          <p:cNvPr id="11267" name="Rectangle 4">
            <a:extLst>
              <a:ext uri="{FF2B5EF4-FFF2-40B4-BE49-F238E27FC236}">
                <a16:creationId xmlns:a16="http://schemas.microsoft.com/office/drawing/2014/main" xmlns="" id="{00B6319F-B665-4032-B6C2-56D37D69ECE4}"/>
              </a:ext>
            </a:extLst>
          </p:cNvPr>
          <p:cNvSpPr>
            <a:spLocks noChangeArrowheads="1"/>
          </p:cNvSpPr>
          <p:nvPr/>
        </p:nvSpPr>
        <p:spPr bwMode="auto">
          <a:xfrm>
            <a:off x="250825" y="1484313"/>
            <a:ext cx="8893175" cy="4032250"/>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1268" name="Text Box 5">
            <a:extLst>
              <a:ext uri="{FF2B5EF4-FFF2-40B4-BE49-F238E27FC236}">
                <a16:creationId xmlns:a16="http://schemas.microsoft.com/office/drawing/2014/main" xmlns="" id="{FFB35EAE-BCAD-499E-B9FD-F64EDCB12DE4}"/>
              </a:ext>
            </a:extLst>
          </p:cNvPr>
          <p:cNvSpPr txBox="1">
            <a:spLocks noChangeArrowheads="1"/>
          </p:cNvSpPr>
          <p:nvPr/>
        </p:nvSpPr>
        <p:spPr bwMode="auto">
          <a:xfrm>
            <a:off x="3924300" y="1628775"/>
            <a:ext cx="48958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chemeClr val="bg2"/>
                </a:solidFill>
              </a:rPr>
              <a:t>いろいろな分布を合成してできる分布は正規分布に近づく。</a:t>
            </a:r>
          </a:p>
        </p:txBody>
      </p:sp>
      <p:sp>
        <p:nvSpPr>
          <p:cNvPr id="11269" name="Text Box 6">
            <a:hlinkClick r:id="rId4" action="ppaction://hlinkfile"/>
            <a:extLst>
              <a:ext uri="{FF2B5EF4-FFF2-40B4-BE49-F238E27FC236}">
                <a16:creationId xmlns:a16="http://schemas.microsoft.com/office/drawing/2014/main" xmlns="" id="{C4336E88-00E6-4BE1-9BA1-8955633BAA73}"/>
              </a:ext>
            </a:extLst>
          </p:cNvPr>
          <p:cNvSpPr txBox="1">
            <a:spLocks noChangeArrowheads="1"/>
          </p:cNvSpPr>
          <p:nvPr/>
        </p:nvSpPr>
        <p:spPr bwMode="auto">
          <a:xfrm>
            <a:off x="5364163" y="4795838"/>
            <a:ext cx="18796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dirty="0">
                <a:hlinkClick r:id="rId5" action="ppaction://hlinkfile"/>
              </a:rPr>
              <a:t>実際に見てみよう</a:t>
            </a:r>
            <a:endParaRPr lang="ja-JP" altLang="en-US" sz="1800" dirty="0"/>
          </a:p>
        </p:txBody>
      </p:sp>
      <p:graphicFrame>
        <p:nvGraphicFramePr>
          <p:cNvPr id="11270" name="Object 8">
            <a:extLst>
              <a:ext uri="{FF2B5EF4-FFF2-40B4-BE49-F238E27FC236}">
                <a16:creationId xmlns:a16="http://schemas.microsoft.com/office/drawing/2014/main" xmlns="" id="{A793171B-9769-41E8-828E-5B8BA82E1731}"/>
              </a:ext>
            </a:extLst>
          </p:cNvPr>
          <p:cNvGraphicFramePr>
            <a:graphicFrameLocks noGrp="1" noChangeAspect="1"/>
          </p:cNvGraphicFramePr>
          <p:nvPr>
            <p:ph idx="1"/>
          </p:nvPr>
        </p:nvGraphicFramePr>
        <p:xfrm>
          <a:off x="250825" y="1557338"/>
          <a:ext cx="4392613" cy="3916362"/>
        </p:xfrm>
        <a:graphic>
          <a:graphicData uri="http://schemas.openxmlformats.org/presentationml/2006/ole">
            <mc:AlternateContent xmlns:mc="http://schemas.openxmlformats.org/markup-compatibility/2006">
              <mc:Choice xmlns:v="urn:schemas-microsoft-com:vml" Requires="v">
                <p:oleObj spid="_x0000_s11276" r:id="rId6" imgW="6143625" imgH="5476875" progId="MSDraw.Drawing.8.2">
                  <p:embed/>
                </p:oleObj>
              </mc:Choice>
              <mc:Fallback>
                <p:oleObj r:id="rId6" imgW="6143625" imgH="5476875" progId="MSDraw.Drawing.8.2">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0825" y="1557338"/>
                        <a:ext cx="4392613" cy="3916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71" name="Text Box 10">
            <a:extLst>
              <a:ext uri="{FF2B5EF4-FFF2-40B4-BE49-F238E27FC236}">
                <a16:creationId xmlns:a16="http://schemas.microsoft.com/office/drawing/2014/main" xmlns="" id="{D1BC2E5C-1458-4113-B6AA-2F3AE1A581AA}"/>
              </a:ext>
            </a:extLst>
          </p:cNvPr>
          <p:cNvSpPr txBox="1">
            <a:spLocks noChangeArrowheads="1"/>
          </p:cNvSpPr>
          <p:nvPr/>
        </p:nvSpPr>
        <p:spPr bwMode="auto">
          <a:xfrm>
            <a:off x="4140200" y="2779713"/>
            <a:ext cx="4246563"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chemeClr val="bg2"/>
                </a:solidFill>
                <a:latin typeface="Tahoma" panose="020B0604030504040204" pitchFamily="34" charset="0"/>
              </a:rPr>
              <a:t>これを</a:t>
            </a:r>
            <a:r>
              <a:rPr lang="ja-JP" altLang="en-US" sz="2800">
                <a:solidFill>
                  <a:srgbClr val="FF0000"/>
                </a:solidFill>
                <a:latin typeface="Tahoma" panose="020B0604030504040204" pitchFamily="34" charset="0"/>
              </a:rPr>
              <a:t>中心極限定理</a:t>
            </a:r>
            <a:r>
              <a:rPr lang="ja-JP" altLang="en-US" sz="2800">
                <a:solidFill>
                  <a:schemeClr val="bg2"/>
                </a:solidFill>
                <a:latin typeface="Tahoma" panose="020B0604030504040204" pitchFamily="34" charset="0"/>
              </a:rPr>
              <a:t>と呼ぶ</a:t>
            </a:r>
          </a:p>
        </p:txBody>
      </p:sp>
      <p:sp>
        <p:nvSpPr>
          <p:cNvPr id="11272" name="Text Box 11">
            <a:extLst>
              <a:ext uri="{FF2B5EF4-FFF2-40B4-BE49-F238E27FC236}">
                <a16:creationId xmlns:a16="http://schemas.microsoft.com/office/drawing/2014/main" xmlns="" id="{07F6039B-CE58-49AC-A411-CFBDEBE1EB32}"/>
              </a:ext>
            </a:extLst>
          </p:cNvPr>
          <p:cNvSpPr txBox="1">
            <a:spLocks noChangeArrowheads="1"/>
          </p:cNvSpPr>
          <p:nvPr/>
        </p:nvSpPr>
        <p:spPr bwMode="auto">
          <a:xfrm>
            <a:off x="0" y="5589588"/>
            <a:ext cx="91440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800">
                <a:latin typeface="Tahoma" panose="020B0604030504040204" pitchFamily="34" charset="0"/>
              </a:rPr>
              <a:t>標準偏差が合成標準不確かさとなる最終測定結果の分布は，中心極限定理によって正規分布していると見なせる。</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a:extLst>
              <a:ext uri="{FF2B5EF4-FFF2-40B4-BE49-F238E27FC236}">
                <a16:creationId xmlns:a16="http://schemas.microsoft.com/office/drawing/2014/main" xmlns="" id="{3A8E58FD-1303-4EDA-8E45-6507E9A90F40}"/>
              </a:ext>
            </a:extLst>
          </p:cNvPr>
          <p:cNvSpPr>
            <a:spLocks noGrp="1" noChangeArrowheads="1"/>
          </p:cNvSpPr>
          <p:nvPr>
            <p:ph type="title"/>
          </p:nvPr>
        </p:nvSpPr>
        <p:spPr>
          <a:xfrm>
            <a:off x="34925" y="133350"/>
            <a:ext cx="9074150" cy="1143000"/>
          </a:xfrm>
        </p:spPr>
        <p:txBody>
          <a:bodyPr/>
          <a:lstStyle/>
          <a:p>
            <a:pPr eaLnBrk="1" hangingPunct="1"/>
            <a:r>
              <a:rPr lang="ja-JP" altLang="en-US"/>
              <a:t>拡張不確かさ</a:t>
            </a:r>
          </a:p>
        </p:txBody>
      </p:sp>
      <p:grpSp>
        <p:nvGrpSpPr>
          <p:cNvPr id="12291" name="Group 5">
            <a:extLst>
              <a:ext uri="{FF2B5EF4-FFF2-40B4-BE49-F238E27FC236}">
                <a16:creationId xmlns:a16="http://schemas.microsoft.com/office/drawing/2014/main" xmlns="" id="{2BF9BDC2-B7E2-42A1-A31B-A213A53E204D}"/>
              </a:ext>
            </a:extLst>
          </p:cNvPr>
          <p:cNvGrpSpPr>
            <a:grpSpLocks/>
          </p:cNvGrpSpPr>
          <p:nvPr/>
        </p:nvGrpSpPr>
        <p:grpSpPr bwMode="auto">
          <a:xfrm>
            <a:off x="0" y="1054100"/>
            <a:ext cx="4356100" cy="968375"/>
            <a:chOff x="521" y="981"/>
            <a:chExt cx="2054" cy="408"/>
          </a:xfrm>
        </p:grpSpPr>
        <p:sp>
          <p:nvSpPr>
            <p:cNvPr id="12308" name="Rectangle 6">
              <a:extLst>
                <a:ext uri="{FF2B5EF4-FFF2-40B4-BE49-F238E27FC236}">
                  <a16:creationId xmlns:a16="http://schemas.microsoft.com/office/drawing/2014/main" xmlns="" id="{9A7E002B-E89C-402F-8F57-F2806C084312}"/>
                </a:ext>
              </a:extLst>
            </p:cNvPr>
            <p:cNvSpPr>
              <a:spLocks noChangeArrowheads="1"/>
            </p:cNvSpPr>
            <p:nvPr/>
          </p:nvSpPr>
          <p:spPr bwMode="auto">
            <a:xfrm>
              <a:off x="521" y="981"/>
              <a:ext cx="2041" cy="408"/>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cs typeface="Arial" panose="020B0604020202020204" pitchFamily="34" charset="0"/>
              </a:endParaRPr>
            </a:p>
          </p:txBody>
        </p:sp>
        <p:sp>
          <p:nvSpPr>
            <p:cNvPr id="12309" name="Text Box 7">
              <a:extLst>
                <a:ext uri="{FF2B5EF4-FFF2-40B4-BE49-F238E27FC236}">
                  <a16:creationId xmlns:a16="http://schemas.microsoft.com/office/drawing/2014/main" xmlns="" id="{66FD8922-5326-41C8-B0DD-50F38CF7950A}"/>
                </a:ext>
              </a:extLst>
            </p:cNvPr>
            <p:cNvSpPr txBox="1">
              <a:spLocks noChangeArrowheads="1"/>
            </p:cNvSpPr>
            <p:nvPr/>
          </p:nvSpPr>
          <p:spPr bwMode="auto">
            <a:xfrm>
              <a:off x="521" y="981"/>
              <a:ext cx="2054" cy="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chemeClr val="bg1"/>
                  </a:solidFill>
                  <a:cs typeface="Arial" panose="020B0604020202020204" pitchFamily="34" charset="0"/>
                </a:rPr>
                <a:t>合成標準不確かさは，標準偏差として表されている。</a:t>
              </a:r>
            </a:p>
          </p:txBody>
        </p:sp>
      </p:grpSp>
      <p:sp>
        <p:nvSpPr>
          <p:cNvPr id="12292" name="Rectangle 8">
            <a:extLst>
              <a:ext uri="{FF2B5EF4-FFF2-40B4-BE49-F238E27FC236}">
                <a16:creationId xmlns:a16="http://schemas.microsoft.com/office/drawing/2014/main" xmlns="" id="{ACBD019F-63CC-438A-BB4D-A253DADAE90C}"/>
              </a:ext>
            </a:extLst>
          </p:cNvPr>
          <p:cNvSpPr>
            <a:spLocks noChangeArrowheads="1"/>
          </p:cNvSpPr>
          <p:nvPr/>
        </p:nvSpPr>
        <p:spPr bwMode="auto">
          <a:xfrm>
            <a:off x="0" y="4581525"/>
            <a:ext cx="4211638" cy="1655763"/>
          </a:xfrm>
          <a:prstGeom prst="rect">
            <a:avLst/>
          </a:prstGeom>
          <a:solidFill>
            <a:srgbClr val="CCFFFF"/>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cs typeface="Arial" panose="020B0604020202020204" pitchFamily="34" charset="0"/>
            </a:endParaRPr>
          </a:p>
        </p:txBody>
      </p:sp>
      <p:sp>
        <p:nvSpPr>
          <p:cNvPr id="12293" name="Text Box 9">
            <a:extLst>
              <a:ext uri="{FF2B5EF4-FFF2-40B4-BE49-F238E27FC236}">
                <a16:creationId xmlns:a16="http://schemas.microsoft.com/office/drawing/2014/main" xmlns="" id="{7C32C340-C95F-4AE1-B154-35231B048478}"/>
              </a:ext>
            </a:extLst>
          </p:cNvPr>
          <p:cNvSpPr txBox="1">
            <a:spLocks noChangeArrowheads="1"/>
          </p:cNvSpPr>
          <p:nvPr/>
        </p:nvSpPr>
        <p:spPr bwMode="auto">
          <a:xfrm>
            <a:off x="0" y="4725988"/>
            <a:ext cx="4284663"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chemeClr val="bg1"/>
                </a:solidFill>
                <a:cs typeface="Arial" panose="020B0604020202020204" pitchFamily="34" charset="0"/>
              </a:rPr>
              <a:t>最終測定結果は，中心極限定理により正規分布していると見做せる。</a:t>
            </a:r>
          </a:p>
        </p:txBody>
      </p:sp>
      <p:sp>
        <p:nvSpPr>
          <p:cNvPr id="12294" name="Rectangle 10">
            <a:extLst>
              <a:ext uri="{FF2B5EF4-FFF2-40B4-BE49-F238E27FC236}">
                <a16:creationId xmlns:a16="http://schemas.microsoft.com/office/drawing/2014/main" xmlns="" id="{C25785B7-4F56-4B63-9641-7B05E53C23F5}"/>
              </a:ext>
            </a:extLst>
          </p:cNvPr>
          <p:cNvSpPr>
            <a:spLocks noChangeArrowheads="1"/>
          </p:cNvSpPr>
          <p:nvPr/>
        </p:nvSpPr>
        <p:spPr bwMode="auto">
          <a:xfrm>
            <a:off x="0" y="2854325"/>
            <a:ext cx="3276600" cy="936625"/>
          </a:xfrm>
          <a:prstGeom prst="rect">
            <a:avLst/>
          </a:prstGeom>
          <a:solidFill>
            <a:srgbClr val="CC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cs typeface="Arial" panose="020B0604020202020204" pitchFamily="34" charset="0"/>
            </a:endParaRPr>
          </a:p>
        </p:txBody>
      </p:sp>
      <p:sp>
        <p:nvSpPr>
          <p:cNvPr id="12295" name="Text Box 11">
            <a:extLst>
              <a:ext uri="{FF2B5EF4-FFF2-40B4-BE49-F238E27FC236}">
                <a16:creationId xmlns:a16="http://schemas.microsoft.com/office/drawing/2014/main" xmlns="" id="{8FCFD318-35D0-4FF8-82E6-893263B39E6D}"/>
              </a:ext>
            </a:extLst>
          </p:cNvPr>
          <p:cNvSpPr txBox="1">
            <a:spLocks noChangeArrowheads="1"/>
          </p:cNvSpPr>
          <p:nvPr/>
        </p:nvSpPr>
        <p:spPr bwMode="auto">
          <a:xfrm>
            <a:off x="0" y="2854325"/>
            <a:ext cx="3382963"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chemeClr val="bg1"/>
                </a:solidFill>
                <a:cs typeface="Arial" panose="020B0604020202020204" pitchFamily="34" charset="0"/>
              </a:rPr>
              <a:t>広がりの平均値で</a:t>
            </a:r>
          </a:p>
          <a:p>
            <a:pPr eaLnBrk="1" hangingPunct="1">
              <a:spcBef>
                <a:spcPct val="0"/>
              </a:spcBef>
              <a:buFontTx/>
              <a:buNone/>
            </a:pPr>
            <a:r>
              <a:rPr lang="ja-JP" altLang="en-US" sz="2800">
                <a:solidFill>
                  <a:schemeClr val="bg1"/>
                </a:solidFill>
                <a:cs typeface="Arial" panose="020B0604020202020204" pitchFamily="34" charset="0"/>
              </a:rPr>
              <a:t>表されている。</a:t>
            </a:r>
          </a:p>
        </p:txBody>
      </p:sp>
      <p:sp>
        <p:nvSpPr>
          <p:cNvPr id="12296" name="Rectangle 12">
            <a:extLst>
              <a:ext uri="{FF2B5EF4-FFF2-40B4-BE49-F238E27FC236}">
                <a16:creationId xmlns:a16="http://schemas.microsoft.com/office/drawing/2014/main" xmlns="" id="{146556E8-4D03-4DDE-B486-2E21C53972B5}"/>
              </a:ext>
            </a:extLst>
          </p:cNvPr>
          <p:cNvSpPr>
            <a:spLocks noChangeArrowheads="1"/>
          </p:cNvSpPr>
          <p:nvPr/>
        </p:nvSpPr>
        <p:spPr bwMode="auto">
          <a:xfrm>
            <a:off x="4427538" y="1125538"/>
            <a:ext cx="4716462" cy="873125"/>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cs typeface="Arial" panose="020B0604020202020204" pitchFamily="34" charset="0"/>
            </a:endParaRPr>
          </a:p>
        </p:txBody>
      </p:sp>
      <p:sp>
        <p:nvSpPr>
          <p:cNvPr id="12297" name="Text Box 13">
            <a:extLst>
              <a:ext uri="{FF2B5EF4-FFF2-40B4-BE49-F238E27FC236}">
                <a16:creationId xmlns:a16="http://schemas.microsoft.com/office/drawing/2014/main" xmlns="" id="{E3F49F4F-DF56-4918-B292-AB7AAC717681}"/>
              </a:ext>
            </a:extLst>
          </p:cNvPr>
          <p:cNvSpPr txBox="1">
            <a:spLocks noChangeArrowheads="1"/>
          </p:cNvSpPr>
          <p:nvPr/>
        </p:nvSpPr>
        <p:spPr bwMode="auto">
          <a:xfrm>
            <a:off x="4370388" y="1125538"/>
            <a:ext cx="473868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solidFill>
                  <a:schemeClr val="bg1"/>
                </a:solidFill>
                <a:cs typeface="Arial" panose="020B0604020202020204" pitchFamily="34" charset="0"/>
              </a:rPr>
              <a:t>測定結果の曖昧さは通常，値の</a:t>
            </a:r>
            <a:r>
              <a:rPr lang="ja-JP" altLang="en-US" sz="2400">
                <a:solidFill>
                  <a:srgbClr val="FF0000"/>
                </a:solidFill>
                <a:cs typeface="Arial" panose="020B0604020202020204" pitchFamily="34" charset="0"/>
              </a:rPr>
              <a:t>存在範囲</a:t>
            </a:r>
            <a:r>
              <a:rPr lang="ja-JP" altLang="en-US" sz="2400">
                <a:solidFill>
                  <a:schemeClr val="bg1"/>
                </a:solidFill>
                <a:cs typeface="Arial" panose="020B0604020202020204" pitchFamily="34" charset="0"/>
              </a:rPr>
              <a:t>を示すことが多い。</a:t>
            </a:r>
          </a:p>
        </p:txBody>
      </p:sp>
      <p:sp>
        <p:nvSpPr>
          <p:cNvPr id="12298" name="AutoShape 14">
            <a:extLst>
              <a:ext uri="{FF2B5EF4-FFF2-40B4-BE49-F238E27FC236}">
                <a16:creationId xmlns:a16="http://schemas.microsoft.com/office/drawing/2014/main" xmlns="" id="{C479A8DC-7F06-4F5D-8173-C7187F1FF6E9}"/>
              </a:ext>
            </a:extLst>
          </p:cNvPr>
          <p:cNvSpPr>
            <a:spLocks noChangeArrowheads="1"/>
          </p:cNvSpPr>
          <p:nvPr/>
        </p:nvSpPr>
        <p:spPr bwMode="auto">
          <a:xfrm>
            <a:off x="6553200" y="2074863"/>
            <a:ext cx="431800" cy="706437"/>
          </a:xfrm>
          <a:prstGeom prst="downArrow">
            <a:avLst>
              <a:gd name="adj1" fmla="val 50000"/>
              <a:gd name="adj2" fmla="val 40901"/>
            </a:avLst>
          </a:prstGeom>
          <a:solidFill>
            <a:srgbClr val="66FF33"/>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cs typeface="Arial" panose="020B0604020202020204" pitchFamily="34" charset="0"/>
            </a:endParaRPr>
          </a:p>
        </p:txBody>
      </p:sp>
      <p:sp>
        <p:nvSpPr>
          <p:cNvPr id="12299" name="AutoShape 15">
            <a:extLst>
              <a:ext uri="{FF2B5EF4-FFF2-40B4-BE49-F238E27FC236}">
                <a16:creationId xmlns:a16="http://schemas.microsoft.com/office/drawing/2014/main" xmlns="" id="{5D2C00B7-9BDA-42A7-A75C-BA7CF20C7B61}"/>
              </a:ext>
            </a:extLst>
          </p:cNvPr>
          <p:cNvSpPr>
            <a:spLocks noChangeArrowheads="1"/>
          </p:cNvSpPr>
          <p:nvPr/>
        </p:nvSpPr>
        <p:spPr bwMode="auto">
          <a:xfrm>
            <a:off x="1692275" y="2062163"/>
            <a:ext cx="431800" cy="792162"/>
          </a:xfrm>
          <a:prstGeom prst="upDownArrow">
            <a:avLst>
              <a:gd name="adj1" fmla="val 50000"/>
              <a:gd name="adj2" fmla="val 36691"/>
            </a:avLst>
          </a:prstGeom>
          <a:solidFill>
            <a:srgbClr val="66FF33"/>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cs typeface="Arial" panose="020B0604020202020204" pitchFamily="34" charset="0"/>
            </a:endParaRPr>
          </a:p>
        </p:txBody>
      </p:sp>
      <p:sp>
        <p:nvSpPr>
          <p:cNvPr id="12300" name="AutoShape 16">
            <a:extLst>
              <a:ext uri="{FF2B5EF4-FFF2-40B4-BE49-F238E27FC236}">
                <a16:creationId xmlns:a16="http://schemas.microsoft.com/office/drawing/2014/main" xmlns="" id="{DD9FDFCE-A947-484A-8E2D-1429501E3203}"/>
              </a:ext>
            </a:extLst>
          </p:cNvPr>
          <p:cNvSpPr>
            <a:spLocks noChangeArrowheads="1"/>
          </p:cNvSpPr>
          <p:nvPr/>
        </p:nvSpPr>
        <p:spPr bwMode="auto">
          <a:xfrm>
            <a:off x="2124075" y="2278063"/>
            <a:ext cx="4419600" cy="288925"/>
          </a:xfrm>
          <a:prstGeom prst="rightArrow">
            <a:avLst>
              <a:gd name="adj1" fmla="val 50000"/>
              <a:gd name="adj2" fmla="val 382418"/>
            </a:avLst>
          </a:prstGeom>
          <a:solidFill>
            <a:srgbClr val="66FF33"/>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cs typeface="Arial" panose="020B0604020202020204" pitchFamily="34" charset="0"/>
            </a:endParaRPr>
          </a:p>
        </p:txBody>
      </p:sp>
      <p:sp>
        <p:nvSpPr>
          <p:cNvPr id="12301" name="Rectangle 17">
            <a:extLst>
              <a:ext uri="{FF2B5EF4-FFF2-40B4-BE49-F238E27FC236}">
                <a16:creationId xmlns:a16="http://schemas.microsoft.com/office/drawing/2014/main" xmlns="" id="{9A17D240-47D4-4365-94CD-081D75E22421}"/>
              </a:ext>
            </a:extLst>
          </p:cNvPr>
          <p:cNvSpPr>
            <a:spLocks noChangeArrowheads="1"/>
          </p:cNvSpPr>
          <p:nvPr/>
        </p:nvSpPr>
        <p:spPr bwMode="auto">
          <a:xfrm>
            <a:off x="3563938" y="2854325"/>
            <a:ext cx="5580062" cy="820738"/>
          </a:xfrm>
          <a:prstGeom prst="rect">
            <a:avLst/>
          </a:prstGeom>
          <a:solidFill>
            <a:srgbClr val="FFCC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800">
                <a:solidFill>
                  <a:schemeClr val="bg1"/>
                </a:solidFill>
                <a:cs typeface="Arial" panose="020B0604020202020204" pitchFamily="34" charset="0"/>
              </a:rPr>
              <a:t>合成標準不確かさで示された範囲に</a:t>
            </a:r>
          </a:p>
          <a:p>
            <a:pPr algn="ctr" eaLnBrk="1" hangingPunct="1">
              <a:spcBef>
                <a:spcPct val="0"/>
              </a:spcBef>
              <a:buFontTx/>
              <a:buNone/>
            </a:pPr>
            <a:r>
              <a:rPr lang="ja-JP" altLang="en-US" sz="2800">
                <a:solidFill>
                  <a:schemeClr val="bg1"/>
                </a:solidFill>
                <a:cs typeface="Arial" panose="020B0604020202020204" pitchFamily="34" charset="0"/>
              </a:rPr>
              <a:t>は約</a:t>
            </a:r>
            <a:r>
              <a:rPr lang="en-US" altLang="ja-JP" sz="2800">
                <a:solidFill>
                  <a:schemeClr val="bg1"/>
                </a:solidFill>
                <a:cs typeface="Arial" panose="020B0604020202020204" pitchFamily="34" charset="0"/>
              </a:rPr>
              <a:t>68 %</a:t>
            </a:r>
            <a:r>
              <a:rPr lang="ja-JP" altLang="en-US" sz="2800">
                <a:solidFill>
                  <a:schemeClr val="bg1"/>
                </a:solidFill>
                <a:cs typeface="Arial" panose="020B0604020202020204" pitchFamily="34" charset="0"/>
              </a:rPr>
              <a:t>のものしか含まれない。</a:t>
            </a:r>
          </a:p>
        </p:txBody>
      </p:sp>
      <p:sp>
        <p:nvSpPr>
          <p:cNvPr id="12302" name="AutoShape 18">
            <a:extLst>
              <a:ext uri="{FF2B5EF4-FFF2-40B4-BE49-F238E27FC236}">
                <a16:creationId xmlns:a16="http://schemas.microsoft.com/office/drawing/2014/main" xmlns="" id="{5528CF7E-B68F-40DB-B49A-ECE01A7B0105}"/>
              </a:ext>
            </a:extLst>
          </p:cNvPr>
          <p:cNvSpPr>
            <a:spLocks noChangeArrowheads="1"/>
          </p:cNvSpPr>
          <p:nvPr/>
        </p:nvSpPr>
        <p:spPr bwMode="auto">
          <a:xfrm>
            <a:off x="1692275" y="3789363"/>
            <a:ext cx="431800" cy="720725"/>
          </a:xfrm>
          <a:prstGeom prst="upDownArrow">
            <a:avLst>
              <a:gd name="adj1" fmla="val 50000"/>
              <a:gd name="adj2" fmla="val 33382"/>
            </a:avLst>
          </a:prstGeom>
          <a:solidFill>
            <a:srgbClr val="66FF33"/>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cs typeface="Arial" panose="020B0604020202020204" pitchFamily="34" charset="0"/>
            </a:endParaRPr>
          </a:p>
        </p:txBody>
      </p:sp>
      <p:sp>
        <p:nvSpPr>
          <p:cNvPr id="12303" name="AutoShape 19">
            <a:extLst>
              <a:ext uri="{FF2B5EF4-FFF2-40B4-BE49-F238E27FC236}">
                <a16:creationId xmlns:a16="http://schemas.microsoft.com/office/drawing/2014/main" xmlns="" id="{70A7F3D3-6F44-4539-B566-37456F3ADE77}"/>
              </a:ext>
            </a:extLst>
          </p:cNvPr>
          <p:cNvSpPr>
            <a:spLocks noChangeArrowheads="1"/>
          </p:cNvSpPr>
          <p:nvPr/>
        </p:nvSpPr>
        <p:spPr bwMode="auto">
          <a:xfrm>
            <a:off x="4932363" y="3717925"/>
            <a:ext cx="431800" cy="1008063"/>
          </a:xfrm>
          <a:prstGeom prst="downArrow">
            <a:avLst>
              <a:gd name="adj1" fmla="val 50000"/>
              <a:gd name="adj2" fmla="val 58364"/>
            </a:avLst>
          </a:prstGeom>
          <a:solidFill>
            <a:srgbClr val="66FF33"/>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cs typeface="Arial" panose="020B0604020202020204" pitchFamily="34" charset="0"/>
            </a:endParaRPr>
          </a:p>
        </p:txBody>
      </p:sp>
      <p:sp>
        <p:nvSpPr>
          <p:cNvPr id="12304" name="Rectangle 20">
            <a:extLst>
              <a:ext uri="{FF2B5EF4-FFF2-40B4-BE49-F238E27FC236}">
                <a16:creationId xmlns:a16="http://schemas.microsoft.com/office/drawing/2014/main" xmlns="" id="{BC37C5AE-C89A-452F-A437-17F555D4BD31}"/>
              </a:ext>
            </a:extLst>
          </p:cNvPr>
          <p:cNvSpPr>
            <a:spLocks noChangeArrowheads="1"/>
          </p:cNvSpPr>
          <p:nvPr/>
        </p:nvSpPr>
        <p:spPr bwMode="auto">
          <a:xfrm>
            <a:off x="4319588" y="4725988"/>
            <a:ext cx="4824412" cy="1282700"/>
          </a:xfrm>
          <a:prstGeom prst="rect">
            <a:avLst/>
          </a:prstGeom>
          <a:solidFill>
            <a:srgbClr val="FFCC66"/>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800">
                <a:solidFill>
                  <a:schemeClr val="bg1"/>
                </a:solidFill>
                <a:cs typeface="Arial" panose="020B0604020202020204" pitchFamily="34" charset="0"/>
              </a:rPr>
              <a:t>合成標準不確かさを</a:t>
            </a:r>
            <a:r>
              <a:rPr lang="en-US" altLang="ja-JP" sz="2800">
                <a:solidFill>
                  <a:schemeClr val="bg1"/>
                </a:solidFill>
                <a:cs typeface="Arial" panose="020B0604020202020204" pitchFamily="34" charset="0"/>
              </a:rPr>
              <a:t>2</a:t>
            </a:r>
            <a:r>
              <a:rPr lang="ja-JP" altLang="en-US" sz="2800">
                <a:solidFill>
                  <a:schemeClr val="bg1"/>
                </a:solidFill>
                <a:cs typeface="Arial" panose="020B0604020202020204" pitchFamily="34" charset="0"/>
              </a:rPr>
              <a:t>倍すれば</a:t>
            </a:r>
          </a:p>
          <a:p>
            <a:pPr algn="ctr" eaLnBrk="1" hangingPunct="1">
              <a:spcBef>
                <a:spcPct val="0"/>
              </a:spcBef>
              <a:buFontTx/>
              <a:buNone/>
            </a:pPr>
            <a:r>
              <a:rPr lang="ja-JP" altLang="en-US" sz="2800">
                <a:solidFill>
                  <a:schemeClr val="bg1"/>
                </a:solidFill>
                <a:cs typeface="Arial" panose="020B0604020202020204" pitchFamily="34" charset="0"/>
              </a:rPr>
              <a:t>約</a:t>
            </a:r>
            <a:r>
              <a:rPr lang="en-US" altLang="ja-JP" sz="2800">
                <a:solidFill>
                  <a:schemeClr val="bg1"/>
                </a:solidFill>
                <a:cs typeface="Arial" panose="020B0604020202020204" pitchFamily="34" charset="0"/>
              </a:rPr>
              <a:t>95 %</a:t>
            </a:r>
            <a:r>
              <a:rPr lang="ja-JP" altLang="en-US" sz="2800">
                <a:solidFill>
                  <a:schemeClr val="bg1"/>
                </a:solidFill>
                <a:cs typeface="Arial" panose="020B0604020202020204" pitchFamily="34" charset="0"/>
              </a:rPr>
              <a:t>が含まれ，</a:t>
            </a:r>
            <a:endParaRPr lang="en-US" altLang="ja-JP" sz="2800">
              <a:solidFill>
                <a:schemeClr val="bg1"/>
              </a:solidFill>
              <a:cs typeface="Arial" panose="020B0604020202020204" pitchFamily="34" charset="0"/>
            </a:endParaRPr>
          </a:p>
          <a:p>
            <a:pPr algn="ctr" eaLnBrk="1" hangingPunct="1">
              <a:spcBef>
                <a:spcPct val="0"/>
              </a:spcBef>
              <a:buFontTx/>
              <a:buNone/>
            </a:pPr>
            <a:r>
              <a:rPr lang="ja-JP" altLang="en-US" sz="2800">
                <a:solidFill>
                  <a:schemeClr val="bg1"/>
                </a:solidFill>
                <a:cs typeface="Arial" panose="020B0604020202020204" pitchFamily="34" charset="0"/>
              </a:rPr>
              <a:t>値の存在範囲を示す値になる。</a:t>
            </a:r>
          </a:p>
        </p:txBody>
      </p:sp>
      <p:sp>
        <p:nvSpPr>
          <p:cNvPr id="12305" name="WordArt 21">
            <a:extLst>
              <a:ext uri="{FF2B5EF4-FFF2-40B4-BE49-F238E27FC236}">
                <a16:creationId xmlns:a16="http://schemas.microsoft.com/office/drawing/2014/main" xmlns="" id="{451560DB-BC2B-430D-B406-FA3CF62C4218}"/>
              </a:ext>
            </a:extLst>
          </p:cNvPr>
          <p:cNvSpPr>
            <a:spLocks noChangeArrowheads="1" noChangeShapeType="1" noTextEdit="1"/>
          </p:cNvSpPr>
          <p:nvPr/>
        </p:nvSpPr>
        <p:spPr bwMode="auto">
          <a:xfrm>
            <a:off x="5435600" y="6113463"/>
            <a:ext cx="2638425" cy="4572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ja-JP" altLang="en-US" sz="3600"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ＭＳ Ｐゴシック" panose="020B0600070205080204" pitchFamily="50" charset="-128"/>
              </a:rPr>
              <a:t>拡張不確かさ</a:t>
            </a:r>
          </a:p>
        </p:txBody>
      </p:sp>
      <p:sp>
        <p:nvSpPr>
          <p:cNvPr id="12306" name="Oval 22">
            <a:extLst>
              <a:ext uri="{FF2B5EF4-FFF2-40B4-BE49-F238E27FC236}">
                <a16:creationId xmlns:a16="http://schemas.microsoft.com/office/drawing/2014/main" xmlns="" id="{AFFD7234-3765-4FB8-B44C-6A4413597BBD}"/>
              </a:ext>
            </a:extLst>
          </p:cNvPr>
          <p:cNvSpPr>
            <a:spLocks noChangeArrowheads="1"/>
          </p:cNvSpPr>
          <p:nvPr/>
        </p:nvSpPr>
        <p:spPr bwMode="auto">
          <a:xfrm>
            <a:off x="7308850" y="4654550"/>
            <a:ext cx="898525" cy="606425"/>
          </a:xfrm>
          <a:prstGeom prst="ellipse">
            <a:avLst/>
          </a:pr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cs typeface="Arial" panose="020B0604020202020204" pitchFamily="34" charset="0"/>
            </a:endParaRPr>
          </a:p>
        </p:txBody>
      </p:sp>
      <p:sp>
        <p:nvSpPr>
          <p:cNvPr id="12307" name="Text Box 23">
            <a:extLst>
              <a:ext uri="{FF2B5EF4-FFF2-40B4-BE49-F238E27FC236}">
                <a16:creationId xmlns:a16="http://schemas.microsoft.com/office/drawing/2014/main" xmlns="" id="{67B9897D-E3C7-4458-8798-7EED6C86FAFA}"/>
              </a:ext>
            </a:extLst>
          </p:cNvPr>
          <p:cNvSpPr txBox="1">
            <a:spLocks noChangeArrowheads="1"/>
          </p:cNvSpPr>
          <p:nvPr/>
        </p:nvSpPr>
        <p:spPr bwMode="auto">
          <a:xfrm>
            <a:off x="5580063" y="3717925"/>
            <a:ext cx="3563937"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cs typeface="Arial" panose="020B0604020202020204" pitchFamily="34" charset="0"/>
              </a:rPr>
              <a:t>この数を包含係数と言い，</a:t>
            </a:r>
            <a:r>
              <a:rPr lang="en-US" altLang="ja-JP" sz="2800" i="1">
                <a:latin typeface="Times New Roman" panose="02020603050405020304" pitchFamily="18" charset="0"/>
                <a:cs typeface="Arial" panose="020B0604020202020204" pitchFamily="34" charset="0"/>
              </a:rPr>
              <a:t>k</a:t>
            </a:r>
            <a:r>
              <a:rPr lang="ja-JP" altLang="en-US" sz="2800">
                <a:latin typeface="Tahoma" panose="020B0604030504040204" pitchFamily="34" charset="0"/>
                <a:cs typeface="Arial" panose="020B0604020202020204" pitchFamily="34" charset="0"/>
              </a:rPr>
              <a:t>で表す。</a:t>
            </a:r>
            <a:r>
              <a:rPr lang="en-US" altLang="ja-JP" sz="2800">
                <a:latin typeface="Tahoma" panose="020B0604030504040204" pitchFamily="34" charset="0"/>
                <a:cs typeface="Arial" panose="020B0604020202020204" pitchFamily="34" charset="0"/>
              </a:rPr>
              <a:t>(</a:t>
            </a:r>
            <a:r>
              <a:rPr lang="en-US" altLang="ja-JP" sz="2800" i="1">
                <a:latin typeface="Times New Roman" panose="02020603050405020304" pitchFamily="18" charset="0"/>
                <a:cs typeface="Arial" panose="020B0604020202020204" pitchFamily="34" charset="0"/>
              </a:rPr>
              <a:t>k</a:t>
            </a:r>
            <a:r>
              <a:rPr lang="en-US" altLang="ja-JP" sz="2800">
                <a:latin typeface="Times New Roman" panose="02020603050405020304" pitchFamily="18" charset="0"/>
                <a:cs typeface="Arial" panose="020B0604020202020204" pitchFamily="34" charset="0"/>
              </a:rPr>
              <a:t>=2</a:t>
            </a:r>
            <a:r>
              <a:rPr lang="en-US" altLang="ja-JP" sz="2800">
                <a:latin typeface="Tahoma" panose="020B0604030504040204" pitchFamily="34" charset="0"/>
                <a:cs typeface="Arial" panose="020B0604020202020204" pitchFamily="34" charset="0"/>
              </a:rPr>
              <a: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xmlns="" id="{5F15FB39-B730-4CBF-8521-6416C0C5E756}"/>
              </a:ext>
            </a:extLst>
          </p:cNvPr>
          <p:cNvSpPr>
            <a:spLocks noGrp="1" noChangeArrowheads="1"/>
          </p:cNvSpPr>
          <p:nvPr>
            <p:ph type="title"/>
          </p:nvPr>
        </p:nvSpPr>
        <p:spPr/>
        <p:txBody>
          <a:bodyPr/>
          <a:lstStyle/>
          <a:p>
            <a:pPr eaLnBrk="1" hangingPunct="1"/>
            <a:r>
              <a:rPr lang="ja-JP" altLang="en-US" sz="4000">
                <a:solidFill>
                  <a:schemeClr val="tx1"/>
                </a:solidFill>
              </a:rPr>
              <a:t>正規分布</a:t>
            </a:r>
          </a:p>
        </p:txBody>
      </p:sp>
      <p:sp>
        <p:nvSpPr>
          <p:cNvPr id="13315" name="Freeform 3">
            <a:extLst>
              <a:ext uri="{FF2B5EF4-FFF2-40B4-BE49-F238E27FC236}">
                <a16:creationId xmlns:a16="http://schemas.microsoft.com/office/drawing/2014/main" xmlns="" id="{F8BF6C26-FB2A-4DE0-A010-2435DB9EC4C3}"/>
              </a:ext>
            </a:extLst>
          </p:cNvPr>
          <p:cNvSpPr>
            <a:spLocks/>
          </p:cNvSpPr>
          <p:nvPr/>
        </p:nvSpPr>
        <p:spPr bwMode="auto">
          <a:xfrm>
            <a:off x="762000" y="1609725"/>
            <a:ext cx="7543800" cy="2286000"/>
          </a:xfrm>
          <a:custGeom>
            <a:avLst/>
            <a:gdLst>
              <a:gd name="T0" fmla="*/ 0 w 3629"/>
              <a:gd name="T1" fmla="*/ 2147483647 h 2722"/>
              <a:gd name="T2" fmla="*/ 2147483647 w 3629"/>
              <a:gd name="T3" fmla="*/ 2147483647 h 2722"/>
              <a:gd name="T4" fmla="*/ 2147483647 w 3629"/>
              <a:gd name="T5" fmla="*/ 0 h 2722"/>
              <a:gd name="T6" fmla="*/ 2147483647 w 3629"/>
              <a:gd name="T7" fmla="*/ 2147483647 h 2722"/>
              <a:gd name="T8" fmla="*/ 2147483647 w 3629"/>
              <a:gd name="T9" fmla="*/ 2147483647 h 2722"/>
              <a:gd name="T10" fmla="*/ 0 60000 65536"/>
              <a:gd name="T11" fmla="*/ 0 60000 65536"/>
              <a:gd name="T12" fmla="*/ 0 60000 65536"/>
              <a:gd name="T13" fmla="*/ 0 60000 65536"/>
              <a:gd name="T14" fmla="*/ 0 60000 65536"/>
              <a:gd name="T15" fmla="*/ 0 w 3629"/>
              <a:gd name="T16" fmla="*/ 0 h 2722"/>
              <a:gd name="T17" fmla="*/ 3629 w 3629"/>
              <a:gd name="T18" fmla="*/ 2722 h 2722"/>
            </a:gdLst>
            <a:ahLst/>
            <a:cxnLst>
              <a:cxn ang="T10">
                <a:pos x="T0" y="T1"/>
              </a:cxn>
              <a:cxn ang="T11">
                <a:pos x="T2" y="T3"/>
              </a:cxn>
              <a:cxn ang="T12">
                <a:pos x="T4" y="T5"/>
              </a:cxn>
              <a:cxn ang="T13">
                <a:pos x="T6" y="T7"/>
              </a:cxn>
              <a:cxn ang="T14">
                <a:pos x="T8" y="T9"/>
              </a:cxn>
            </a:cxnLst>
            <a:rect l="T15" t="T16" r="T17" b="T18"/>
            <a:pathLst>
              <a:path w="3629" h="2722">
                <a:moveTo>
                  <a:pt x="0" y="2721"/>
                </a:moveTo>
                <a:cubicBezTo>
                  <a:pt x="304" y="2721"/>
                  <a:pt x="609" y="2721"/>
                  <a:pt x="907" y="2268"/>
                </a:cubicBezTo>
                <a:cubicBezTo>
                  <a:pt x="1205" y="1815"/>
                  <a:pt x="1484" y="0"/>
                  <a:pt x="1786" y="0"/>
                </a:cubicBezTo>
                <a:cubicBezTo>
                  <a:pt x="2088" y="0"/>
                  <a:pt x="2415" y="1814"/>
                  <a:pt x="2722" y="2268"/>
                </a:cubicBezTo>
                <a:cubicBezTo>
                  <a:pt x="3029" y="2722"/>
                  <a:pt x="3329" y="2721"/>
                  <a:pt x="3629" y="2721"/>
                </a:cubicBezTo>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3316" name="Line 4">
            <a:extLst>
              <a:ext uri="{FF2B5EF4-FFF2-40B4-BE49-F238E27FC236}">
                <a16:creationId xmlns:a16="http://schemas.microsoft.com/office/drawing/2014/main" xmlns="" id="{ECD945A6-8C2C-406E-A2A2-DAFD05F5F12D}"/>
              </a:ext>
            </a:extLst>
          </p:cNvPr>
          <p:cNvSpPr>
            <a:spLocks noChangeShapeType="1"/>
          </p:cNvSpPr>
          <p:nvPr/>
        </p:nvSpPr>
        <p:spPr bwMode="auto">
          <a:xfrm>
            <a:off x="381000" y="4038600"/>
            <a:ext cx="8489950" cy="0"/>
          </a:xfrm>
          <a:prstGeom prst="line">
            <a:avLst/>
          </a:prstGeom>
          <a:noFill/>
          <a:ln w="15875">
            <a:solidFill>
              <a:schemeClr val="tx1"/>
            </a:solidFill>
            <a:round/>
            <a:headEnd/>
            <a:tailEnd type="triangle" w="med" len="me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3317" name="Line 5">
            <a:extLst>
              <a:ext uri="{FF2B5EF4-FFF2-40B4-BE49-F238E27FC236}">
                <a16:creationId xmlns:a16="http://schemas.microsoft.com/office/drawing/2014/main" xmlns="" id="{780365D5-72B9-48AA-9360-646FA969ECFB}"/>
              </a:ext>
            </a:extLst>
          </p:cNvPr>
          <p:cNvSpPr>
            <a:spLocks noChangeShapeType="1"/>
          </p:cNvSpPr>
          <p:nvPr/>
        </p:nvSpPr>
        <p:spPr bwMode="auto">
          <a:xfrm>
            <a:off x="4476750" y="1619250"/>
            <a:ext cx="0" cy="2413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3318" name="Line 6">
            <a:extLst>
              <a:ext uri="{FF2B5EF4-FFF2-40B4-BE49-F238E27FC236}">
                <a16:creationId xmlns:a16="http://schemas.microsoft.com/office/drawing/2014/main" xmlns="" id="{599EA18A-CD0C-4069-A664-4FDC784DCEF5}"/>
              </a:ext>
            </a:extLst>
          </p:cNvPr>
          <p:cNvSpPr>
            <a:spLocks noChangeShapeType="1"/>
          </p:cNvSpPr>
          <p:nvPr/>
        </p:nvSpPr>
        <p:spPr bwMode="auto">
          <a:xfrm>
            <a:off x="3448050" y="2590800"/>
            <a:ext cx="1588" cy="144938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3319" name="Line 7">
            <a:extLst>
              <a:ext uri="{FF2B5EF4-FFF2-40B4-BE49-F238E27FC236}">
                <a16:creationId xmlns:a16="http://schemas.microsoft.com/office/drawing/2014/main" xmlns="" id="{5BFB5AA3-9139-4225-9A57-E083CE05F43D}"/>
              </a:ext>
            </a:extLst>
          </p:cNvPr>
          <p:cNvSpPr>
            <a:spLocks noChangeShapeType="1"/>
          </p:cNvSpPr>
          <p:nvPr/>
        </p:nvSpPr>
        <p:spPr bwMode="auto">
          <a:xfrm>
            <a:off x="5562600" y="2590800"/>
            <a:ext cx="0" cy="14478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3320" name="Line 8">
            <a:extLst>
              <a:ext uri="{FF2B5EF4-FFF2-40B4-BE49-F238E27FC236}">
                <a16:creationId xmlns:a16="http://schemas.microsoft.com/office/drawing/2014/main" xmlns="" id="{CEE5695C-F917-4C4D-846F-C5188F9C0AED}"/>
              </a:ext>
            </a:extLst>
          </p:cNvPr>
          <p:cNvSpPr>
            <a:spLocks noChangeShapeType="1"/>
          </p:cNvSpPr>
          <p:nvPr/>
        </p:nvSpPr>
        <p:spPr bwMode="auto">
          <a:xfrm>
            <a:off x="2330450" y="3676650"/>
            <a:ext cx="1588" cy="3619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3321" name="Line 9">
            <a:extLst>
              <a:ext uri="{FF2B5EF4-FFF2-40B4-BE49-F238E27FC236}">
                <a16:creationId xmlns:a16="http://schemas.microsoft.com/office/drawing/2014/main" xmlns="" id="{CF794F7E-717D-45D4-BD54-7211DCDD94E0}"/>
              </a:ext>
            </a:extLst>
          </p:cNvPr>
          <p:cNvSpPr>
            <a:spLocks noChangeShapeType="1"/>
          </p:cNvSpPr>
          <p:nvPr/>
        </p:nvSpPr>
        <p:spPr bwMode="auto">
          <a:xfrm>
            <a:off x="6731000" y="3683000"/>
            <a:ext cx="0" cy="34131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3322" name="Line 10">
            <a:extLst>
              <a:ext uri="{FF2B5EF4-FFF2-40B4-BE49-F238E27FC236}">
                <a16:creationId xmlns:a16="http://schemas.microsoft.com/office/drawing/2014/main" xmlns="" id="{5EAE01A7-760F-42E1-9B5C-7FECC0DB3129}"/>
              </a:ext>
            </a:extLst>
          </p:cNvPr>
          <p:cNvSpPr>
            <a:spLocks noChangeShapeType="1"/>
          </p:cNvSpPr>
          <p:nvPr/>
        </p:nvSpPr>
        <p:spPr bwMode="auto">
          <a:xfrm flipH="1">
            <a:off x="1219200" y="3889375"/>
            <a:ext cx="4763" cy="1460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3323" name="Line 11">
            <a:extLst>
              <a:ext uri="{FF2B5EF4-FFF2-40B4-BE49-F238E27FC236}">
                <a16:creationId xmlns:a16="http://schemas.microsoft.com/office/drawing/2014/main" xmlns="" id="{19FB1A51-A49D-4BFF-A292-AB01B61740B2}"/>
              </a:ext>
            </a:extLst>
          </p:cNvPr>
          <p:cNvSpPr>
            <a:spLocks noChangeShapeType="1"/>
          </p:cNvSpPr>
          <p:nvPr/>
        </p:nvSpPr>
        <p:spPr bwMode="auto">
          <a:xfrm>
            <a:off x="7848600" y="3886200"/>
            <a:ext cx="0" cy="16192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3324" name="Text Box 12">
            <a:extLst>
              <a:ext uri="{FF2B5EF4-FFF2-40B4-BE49-F238E27FC236}">
                <a16:creationId xmlns:a16="http://schemas.microsoft.com/office/drawing/2014/main" xmlns="" id="{71669736-8A13-43F4-9F01-CA2071CF4B3F}"/>
              </a:ext>
            </a:extLst>
          </p:cNvPr>
          <p:cNvSpPr txBox="1">
            <a:spLocks noChangeArrowheads="1"/>
          </p:cNvSpPr>
          <p:nvPr/>
        </p:nvSpPr>
        <p:spPr bwMode="auto">
          <a:xfrm>
            <a:off x="4348163" y="4029075"/>
            <a:ext cx="228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eaLnBrk="1" hangingPunct="1">
              <a:spcBef>
                <a:spcPct val="0"/>
              </a:spcBef>
              <a:buFontTx/>
              <a:buNone/>
            </a:pPr>
            <a:r>
              <a:rPr lang="en-US" altLang="ja-JP" sz="1800" i="1">
                <a:latin typeface="Symbol" panose="05050102010706020507" pitchFamily="18" charset="2"/>
                <a:ea typeface="ＭＳ 明朝" panose="02020609040205080304" pitchFamily="17" charset="-128"/>
              </a:rPr>
              <a:t>m</a:t>
            </a:r>
            <a:endParaRPr lang="en-US" altLang="ja-JP" sz="1800">
              <a:latin typeface="Times New Roman" panose="02020603050405020304" pitchFamily="18" charset="0"/>
            </a:endParaRPr>
          </a:p>
        </p:txBody>
      </p:sp>
      <p:sp>
        <p:nvSpPr>
          <p:cNvPr id="13325" name="Text Box 13">
            <a:extLst>
              <a:ext uri="{FF2B5EF4-FFF2-40B4-BE49-F238E27FC236}">
                <a16:creationId xmlns:a16="http://schemas.microsoft.com/office/drawing/2014/main" xmlns="" id="{34F37F32-9796-4ECC-8E3D-43664F5253CE}"/>
              </a:ext>
            </a:extLst>
          </p:cNvPr>
          <p:cNvSpPr txBox="1">
            <a:spLocks noChangeArrowheads="1"/>
          </p:cNvSpPr>
          <p:nvPr/>
        </p:nvSpPr>
        <p:spPr bwMode="auto">
          <a:xfrm>
            <a:off x="5334000" y="4038600"/>
            <a:ext cx="5715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eaLnBrk="1" hangingPunct="1">
              <a:spcBef>
                <a:spcPct val="0"/>
              </a:spcBef>
              <a:buFontTx/>
              <a:buNone/>
            </a:pPr>
            <a:r>
              <a:rPr lang="en-US" altLang="ja-JP" sz="1800" i="1">
                <a:latin typeface="Symbol" panose="05050102010706020507" pitchFamily="18" charset="2"/>
                <a:ea typeface="ＭＳ 明朝" panose="02020609040205080304" pitchFamily="17" charset="-128"/>
              </a:rPr>
              <a:t>m</a:t>
            </a:r>
            <a:r>
              <a:rPr lang="en-US" altLang="ja-JP" sz="1800">
                <a:latin typeface="Symbol" panose="05050102010706020507" pitchFamily="18" charset="2"/>
                <a:ea typeface="ＭＳ 明朝" panose="02020609040205080304" pitchFamily="17" charset="-128"/>
              </a:rPr>
              <a:t>+</a:t>
            </a:r>
            <a:r>
              <a:rPr lang="en-US" altLang="ja-JP" sz="1800" i="1">
                <a:latin typeface="Symbol" panose="05050102010706020507" pitchFamily="18" charset="2"/>
                <a:ea typeface="ＭＳ 明朝" panose="02020609040205080304" pitchFamily="17" charset="-128"/>
              </a:rPr>
              <a:t>s</a:t>
            </a:r>
            <a:endParaRPr lang="en-US" altLang="ja-JP" sz="1800">
              <a:latin typeface="Times New Roman" panose="02020603050405020304" pitchFamily="18" charset="0"/>
            </a:endParaRPr>
          </a:p>
        </p:txBody>
      </p:sp>
      <p:sp>
        <p:nvSpPr>
          <p:cNvPr id="13326" name="Text Box 14">
            <a:extLst>
              <a:ext uri="{FF2B5EF4-FFF2-40B4-BE49-F238E27FC236}">
                <a16:creationId xmlns:a16="http://schemas.microsoft.com/office/drawing/2014/main" xmlns="" id="{264FCDD2-C1FF-4661-A576-D5E5716BC9DF}"/>
              </a:ext>
            </a:extLst>
          </p:cNvPr>
          <p:cNvSpPr txBox="1">
            <a:spLocks noChangeArrowheads="1"/>
          </p:cNvSpPr>
          <p:nvPr/>
        </p:nvSpPr>
        <p:spPr bwMode="auto">
          <a:xfrm>
            <a:off x="6400800" y="4038600"/>
            <a:ext cx="669925"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eaLnBrk="1" hangingPunct="1">
              <a:spcBef>
                <a:spcPct val="0"/>
              </a:spcBef>
              <a:buFontTx/>
              <a:buNone/>
            </a:pPr>
            <a:r>
              <a:rPr lang="en-US" altLang="ja-JP" sz="1800" i="1">
                <a:latin typeface="Symbol" panose="05050102010706020507" pitchFamily="18" charset="2"/>
                <a:ea typeface="ＭＳ 明朝" panose="02020609040205080304" pitchFamily="17" charset="-128"/>
              </a:rPr>
              <a:t>m</a:t>
            </a:r>
            <a:r>
              <a:rPr lang="en-US" altLang="ja-JP" sz="1800">
                <a:latin typeface="Symbol" panose="05050102010706020507" pitchFamily="18" charset="2"/>
                <a:ea typeface="ＭＳ 明朝" panose="02020609040205080304" pitchFamily="17" charset="-128"/>
              </a:rPr>
              <a:t>+2</a:t>
            </a:r>
            <a:r>
              <a:rPr lang="en-US" altLang="ja-JP" sz="1800" i="1">
                <a:latin typeface="Symbol" panose="05050102010706020507" pitchFamily="18" charset="2"/>
                <a:ea typeface="ＭＳ 明朝" panose="02020609040205080304" pitchFamily="17" charset="-128"/>
              </a:rPr>
              <a:t>s</a:t>
            </a:r>
            <a:endParaRPr lang="en-US" altLang="ja-JP" sz="1800">
              <a:latin typeface="Times New Roman" panose="02020603050405020304" pitchFamily="18" charset="0"/>
            </a:endParaRPr>
          </a:p>
        </p:txBody>
      </p:sp>
      <p:sp>
        <p:nvSpPr>
          <p:cNvPr id="13327" name="Text Box 15">
            <a:extLst>
              <a:ext uri="{FF2B5EF4-FFF2-40B4-BE49-F238E27FC236}">
                <a16:creationId xmlns:a16="http://schemas.microsoft.com/office/drawing/2014/main" xmlns="" id="{93865916-1DFA-4CEB-95D6-F59C12A95E07}"/>
              </a:ext>
            </a:extLst>
          </p:cNvPr>
          <p:cNvSpPr txBox="1">
            <a:spLocks noChangeArrowheads="1"/>
          </p:cNvSpPr>
          <p:nvPr/>
        </p:nvSpPr>
        <p:spPr bwMode="auto">
          <a:xfrm>
            <a:off x="3200400" y="4038600"/>
            <a:ext cx="5715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eaLnBrk="1" hangingPunct="1">
              <a:spcBef>
                <a:spcPct val="0"/>
              </a:spcBef>
              <a:buFontTx/>
              <a:buNone/>
            </a:pPr>
            <a:r>
              <a:rPr lang="en-US" altLang="ja-JP" sz="1800" i="1">
                <a:latin typeface="Symbol" panose="05050102010706020507" pitchFamily="18" charset="2"/>
                <a:ea typeface="ＭＳ 明朝" panose="02020609040205080304" pitchFamily="17" charset="-128"/>
              </a:rPr>
              <a:t>m</a:t>
            </a:r>
            <a:r>
              <a:rPr lang="en-US" altLang="ja-JP" sz="1800">
                <a:latin typeface="Symbol" panose="05050102010706020507" pitchFamily="18" charset="2"/>
                <a:ea typeface="ＭＳ 明朝" panose="02020609040205080304" pitchFamily="17" charset="-128"/>
              </a:rPr>
              <a:t>-</a:t>
            </a:r>
            <a:r>
              <a:rPr lang="en-US" altLang="ja-JP" sz="1800" i="1">
                <a:latin typeface="Symbol" panose="05050102010706020507" pitchFamily="18" charset="2"/>
                <a:ea typeface="ＭＳ 明朝" panose="02020609040205080304" pitchFamily="17" charset="-128"/>
              </a:rPr>
              <a:t>s</a:t>
            </a:r>
            <a:endParaRPr lang="en-US" altLang="ja-JP" sz="1800">
              <a:latin typeface="Times New Roman" panose="02020603050405020304" pitchFamily="18" charset="0"/>
            </a:endParaRPr>
          </a:p>
        </p:txBody>
      </p:sp>
      <p:sp>
        <p:nvSpPr>
          <p:cNvPr id="13328" name="Text Box 16">
            <a:extLst>
              <a:ext uri="{FF2B5EF4-FFF2-40B4-BE49-F238E27FC236}">
                <a16:creationId xmlns:a16="http://schemas.microsoft.com/office/drawing/2014/main" xmlns="" id="{EFE55992-F0B7-44B4-9222-CDB39C1DAFAC}"/>
              </a:ext>
            </a:extLst>
          </p:cNvPr>
          <p:cNvSpPr txBox="1">
            <a:spLocks noChangeArrowheads="1"/>
          </p:cNvSpPr>
          <p:nvPr/>
        </p:nvSpPr>
        <p:spPr bwMode="auto">
          <a:xfrm>
            <a:off x="1981200" y="4038600"/>
            <a:ext cx="685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eaLnBrk="1" hangingPunct="1">
              <a:spcBef>
                <a:spcPct val="0"/>
              </a:spcBef>
              <a:buFontTx/>
              <a:buNone/>
            </a:pPr>
            <a:r>
              <a:rPr lang="en-US" altLang="ja-JP" sz="1800" i="1">
                <a:latin typeface="Symbol" panose="05050102010706020507" pitchFamily="18" charset="2"/>
                <a:ea typeface="ＭＳ 明朝" panose="02020609040205080304" pitchFamily="17" charset="-128"/>
              </a:rPr>
              <a:t>m</a:t>
            </a:r>
            <a:r>
              <a:rPr lang="en-US" altLang="ja-JP" sz="1800">
                <a:latin typeface="Symbol" panose="05050102010706020507" pitchFamily="18" charset="2"/>
                <a:ea typeface="ＭＳ 明朝" panose="02020609040205080304" pitchFamily="17" charset="-128"/>
              </a:rPr>
              <a:t>-2</a:t>
            </a:r>
            <a:r>
              <a:rPr lang="en-US" altLang="ja-JP" sz="1800" i="1">
                <a:latin typeface="Symbol" panose="05050102010706020507" pitchFamily="18" charset="2"/>
                <a:ea typeface="ＭＳ 明朝" panose="02020609040205080304" pitchFamily="17" charset="-128"/>
              </a:rPr>
              <a:t>s</a:t>
            </a:r>
            <a:endParaRPr lang="en-US" altLang="ja-JP" sz="1800">
              <a:latin typeface="Times New Roman" panose="02020603050405020304" pitchFamily="18" charset="0"/>
            </a:endParaRPr>
          </a:p>
        </p:txBody>
      </p:sp>
      <p:sp>
        <p:nvSpPr>
          <p:cNvPr id="13329" name="Text Box 17">
            <a:extLst>
              <a:ext uri="{FF2B5EF4-FFF2-40B4-BE49-F238E27FC236}">
                <a16:creationId xmlns:a16="http://schemas.microsoft.com/office/drawing/2014/main" xmlns="" id="{4C2638E5-7644-43BD-86F5-18BDD4D1291E}"/>
              </a:ext>
            </a:extLst>
          </p:cNvPr>
          <p:cNvSpPr txBox="1">
            <a:spLocks noChangeArrowheads="1"/>
          </p:cNvSpPr>
          <p:nvPr/>
        </p:nvSpPr>
        <p:spPr bwMode="auto">
          <a:xfrm>
            <a:off x="7543800" y="4038600"/>
            <a:ext cx="779463"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eaLnBrk="1" hangingPunct="1">
              <a:spcBef>
                <a:spcPct val="0"/>
              </a:spcBef>
              <a:buFontTx/>
              <a:buNone/>
            </a:pPr>
            <a:r>
              <a:rPr lang="en-US" altLang="ja-JP" sz="1800" i="1">
                <a:latin typeface="Symbol" panose="05050102010706020507" pitchFamily="18" charset="2"/>
                <a:ea typeface="ＭＳ 明朝" panose="02020609040205080304" pitchFamily="17" charset="-128"/>
              </a:rPr>
              <a:t>m</a:t>
            </a:r>
            <a:r>
              <a:rPr lang="en-US" altLang="ja-JP" sz="1800">
                <a:latin typeface="Symbol" panose="05050102010706020507" pitchFamily="18" charset="2"/>
                <a:ea typeface="ＭＳ 明朝" panose="02020609040205080304" pitchFamily="17" charset="-128"/>
              </a:rPr>
              <a:t>+3</a:t>
            </a:r>
            <a:r>
              <a:rPr lang="en-US" altLang="ja-JP" sz="1800" i="1">
                <a:latin typeface="Symbol" panose="05050102010706020507" pitchFamily="18" charset="2"/>
                <a:ea typeface="ＭＳ 明朝" panose="02020609040205080304" pitchFamily="17" charset="-128"/>
              </a:rPr>
              <a:t>s</a:t>
            </a:r>
            <a:endParaRPr lang="en-US" altLang="ja-JP" sz="1800">
              <a:latin typeface="Times New Roman" panose="02020603050405020304" pitchFamily="18" charset="0"/>
            </a:endParaRPr>
          </a:p>
        </p:txBody>
      </p:sp>
      <p:sp>
        <p:nvSpPr>
          <p:cNvPr id="13330" name="Text Box 18">
            <a:extLst>
              <a:ext uri="{FF2B5EF4-FFF2-40B4-BE49-F238E27FC236}">
                <a16:creationId xmlns:a16="http://schemas.microsoft.com/office/drawing/2014/main" xmlns="" id="{3A9DAD27-F2F2-47F0-8C33-A062A9FBEC2B}"/>
              </a:ext>
            </a:extLst>
          </p:cNvPr>
          <p:cNvSpPr txBox="1">
            <a:spLocks noChangeArrowheads="1"/>
          </p:cNvSpPr>
          <p:nvPr/>
        </p:nvSpPr>
        <p:spPr bwMode="auto">
          <a:xfrm>
            <a:off x="914400" y="4038600"/>
            <a:ext cx="685800"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eaLnBrk="1" hangingPunct="1">
              <a:spcBef>
                <a:spcPct val="0"/>
              </a:spcBef>
              <a:buFontTx/>
              <a:buNone/>
            </a:pPr>
            <a:r>
              <a:rPr lang="en-US" altLang="ja-JP" sz="1800" i="1">
                <a:latin typeface="Symbol" panose="05050102010706020507" pitchFamily="18" charset="2"/>
                <a:ea typeface="ＭＳ 明朝" panose="02020609040205080304" pitchFamily="17" charset="-128"/>
              </a:rPr>
              <a:t>m</a:t>
            </a:r>
            <a:r>
              <a:rPr lang="en-US" altLang="ja-JP" sz="1800">
                <a:latin typeface="Symbol" panose="05050102010706020507" pitchFamily="18" charset="2"/>
                <a:ea typeface="ＭＳ 明朝" panose="02020609040205080304" pitchFamily="17" charset="-128"/>
              </a:rPr>
              <a:t>-3</a:t>
            </a:r>
            <a:r>
              <a:rPr lang="en-US" altLang="ja-JP" sz="1800" i="1">
                <a:latin typeface="Symbol" panose="05050102010706020507" pitchFamily="18" charset="2"/>
                <a:ea typeface="ＭＳ 明朝" panose="02020609040205080304" pitchFamily="17" charset="-128"/>
              </a:rPr>
              <a:t>s</a:t>
            </a:r>
            <a:endParaRPr lang="en-US" altLang="ja-JP" sz="1800">
              <a:latin typeface="Times New Roman" panose="02020603050405020304" pitchFamily="18" charset="0"/>
            </a:endParaRPr>
          </a:p>
        </p:txBody>
      </p:sp>
      <p:sp>
        <p:nvSpPr>
          <p:cNvPr id="13331" name="Line 19">
            <a:extLst>
              <a:ext uri="{FF2B5EF4-FFF2-40B4-BE49-F238E27FC236}">
                <a16:creationId xmlns:a16="http://schemas.microsoft.com/office/drawing/2014/main" xmlns="" id="{8B298918-41B8-4ECD-B767-97F0913BC5C8}"/>
              </a:ext>
            </a:extLst>
          </p:cNvPr>
          <p:cNvSpPr>
            <a:spLocks noChangeShapeType="1"/>
          </p:cNvSpPr>
          <p:nvPr/>
        </p:nvSpPr>
        <p:spPr bwMode="auto">
          <a:xfrm>
            <a:off x="3446463" y="4410075"/>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3332" name="Line 20">
            <a:extLst>
              <a:ext uri="{FF2B5EF4-FFF2-40B4-BE49-F238E27FC236}">
                <a16:creationId xmlns:a16="http://schemas.microsoft.com/office/drawing/2014/main" xmlns="" id="{BE47CAC4-883D-429B-A0C2-1A986CBA8EDC}"/>
              </a:ext>
            </a:extLst>
          </p:cNvPr>
          <p:cNvSpPr>
            <a:spLocks noChangeShapeType="1"/>
          </p:cNvSpPr>
          <p:nvPr/>
        </p:nvSpPr>
        <p:spPr bwMode="auto">
          <a:xfrm>
            <a:off x="2362200" y="484505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3333" name="Line 21">
            <a:extLst>
              <a:ext uri="{FF2B5EF4-FFF2-40B4-BE49-F238E27FC236}">
                <a16:creationId xmlns:a16="http://schemas.microsoft.com/office/drawing/2014/main" xmlns="" id="{0EAA3AEA-B871-4017-A025-7E3C4819B48F}"/>
              </a:ext>
            </a:extLst>
          </p:cNvPr>
          <p:cNvSpPr>
            <a:spLocks noChangeShapeType="1"/>
          </p:cNvSpPr>
          <p:nvPr/>
        </p:nvSpPr>
        <p:spPr bwMode="auto">
          <a:xfrm>
            <a:off x="1219200" y="5257800"/>
            <a:ext cx="1588"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3334" name="Line 22">
            <a:extLst>
              <a:ext uri="{FF2B5EF4-FFF2-40B4-BE49-F238E27FC236}">
                <a16:creationId xmlns:a16="http://schemas.microsoft.com/office/drawing/2014/main" xmlns="" id="{6E14B9F1-6AB2-4A00-8BD7-3C386E9D7DED}"/>
              </a:ext>
            </a:extLst>
          </p:cNvPr>
          <p:cNvSpPr>
            <a:spLocks noChangeShapeType="1"/>
          </p:cNvSpPr>
          <p:nvPr/>
        </p:nvSpPr>
        <p:spPr bwMode="auto">
          <a:xfrm>
            <a:off x="5562600" y="44196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3335" name="Line 23">
            <a:extLst>
              <a:ext uri="{FF2B5EF4-FFF2-40B4-BE49-F238E27FC236}">
                <a16:creationId xmlns:a16="http://schemas.microsoft.com/office/drawing/2014/main" xmlns="" id="{C99EEB6A-8CEB-4419-97C2-4FF288327032}"/>
              </a:ext>
            </a:extLst>
          </p:cNvPr>
          <p:cNvSpPr>
            <a:spLocks noChangeShapeType="1"/>
          </p:cNvSpPr>
          <p:nvPr/>
        </p:nvSpPr>
        <p:spPr bwMode="auto">
          <a:xfrm>
            <a:off x="6711950" y="483235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3336" name="Line 24">
            <a:extLst>
              <a:ext uri="{FF2B5EF4-FFF2-40B4-BE49-F238E27FC236}">
                <a16:creationId xmlns:a16="http://schemas.microsoft.com/office/drawing/2014/main" xmlns="" id="{C79D5915-A4CE-41A8-BD53-E8E118C174C7}"/>
              </a:ext>
            </a:extLst>
          </p:cNvPr>
          <p:cNvSpPr>
            <a:spLocks noChangeShapeType="1"/>
          </p:cNvSpPr>
          <p:nvPr/>
        </p:nvSpPr>
        <p:spPr bwMode="auto">
          <a:xfrm>
            <a:off x="7848600" y="5257800"/>
            <a:ext cx="1588"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3337" name="Line 25">
            <a:extLst>
              <a:ext uri="{FF2B5EF4-FFF2-40B4-BE49-F238E27FC236}">
                <a16:creationId xmlns:a16="http://schemas.microsoft.com/office/drawing/2014/main" xmlns="" id="{80895BBD-A485-4711-B8BD-C84BA862937D}"/>
              </a:ext>
            </a:extLst>
          </p:cNvPr>
          <p:cNvSpPr>
            <a:spLocks noChangeShapeType="1"/>
          </p:cNvSpPr>
          <p:nvPr/>
        </p:nvSpPr>
        <p:spPr bwMode="auto">
          <a:xfrm flipV="1">
            <a:off x="3459163" y="4524375"/>
            <a:ext cx="2109787" cy="63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3338" name="Line 26">
            <a:extLst>
              <a:ext uri="{FF2B5EF4-FFF2-40B4-BE49-F238E27FC236}">
                <a16:creationId xmlns:a16="http://schemas.microsoft.com/office/drawing/2014/main" xmlns="" id="{24CC78A6-AF62-4559-83CD-D998C21214AE}"/>
              </a:ext>
            </a:extLst>
          </p:cNvPr>
          <p:cNvSpPr>
            <a:spLocks noChangeShapeType="1"/>
          </p:cNvSpPr>
          <p:nvPr/>
        </p:nvSpPr>
        <p:spPr bwMode="auto">
          <a:xfrm>
            <a:off x="2362200" y="4953000"/>
            <a:ext cx="4343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3339" name="Line 27">
            <a:extLst>
              <a:ext uri="{FF2B5EF4-FFF2-40B4-BE49-F238E27FC236}">
                <a16:creationId xmlns:a16="http://schemas.microsoft.com/office/drawing/2014/main" xmlns="" id="{7463C122-0F30-4920-AC1C-FE72A1F930FF}"/>
              </a:ext>
            </a:extLst>
          </p:cNvPr>
          <p:cNvSpPr>
            <a:spLocks noChangeShapeType="1"/>
          </p:cNvSpPr>
          <p:nvPr/>
        </p:nvSpPr>
        <p:spPr bwMode="auto">
          <a:xfrm>
            <a:off x="1230313" y="5367338"/>
            <a:ext cx="6629400"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3340" name="Text Box 28">
            <a:extLst>
              <a:ext uri="{FF2B5EF4-FFF2-40B4-BE49-F238E27FC236}">
                <a16:creationId xmlns:a16="http://schemas.microsoft.com/office/drawing/2014/main" xmlns="" id="{49E6474B-201D-4A8F-B27E-990EA15B8963}"/>
              </a:ext>
            </a:extLst>
          </p:cNvPr>
          <p:cNvSpPr txBox="1">
            <a:spLocks noChangeArrowheads="1"/>
          </p:cNvSpPr>
          <p:nvPr/>
        </p:nvSpPr>
        <p:spPr bwMode="auto">
          <a:xfrm>
            <a:off x="3962400" y="4495800"/>
            <a:ext cx="11271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2400" dirty="0">
                <a:latin typeface="Century" panose="02040604050505020304" pitchFamily="18" charset="0"/>
                <a:ea typeface="ＭＳ 明朝" panose="02020609040205080304" pitchFamily="17" charset="-128"/>
              </a:rPr>
              <a:t>68.3 %</a:t>
            </a:r>
            <a:endParaRPr lang="en-US" altLang="ja-JP" sz="2400" dirty="0">
              <a:latin typeface="Times New Roman" panose="02020603050405020304" pitchFamily="18" charset="0"/>
            </a:endParaRPr>
          </a:p>
        </p:txBody>
      </p:sp>
      <p:sp>
        <p:nvSpPr>
          <p:cNvPr id="13341" name="Text Box 29">
            <a:extLst>
              <a:ext uri="{FF2B5EF4-FFF2-40B4-BE49-F238E27FC236}">
                <a16:creationId xmlns:a16="http://schemas.microsoft.com/office/drawing/2014/main" xmlns="" id="{B97F0BA1-1C99-47FD-82E5-4BA5EC4501C7}"/>
              </a:ext>
            </a:extLst>
          </p:cNvPr>
          <p:cNvSpPr txBox="1">
            <a:spLocks noChangeArrowheads="1"/>
          </p:cNvSpPr>
          <p:nvPr/>
        </p:nvSpPr>
        <p:spPr bwMode="auto">
          <a:xfrm>
            <a:off x="3948931" y="4902199"/>
            <a:ext cx="1127125" cy="279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2400" dirty="0">
                <a:latin typeface="Century" panose="02040604050505020304" pitchFamily="18" charset="0"/>
                <a:ea typeface="ＭＳ 明朝" panose="02020609040205080304" pitchFamily="17" charset="-128"/>
              </a:rPr>
              <a:t>95.4 %</a:t>
            </a:r>
            <a:endParaRPr lang="en-US" altLang="ja-JP" sz="2400" dirty="0">
              <a:latin typeface="Times New Roman" panose="02020603050405020304" pitchFamily="18" charset="0"/>
            </a:endParaRPr>
          </a:p>
        </p:txBody>
      </p:sp>
      <p:sp>
        <p:nvSpPr>
          <p:cNvPr id="13342" name="Text Box 30">
            <a:extLst>
              <a:ext uri="{FF2B5EF4-FFF2-40B4-BE49-F238E27FC236}">
                <a16:creationId xmlns:a16="http://schemas.microsoft.com/office/drawing/2014/main" xmlns="" id="{A96BAF63-16A4-4C62-AF00-CDFA784C6BB4}"/>
              </a:ext>
            </a:extLst>
          </p:cNvPr>
          <p:cNvSpPr txBox="1">
            <a:spLocks noChangeArrowheads="1"/>
          </p:cNvSpPr>
          <p:nvPr/>
        </p:nvSpPr>
        <p:spPr bwMode="auto">
          <a:xfrm>
            <a:off x="3898900" y="5327650"/>
            <a:ext cx="1200150" cy="21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295" tIns="8890" rIns="74295" bIns="889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2400" dirty="0">
                <a:latin typeface="Century" panose="02040604050505020304" pitchFamily="18" charset="0"/>
                <a:ea typeface="ＭＳ 明朝" panose="02020609040205080304" pitchFamily="17" charset="-128"/>
              </a:rPr>
              <a:t>99.7 %</a:t>
            </a:r>
            <a:endParaRPr lang="en-US" altLang="ja-JP" sz="2400" dirty="0">
              <a:latin typeface="Times New Roman" panose="02020603050405020304" pitchFamily="18" charset="0"/>
            </a:endParaRPr>
          </a:p>
        </p:txBody>
      </p:sp>
      <p:sp>
        <p:nvSpPr>
          <p:cNvPr id="13343" name="Text Box 31">
            <a:extLst>
              <a:ext uri="{FF2B5EF4-FFF2-40B4-BE49-F238E27FC236}">
                <a16:creationId xmlns:a16="http://schemas.microsoft.com/office/drawing/2014/main" xmlns="" id="{27FDE6B0-24C6-4053-9251-4B97EB612AAC}"/>
              </a:ext>
            </a:extLst>
          </p:cNvPr>
          <p:cNvSpPr txBox="1">
            <a:spLocks noChangeArrowheads="1"/>
          </p:cNvSpPr>
          <p:nvPr/>
        </p:nvSpPr>
        <p:spPr bwMode="auto">
          <a:xfrm>
            <a:off x="2124075" y="5670550"/>
            <a:ext cx="2135521"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400" i="1" dirty="0">
                <a:solidFill>
                  <a:srgbClr val="FFFF00"/>
                </a:solidFill>
              </a:rPr>
              <a:t>μ</a:t>
            </a:r>
            <a:r>
              <a:rPr lang="en-US" altLang="ja-JP" sz="2400" dirty="0">
                <a:solidFill>
                  <a:srgbClr val="FFFF00"/>
                </a:solidFill>
              </a:rPr>
              <a:t>±1σ</a:t>
            </a:r>
            <a:r>
              <a:rPr lang="ja-JP" altLang="en-US" sz="2400" dirty="0">
                <a:solidFill>
                  <a:srgbClr val="FFFF00"/>
                </a:solidFill>
              </a:rPr>
              <a:t>：</a:t>
            </a:r>
            <a:r>
              <a:rPr lang="en-US" altLang="ja-JP" sz="2400" dirty="0">
                <a:solidFill>
                  <a:srgbClr val="FFFF00"/>
                </a:solidFill>
              </a:rPr>
              <a:t>68.3 %</a:t>
            </a:r>
          </a:p>
          <a:p>
            <a:pPr eaLnBrk="1" hangingPunct="1">
              <a:spcBef>
                <a:spcPct val="0"/>
              </a:spcBef>
              <a:buFontTx/>
              <a:buNone/>
            </a:pPr>
            <a:r>
              <a:rPr lang="en-US" altLang="ja-JP" sz="2400" i="1" dirty="0">
                <a:solidFill>
                  <a:srgbClr val="FFFF00"/>
                </a:solidFill>
              </a:rPr>
              <a:t>μ</a:t>
            </a:r>
            <a:r>
              <a:rPr lang="en-US" altLang="ja-JP" sz="2400" dirty="0">
                <a:solidFill>
                  <a:srgbClr val="FFFF00"/>
                </a:solidFill>
              </a:rPr>
              <a:t>±2σ</a:t>
            </a:r>
            <a:r>
              <a:rPr lang="ja-JP" altLang="en-US" sz="2400" dirty="0">
                <a:solidFill>
                  <a:srgbClr val="FFFF00"/>
                </a:solidFill>
              </a:rPr>
              <a:t>：</a:t>
            </a:r>
            <a:r>
              <a:rPr lang="en-US" altLang="ja-JP" sz="2400" dirty="0">
                <a:solidFill>
                  <a:srgbClr val="FFFF00"/>
                </a:solidFill>
              </a:rPr>
              <a:t>95.4 %</a:t>
            </a:r>
          </a:p>
          <a:p>
            <a:pPr eaLnBrk="1" hangingPunct="1">
              <a:spcBef>
                <a:spcPct val="0"/>
              </a:spcBef>
              <a:buFontTx/>
              <a:buNone/>
            </a:pPr>
            <a:r>
              <a:rPr lang="en-US" altLang="ja-JP" sz="2400" i="1" dirty="0">
                <a:solidFill>
                  <a:srgbClr val="FFFF00"/>
                </a:solidFill>
              </a:rPr>
              <a:t>μ</a:t>
            </a:r>
            <a:r>
              <a:rPr lang="en-US" altLang="ja-JP" sz="2400" dirty="0">
                <a:solidFill>
                  <a:srgbClr val="FFFF00"/>
                </a:solidFill>
              </a:rPr>
              <a:t>±3σ</a:t>
            </a:r>
            <a:r>
              <a:rPr lang="ja-JP" altLang="en-US" sz="2400" dirty="0">
                <a:solidFill>
                  <a:srgbClr val="FFFF00"/>
                </a:solidFill>
              </a:rPr>
              <a:t>：</a:t>
            </a:r>
            <a:r>
              <a:rPr lang="en-US" altLang="ja-JP" sz="2400" dirty="0">
                <a:solidFill>
                  <a:srgbClr val="FFFF00"/>
                </a:solidFill>
              </a:rPr>
              <a:t>99.7 %</a:t>
            </a:r>
          </a:p>
        </p:txBody>
      </p:sp>
      <p:sp>
        <p:nvSpPr>
          <p:cNvPr id="13344" name="Text Box 32">
            <a:extLst>
              <a:ext uri="{FF2B5EF4-FFF2-40B4-BE49-F238E27FC236}">
                <a16:creationId xmlns:a16="http://schemas.microsoft.com/office/drawing/2014/main" xmlns="" id="{5BD05128-E840-4309-991E-50A5753C982F}"/>
              </a:ext>
            </a:extLst>
          </p:cNvPr>
          <p:cNvSpPr txBox="1">
            <a:spLocks noChangeArrowheads="1"/>
          </p:cNvSpPr>
          <p:nvPr/>
        </p:nvSpPr>
        <p:spPr bwMode="auto">
          <a:xfrm>
            <a:off x="4643438" y="5969000"/>
            <a:ext cx="2822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rgbClr val="FFFF00"/>
                </a:solidFill>
                <a:latin typeface="Tahoma" panose="020B0604030504040204" pitchFamily="34" charset="0"/>
              </a:rPr>
              <a:t>の値が含まれる．</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xmlns="" id="{9633E643-C764-4D91-8C31-7F8305C29BCD}"/>
              </a:ext>
            </a:extLst>
          </p:cNvPr>
          <p:cNvSpPr>
            <a:spLocks noChangeArrowheads="1"/>
          </p:cNvSpPr>
          <p:nvPr/>
        </p:nvSpPr>
        <p:spPr bwMode="auto">
          <a:xfrm>
            <a:off x="6877050" y="1377950"/>
            <a:ext cx="1943100" cy="5040313"/>
          </a:xfrm>
          <a:prstGeom prst="rect">
            <a:avLst/>
          </a:prstGeom>
          <a:solidFill>
            <a:srgbClr val="99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4339" name="Rectangle 3">
            <a:extLst>
              <a:ext uri="{FF2B5EF4-FFF2-40B4-BE49-F238E27FC236}">
                <a16:creationId xmlns:a16="http://schemas.microsoft.com/office/drawing/2014/main" xmlns="" id="{4CED6A6F-AC98-41BD-9C25-957093CA0494}"/>
              </a:ext>
            </a:extLst>
          </p:cNvPr>
          <p:cNvSpPr>
            <a:spLocks noChangeArrowheads="1"/>
          </p:cNvSpPr>
          <p:nvPr/>
        </p:nvSpPr>
        <p:spPr bwMode="auto">
          <a:xfrm>
            <a:off x="4787900" y="1377950"/>
            <a:ext cx="2016125" cy="5040313"/>
          </a:xfrm>
          <a:prstGeom prst="rect">
            <a:avLst/>
          </a:prstGeom>
          <a:solidFill>
            <a:srgbClr val="99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4340" name="Rectangle 4">
            <a:extLst>
              <a:ext uri="{FF2B5EF4-FFF2-40B4-BE49-F238E27FC236}">
                <a16:creationId xmlns:a16="http://schemas.microsoft.com/office/drawing/2014/main" xmlns="" id="{1DBA3301-E61B-4502-8CEA-33BAFA2A915F}"/>
              </a:ext>
            </a:extLst>
          </p:cNvPr>
          <p:cNvSpPr>
            <a:spLocks noChangeArrowheads="1"/>
          </p:cNvSpPr>
          <p:nvPr/>
        </p:nvSpPr>
        <p:spPr bwMode="auto">
          <a:xfrm>
            <a:off x="2843213" y="1377950"/>
            <a:ext cx="1873250" cy="5040313"/>
          </a:xfrm>
          <a:prstGeom prst="rect">
            <a:avLst/>
          </a:prstGeom>
          <a:solidFill>
            <a:srgbClr val="99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4341" name="Rectangle 5">
            <a:extLst>
              <a:ext uri="{FF2B5EF4-FFF2-40B4-BE49-F238E27FC236}">
                <a16:creationId xmlns:a16="http://schemas.microsoft.com/office/drawing/2014/main" xmlns="" id="{20B5CDDC-D51C-4CFF-A572-E24BBA6B2D63}"/>
              </a:ext>
            </a:extLst>
          </p:cNvPr>
          <p:cNvSpPr>
            <a:spLocks noChangeArrowheads="1"/>
          </p:cNvSpPr>
          <p:nvPr/>
        </p:nvSpPr>
        <p:spPr bwMode="auto">
          <a:xfrm>
            <a:off x="468313" y="1377950"/>
            <a:ext cx="2303462" cy="5040313"/>
          </a:xfrm>
          <a:prstGeom prst="rect">
            <a:avLst/>
          </a:prstGeom>
          <a:solidFill>
            <a:srgbClr val="99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4342" name="Rectangle 6">
            <a:extLst>
              <a:ext uri="{FF2B5EF4-FFF2-40B4-BE49-F238E27FC236}">
                <a16:creationId xmlns:a16="http://schemas.microsoft.com/office/drawing/2014/main" xmlns="" id="{FC3778C9-14A9-4B4B-A162-B7E6E2491DCA}"/>
              </a:ext>
            </a:extLst>
          </p:cNvPr>
          <p:cNvSpPr>
            <a:spLocks noChangeArrowheads="1"/>
          </p:cNvSpPr>
          <p:nvPr/>
        </p:nvSpPr>
        <p:spPr bwMode="auto">
          <a:xfrm>
            <a:off x="468313" y="1377950"/>
            <a:ext cx="8351837" cy="2016125"/>
          </a:xfrm>
          <a:prstGeom prst="rect">
            <a:avLst/>
          </a:prstGeom>
          <a:solidFill>
            <a:srgbClr val="FFCCFF">
              <a:alpha val="50195"/>
            </a:srgbClr>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4343" name="Rectangle 7">
            <a:extLst>
              <a:ext uri="{FF2B5EF4-FFF2-40B4-BE49-F238E27FC236}">
                <a16:creationId xmlns:a16="http://schemas.microsoft.com/office/drawing/2014/main" xmlns="" id="{B5B06573-A680-41F3-85A8-349DB7AEF579}"/>
              </a:ext>
            </a:extLst>
          </p:cNvPr>
          <p:cNvSpPr>
            <a:spLocks noChangeArrowheads="1"/>
          </p:cNvSpPr>
          <p:nvPr/>
        </p:nvSpPr>
        <p:spPr bwMode="auto">
          <a:xfrm>
            <a:off x="468313" y="3394075"/>
            <a:ext cx="8351837" cy="288925"/>
          </a:xfrm>
          <a:prstGeom prst="rect">
            <a:avLst/>
          </a:prstGeom>
          <a:solidFill>
            <a:srgbClr val="00FFFF">
              <a:alpha val="50195"/>
            </a:srgbClr>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4344" name="Rectangle 8">
            <a:extLst>
              <a:ext uri="{FF2B5EF4-FFF2-40B4-BE49-F238E27FC236}">
                <a16:creationId xmlns:a16="http://schemas.microsoft.com/office/drawing/2014/main" xmlns="" id="{01FE3B0E-5832-42EF-8BB4-DA8A042A781B}"/>
              </a:ext>
            </a:extLst>
          </p:cNvPr>
          <p:cNvSpPr>
            <a:spLocks noChangeArrowheads="1"/>
          </p:cNvSpPr>
          <p:nvPr/>
        </p:nvSpPr>
        <p:spPr bwMode="auto">
          <a:xfrm>
            <a:off x="468313" y="3683000"/>
            <a:ext cx="8351837" cy="1943100"/>
          </a:xfrm>
          <a:prstGeom prst="rect">
            <a:avLst/>
          </a:prstGeom>
          <a:solidFill>
            <a:srgbClr val="FFFFCC">
              <a:alpha val="50195"/>
            </a:srgbClr>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4345" name="Rectangle 9">
            <a:extLst>
              <a:ext uri="{FF2B5EF4-FFF2-40B4-BE49-F238E27FC236}">
                <a16:creationId xmlns:a16="http://schemas.microsoft.com/office/drawing/2014/main" xmlns="" id="{5575787E-1631-4719-BD90-A680AC89C722}"/>
              </a:ext>
            </a:extLst>
          </p:cNvPr>
          <p:cNvSpPr>
            <a:spLocks noChangeArrowheads="1"/>
          </p:cNvSpPr>
          <p:nvPr/>
        </p:nvSpPr>
        <p:spPr bwMode="auto">
          <a:xfrm>
            <a:off x="468313" y="5626100"/>
            <a:ext cx="8351837" cy="792163"/>
          </a:xfrm>
          <a:prstGeom prst="rect">
            <a:avLst/>
          </a:prstGeom>
          <a:solidFill>
            <a:srgbClr val="FFFF00">
              <a:alpha val="50195"/>
            </a:srgbClr>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solidFill>
                <a:schemeClr val="bg2"/>
              </a:solidFill>
            </a:endParaRPr>
          </a:p>
        </p:txBody>
      </p:sp>
      <p:sp>
        <p:nvSpPr>
          <p:cNvPr id="14346" name="Text Box 10">
            <a:extLst>
              <a:ext uri="{FF2B5EF4-FFF2-40B4-BE49-F238E27FC236}">
                <a16:creationId xmlns:a16="http://schemas.microsoft.com/office/drawing/2014/main" xmlns="" id="{AE04AF73-6B6F-4B3E-9C65-99C98259382A}"/>
              </a:ext>
            </a:extLst>
          </p:cNvPr>
          <p:cNvSpPr txBox="1">
            <a:spLocks noChangeArrowheads="1"/>
          </p:cNvSpPr>
          <p:nvPr/>
        </p:nvSpPr>
        <p:spPr bwMode="auto">
          <a:xfrm>
            <a:off x="2700338" y="260350"/>
            <a:ext cx="35369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4400"/>
              <a:t>確率分布の例</a:t>
            </a:r>
          </a:p>
        </p:txBody>
      </p:sp>
      <p:sp>
        <p:nvSpPr>
          <p:cNvPr id="14347" name="Line 11">
            <a:extLst>
              <a:ext uri="{FF2B5EF4-FFF2-40B4-BE49-F238E27FC236}">
                <a16:creationId xmlns:a16="http://schemas.microsoft.com/office/drawing/2014/main" xmlns="" id="{D79A0FE4-BDEB-40C1-995A-4D088CD848AF}"/>
              </a:ext>
            </a:extLst>
          </p:cNvPr>
          <p:cNvSpPr>
            <a:spLocks noChangeShapeType="1"/>
          </p:cNvSpPr>
          <p:nvPr/>
        </p:nvSpPr>
        <p:spPr bwMode="auto">
          <a:xfrm>
            <a:off x="657225" y="3000375"/>
            <a:ext cx="189865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4348" name="Rectangle 12">
            <a:extLst>
              <a:ext uri="{FF2B5EF4-FFF2-40B4-BE49-F238E27FC236}">
                <a16:creationId xmlns:a16="http://schemas.microsoft.com/office/drawing/2014/main" xmlns="" id="{469F6DEB-40D2-4E07-A9A8-9A047E0E024D}"/>
              </a:ext>
            </a:extLst>
          </p:cNvPr>
          <p:cNvSpPr>
            <a:spLocks noChangeArrowheads="1"/>
          </p:cNvSpPr>
          <p:nvPr/>
        </p:nvSpPr>
        <p:spPr bwMode="auto">
          <a:xfrm>
            <a:off x="1116013" y="2314575"/>
            <a:ext cx="1150937" cy="6858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4349" name="Text Box 13">
            <a:extLst>
              <a:ext uri="{FF2B5EF4-FFF2-40B4-BE49-F238E27FC236}">
                <a16:creationId xmlns:a16="http://schemas.microsoft.com/office/drawing/2014/main" xmlns="" id="{BEACAC28-F050-44FB-97EF-20780603A7DF}"/>
              </a:ext>
            </a:extLst>
          </p:cNvPr>
          <p:cNvSpPr txBox="1">
            <a:spLocks noChangeArrowheads="1"/>
          </p:cNvSpPr>
          <p:nvPr/>
        </p:nvSpPr>
        <p:spPr bwMode="auto">
          <a:xfrm>
            <a:off x="900113" y="3033713"/>
            <a:ext cx="33813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eaLnBrk="1" hangingPunct="1">
              <a:spcBef>
                <a:spcPct val="0"/>
              </a:spcBef>
              <a:buFontTx/>
              <a:buNone/>
            </a:pPr>
            <a:r>
              <a:rPr lang="en-US" altLang="ja-JP" sz="1800" i="1">
                <a:solidFill>
                  <a:schemeClr val="bg2"/>
                </a:solidFill>
                <a:latin typeface="Times New Roman" panose="02020603050405020304" pitchFamily="18" charset="0"/>
              </a:rPr>
              <a:t>-a</a:t>
            </a:r>
          </a:p>
        </p:txBody>
      </p:sp>
      <p:sp>
        <p:nvSpPr>
          <p:cNvPr id="14350" name="Line 14">
            <a:extLst>
              <a:ext uri="{FF2B5EF4-FFF2-40B4-BE49-F238E27FC236}">
                <a16:creationId xmlns:a16="http://schemas.microsoft.com/office/drawing/2014/main" xmlns="" id="{921D9840-F873-4DBE-BC1B-FBF1136A71D9}"/>
              </a:ext>
            </a:extLst>
          </p:cNvPr>
          <p:cNvSpPr>
            <a:spLocks noChangeShapeType="1"/>
          </p:cNvSpPr>
          <p:nvPr/>
        </p:nvSpPr>
        <p:spPr bwMode="auto">
          <a:xfrm flipV="1">
            <a:off x="1692275" y="1862138"/>
            <a:ext cx="0" cy="11430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4351" name="Text Box 15">
            <a:extLst>
              <a:ext uri="{FF2B5EF4-FFF2-40B4-BE49-F238E27FC236}">
                <a16:creationId xmlns:a16="http://schemas.microsoft.com/office/drawing/2014/main" xmlns="" id="{F44AA64A-F427-46E6-B64F-49E598741E4D}"/>
              </a:ext>
            </a:extLst>
          </p:cNvPr>
          <p:cNvSpPr txBox="1">
            <a:spLocks noChangeArrowheads="1"/>
          </p:cNvSpPr>
          <p:nvPr/>
        </p:nvSpPr>
        <p:spPr bwMode="auto">
          <a:xfrm>
            <a:off x="2051050" y="3033713"/>
            <a:ext cx="33813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eaLnBrk="1" hangingPunct="1">
              <a:spcBef>
                <a:spcPct val="0"/>
              </a:spcBef>
              <a:buFontTx/>
              <a:buNone/>
            </a:pPr>
            <a:r>
              <a:rPr lang="en-US" altLang="ja-JP" sz="1800" i="1">
                <a:solidFill>
                  <a:schemeClr val="bg2"/>
                </a:solidFill>
                <a:latin typeface="Times New Roman" panose="02020603050405020304" pitchFamily="18" charset="0"/>
              </a:rPr>
              <a:t>a</a:t>
            </a:r>
          </a:p>
        </p:txBody>
      </p:sp>
      <p:sp>
        <p:nvSpPr>
          <p:cNvPr id="14352" name="Text Box 16">
            <a:extLst>
              <a:ext uri="{FF2B5EF4-FFF2-40B4-BE49-F238E27FC236}">
                <a16:creationId xmlns:a16="http://schemas.microsoft.com/office/drawing/2014/main" xmlns="" id="{62DF5FEA-DA1F-4D65-8293-2109672BBE4B}"/>
              </a:ext>
            </a:extLst>
          </p:cNvPr>
          <p:cNvSpPr txBox="1">
            <a:spLocks noChangeArrowheads="1"/>
          </p:cNvSpPr>
          <p:nvPr/>
        </p:nvSpPr>
        <p:spPr bwMode="auto">
          <a:xfrm>
            <a:off x="611188" y="3322638"/>
            <a:ext cx="2241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solidFill>
                  <a:schemeClr val="bg2"/>
                </a:solidFill>
              </a:rPr>
              <a:t>矩形分布（一様分布）</a:t>
            </a:r>
          </a:p>
        </p:txBody>
      </p:sp>
      <p:sp>
        <p:nvSpPr>
          <p:cNvPr id="14353" name="Line 17">
            <a:extLst>
              <a:ext uri="{FF2B5EF4-FFF2-40B4-BE49-F238E27FC236}">
                <a16:creationId xmlns:a16="http://schemas.microsoft.com/office/drawing/2014/main" xmlns="" id="{BC24EA7A-3F86-44E8-A314-F043B4BCAB99}"/>
              </a:ext>
            </a:extLst>
          </p:cNvPr>
          <p:cNvSpPr>
            <a:spLocks noChangeShapeType="1"/>
          </p:cNvSpPr>
          <p:nvPr/>
        </p:nvSpPr>
        <p:spPr bwMode="auto">
          <a:xfrm>
            <a:off x="3100388" y="2940050"/>
            <a:ext cx="1290637"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4354" name="Line 18">
            <a:extLst>
              <a:ext uri="{FF2B5EF4-FFF2-40B4-BE49-F238E27FC236}">
                <a16:creationId xmlns:a16="http://schemas.microsoft.com/office/drawing/2014/main" xmlns="" id="{1DC23284-12F3-4FDD-872C-ECDDD152FEA6}"/>
              </a:ext>
            </a:extLst>
          </p:cNvPr>
          <p:cNvSpPr>
            <a:spLocks noChangeShapeType="1"/>
          </p:cNvSpPr>
          <p:nvPr/>
        </p:nvSpPr>
        <p:spPr bwMode="auto">
          <a:xfrm flipV="1">
            <a:off x="3371850" y="2243138"/>
            <a:ext cx="407988" cy="6969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4355" name="Line 19">
            <a:extLst>
              <a:ext uri="{FF2B5EF4-FFF2-40B4-BE49-F238E27FC236}">
                <a16:creationId xmlns:a16="http://schemas.microsoft.com/office/drawing/2014/main" xmlns="" id="{9397264B-21AD-4240-A474-8C940A985099}"/>
              </a:ext>
            </a:extLst>
          </p:cNvPr>
          <p:cNvSpPr>
            <a:spLocks noChangeShapeType="1"/>
          </p:cNvSpPr>
          <p:nvPr/>
        </p:nvSpPr>
        <p:spPr bwMode="auto">
          <a:xfrm flipH="1" flipV="1">
            <a:off x="3779838" y="2243138"/>
            <a:ext cx="407987" cy="6969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4356" name="Line 20">
            <a:extLst>
              <a:ext uri="{FF2B5EF4-FFF2-40B4-BE49-F238E27FC236}">
                <a16:creationId xmlns:a16="http://schemas.microsoft.com/office/drawing/2014/main" xmlns="" id="{66215C11-CB4B-4265-85D8-FA68C27E452B}"/>
              </a:ext>
            </a:extLst>
          </p:cNvPr>
          <p:cNvSpPr>
            <a:spLocks noChangeShapeType="1"/>
          </p:cNvSpPr>
          <p:nvPr/>
        </p:nvSpPr>
        <p:spPr bwMode="auto">
          <a:xfrm flipH="1">
            <a:off x="3779838" y="2243138"/>
            <a:ext cx="0" cy="10763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4357" name="Text Box 21">
            <a:extLst>
              <a:ext uri="{FF2B5EF4-FFF2-40B4-BE49-F238E27FC236}">
                <a16:creationId xmlns:a16="http://schemas.microsoft.com/office/drawing/2014/main" xmlns="" id="{C246BA10-5D9D-485E-A74C-6532939BD8F7}"/>
              </a:ext>
            </a:extLst>
          </p:cNvPr>
          <p:cNvSpPr txBox="1">
            <a:spLocks noChangeArrowheads="1"/>
          </p:cNvSpPr>
          <p:nvPr/>
        </p:nvSpPr>
        <p:spPr bwMode="auto">
          <a:xfrm>
            <a:off x="3995738" y="2962275"/>
            <a:ext cx="33813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eaLnBrk="1" hangingPunct="1">
              <a:spcBef>
                <a:spcPct val="0"/>
              </a:spcBef>
              <a:buFontTx/>
              <a:buNone/>
            </a:pPr>
            <a:r>
              <a:rPr lang="en-US" altLang="ja-JP" sz="1800" i="1">
                <a:solidFill>
                  <a:schemeClr val="bg2"/>
                </a:solidFill>
                <a:latin typeface="Times New Roman" panose="02020603050405020304" pitchFamily="18" charset="0"/>
              </a:rPr>
              <a:t>a</a:t>
            </a:r>
          </a:p>
        </p:txBody>
      </p:sp>
      <p:sp>
        <p:nvSpPr>
          <p:cNvPr id="14358" name="Text Box 22">
            <a:extLst>
              <a:ext uri="{FF2B5EF4-FFF2-40B4-BE49-F238E27FC236}">
                <a16:creationId xmlns:a16="http://schemas.microsoft.com/office/drawing/2014/main" xmlns="" id="{D21951ED-B0FF-4154-A920-A610CF390B91}"/>
              </a:ext>
            </a:extLst>
          </p:cNvPr>
          <p:cNvSpPr txBox="1">
            <a:spLocks noChangeArrowheads="1"/>
          </p:cNvSpPr>
          <p:nvPr/>
        </p:nvSpPr>
        <p:spPr bwMode="auto">
          <a:xfrm>
            <a:off x="3132138" y="2962275"/>
            <a:ext cx="33813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eaLnBrk="1" hangingPunct="1">
              <a:spcBef>
                <a:spcPct val="0"/>
              </a:spcBef>
              <a:buFontTx/>
              <a:buNone/>
            </a:pPr>
            <a:r>
              <a:rPr lang="en-US" altLang="ja-JP" sz="1800" i="1">
                <a:solidFill>
                  <a:schemeClr val="bg2"/>
                </a:solidFill>
                <a:latin typeface="Times New Roman" panose="02020603050405020304" pitchFamily="18" charset="0"/>
              </a:rPr>
              <a:t>-a</a:t>
            </a:r>
          </a:p>
        </p:txBody>
      </p:sp>
      <p:sp>
        <p:nvSpPr>
          <p:cNvPr id="14359" name="Text Box 23">
            <a:extLst>
              <a:ext uri="{FF2B5EF4-FFF2-40B4-BE49-F238E27FC236}">
                <a16:creationId xmlns:a16="http://schemas.microsoft.com/office/drawing/2014/main" xmlns="" id="{8F006A3F-0C28-4FBC-B38D-8D9B3A6F920B}"/>
              </a:ext>
            </a:extLst>
          </p:cNvPr>
          <p:cNvSpPr txBox="1">
            <a:spLocks noChangeArrowheads="1"/>
          </p:cNvSpPr>
          <p:nvPr/>
        </p:nvSpPr>
        <p:spPr bwMode="auto">
          <a:xfrm>
            <a:off x="3203575" y="3322638"/>
            <a:ext cx="1098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solidFill>
                  <a:schemeClr val="bg2"/>
                </a:solidFill>
              </a:rPr>
              <a:t>三角分布</a:t>
            </a:r>
          </a:p>
        </p:txBody>
      </p:sp>
      <p:sp>
        <p:nvSpPr>
          <p:cNvPr id="14360" name="Line 24">
            <a:extLst>
              <a:ext uri="{FF2B5EF4-FFF2-40B4-BE49-F238E27FC236}">
                <a16:creationId xmlns:a16="http://schemas.microsoft.com/office/drawing/2014/main" xmlns="" id="{AAC121ED-2686-4DCB-BF0C-D26EC2335B63}"/>
              </a:ext>
            </a:extLst>
          </p:cNvPr>
          <p:cNvSpPr>
            <a:spLocks noChangeShapeType="1"/>
          </p:cNvSpPr>
          <p:nvPr/>
        </p:nvSpPr>
        <p:spPr bwMode="auto">
          <a:xfrm flipH="1">
            <a:off x="5364163" y="1470025"/>
            <a:ext cx="3175" cy="16367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4361" name="Line 25">
            <a:extLst>
              <a:ext uri="{FF2B5EF4-FFF2-40B4-BE49-F238E27FC236}">
                <a16:creationId xmlns:a16="http://schemas.microsoft.com/office/drawing/2014/main" xmlns="" id="{279F9B89-B90C-4C2C-9F41-8DD72CD58C40}"/>
              </a:ext>
            </a:extLst>
          </p:cNvPr>
          <p:cNvSpPr>
            <a:spLocks noChangeShapeType="1"/>
          </p:cNvSpPr>
          <p:nvPr/>
        </p:nvSpPr>
        <p:spPr bwMode="auto">
          <a:xfrm>
            <a:off x="5802313" y="1470025"/>
            <a:ext cx="0" cy="18923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4362" name="Line 26">
            <a:extLst>
              <a:ext uri="{FF2B5EF4-FFF2-40B4-BE49-F238E27FC236}">
                <a16:creationId xmlns:a16="http://schemas.microsoft.com/office/drawing/2014/main" xmlns="" id="{47CA3E27-44F1-43CF-A16A-1C855DDC5D4D}"/>
              </a:ext>
            </a:extLst>
          </p:cNvPr>
          <p:cNvSpPr>
            <a:spLocks noChangeShapeType="1"/>
          </p:cNvSpPr>
          <p:nvPr/>
        </p:nvSpPr>
        <p:spPr bwMode="auto">
          <a:xfrm>
            <a:off x="6210300" y="1470025"/>
            <a:ext cx="0" cy="16367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4363" name="Freeform 27">
            <a:extLst>
              <a:ext uri="{FF2B5EF4-FFF2-40B4-BE49-F238E27FC236}">
                <a16:creationId xmlns:a16="http://schemas.microsoft.com/office/drawing/2014/main" xmlns="" id="{2D045C2C-9941-4112-9C49-75456ECFF838}"/>
              </a:ext>
            </a:extLst>
          </p:cNvPr>
          <p:cNvSpPr>
            <a:spLocks/>
          </p:cNvSpPr>
          <p:nvPr/>
        </p:nvSpPr>
        <p:spPr bwMode="auto">
          <a:xfrm>
            <a:off x="5364163" y="2314575"/>
            <a:ext cx="842962" cy="633413"/>
          </a:xfrm>
          <a:custGeom>
            <a:avLst/>
            <a:gdLst>
              <a:gd name="T0" fmla="*/ 0 w 2520"/>
              <a:gd name="T1" fmla="*/ 0 h 1800"/>
              <a:gd name="T2" fmla="*/ 2147483647 w 2520"/>
              <a:gd name="T3" fmla="*/ 2147483647 h 1800"/>
              <a:gd name="T4" fmla="*/ 2147483647 w 2520"/>
              <a:gd name="T5" fmla="*/ 2147483647 h 1800"/>
              <a:gd name="T6" fmla="*/ 2147483647 w 2520"/>
              <a:gd name="T7" fmla="*/ 2147483647 h 1800"/>
              <a:gd name="T8" fmla="*/ 2147483647 w 2520"/>
              <a:gd name="T9" fmla="*/ 0 h 1800"/>
              <a:gd name="T10" fmla="*/ 0 60000 65536"/>
              <a:gd name="T11" fmla="*/ 0 60000 65536"/>
              <a:gd name="T12" fmla="*/ 0 60000 65536"/>
              <a:gd name="T13" fmla="*/ 0 60000 65536"/>
              <a:gd name="T14" fmla="*/ 0 60000 65536"/>
              <a:gd name="T15" fmla="*/ 0 w 2520"/>
              <a:gd name="T16" fmla="*/ 0 h 1800"/>
              <a:gd name="T17" fmla="*/ 2520 w 2520"/>
              <a:gd name="T18" fmla="*/ 1800 h 1800"/>
            </a:gdLst>
            <a:ahLst/>
            <a:cxnLst>
              <a:cxn ang="T10">
                <a:pos x="T0" y="T1"/>
              </a:cxn>
              <a:cxn ang="T11">
                <a:pos x="T2" y="T3"/>
              </a:cxn>
              <a:cxn ang="T12">
                <a:pos x="T4" y="T5"/>
              </a:cxn>
              <a:cxn ang="T13">
                <a:pos x="T6" y="T7"/>
              </a:cxn>
              <a:cxn ang="T14">
                <a:pos x="T8" y="T9"/>
              </a:cxn>
            </a:cxnLst>
            <a:rect l="T15" t="T16" r="T17" b="T18"/>
            <a:pathLst>
              <a:path w="2520" h="1800">
                <a:moveTo>
                  <a:pt x="0" y="0"/>
                </a:moveTo>
                <a:cubicBezTo>
                  <a:pt x="165" y="570"/>
                  <a:pt x="330" y="1140"/>
                  <a:pt x="540" y="1440"/>
                </a:cubicBezTo>
                <a:cubicBezTo>
                  <a:pt x="750" y="1740"/>
                  <a:pt x="1020" y="1800"/>
                  <a:pt x="1260" y="1800"/>
                </a:cubicBezTo>
                <a:cubicBezTo>
                  <a:pt x="1500" y="1800"/>
                  <a:pt x="1770" y="1740"/>
                  <a:pt x="1980" y="1440"/>
                </a:cubicBezTo>
                <a:cubicBezTo>
                  <a:pt x="2190" y="1140"/>
                  <a:pt x="2355" y="570"/>
                  <a:pt x="2520"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74295" tIns="8890" rIns="74295" bIns="8890"/>
          <a:lstStyle/>
          <a:p>
            <a:endParaRPr lang="ja-JP" altLang="en-US"/>
          </a:p>
        </p:txBody>
      </p:sp>
      <p:sp>
        <p:nvSpPr>
          <p:cNvPr id="14364" name="AutoShape 28">
            <a:extLst>
              <a:ext uri="{FF2B5EF4-FFF2-40B4-BE49-F238E27FC236}">
                <a16:creationId xmlns:a16="http://schemas.microsoft.com/office/drawing/2014/main" xmlns="" id="{FA7D970D-4EA1-46BA-B3F5-8A577FE1E7FB}"/>
              </a:ext>
            </a:extLst>
          </p:cNvPr>
          <p:cNvSpPr>
            <a:spLocks noChangeArrowheads="1"/>
          </p:cNvSpPr>
          <p:nvPr/>
        </p:nvSpPr>
        <p:spPr bwMode="auto">
          <a:xfrm>
            <a:off x="5681663" y="2006600"/>
            <a:ext cx="227012" cy="571500"/>
          </a:xfrm>
          <a:prstGeom prst="downArrow">
            <a:avLst>
              <a:gd name="adj1" fmla="val 50000"/>
              <a:gd name="adj2" fmla="val 62937"/>
            </a:avLst>
          </a:prstGeom>
          <a:solidFill>
            <a:srgbClr val="FFFFFF"/>
          </a:solidFill>
          <a:ln w="9525">
            <a:solidFill>
              <a:srgbClr val="000000"/>
            </a:solidFill>
            <a:miter lim="800000"/>
            <a:headEnd/>
            <a:tailEnd/>
          </a:ln>
        </p:spPr>
        <p:txBody>
          <a:bodyPr vert="eaVert" lIns="74295" tIns="8890" rIns="74295" bIns="8890"/>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4365" name="Freeform 29">
            <a:extLst>
              <a:ext uri="{FF2B5EF4-FFF2-40B4-BE49-F238E27FC236}">
                <a16:creationId xmlns:a16="http://schemas.microsoft.com/office/drawing/2014/main" xmlns="" id="{470F8524-7A98-44A8-83C8-51A72A505C1D}"/>
              </a:ext>
            </a:extLst>
          </p:cNvPr>
          <p:cNvSpPr>
            <a:spLocks/>
          </p:cNvSpPr>
          <p:nvPr/>
        </p:nvSpPr>
        <p:spPr bwMode="auto">
          <a:xfrm>
            <a:off x="5367338" y="1584325"/>
            <a:ext cx="842962" cy="358775"/>
          </a:xfrm>
          <a:custGeom>
            <a:avLst/>
            <a:gdLst>
              <a:gd name="T0" fmla="*/ 0 w 2520"/>
              <a:gd name="T1" fmla="*/ 0 h 900"/>
              <a:gd name="T2" fmla="*/ 2147483647 w 2520"/>
              <a:gd name="T3" fmla="*/ 2147483647 h 900"/>
              <a:gd name="T4" fmla="*/ 0 w 2520"/>
              <a:gd name="T5" fmla="*/ 2147483647 h 900"/>
              <a:gd name="T6" fmla="*/ 2147483647 w 2520"/>
              <a:gd name="T7" fmla="*/ 2147483647 h 900"/>
              <a:gd name="T8" fmla="*/ 0 60000 65536"/>
              <a:gd name="T9" fmla="*/ 0 60000 65536"/>
              <a:gd name="T10" fmla="*/ 0 60000 65536"/>
              <a:gd name="T11" fmla="*/ 0 60000 65536"/>
              <a:gd name="T12" fmla="*/ 0 w 2520"/>
              <a:gd name="T13" fmla="*/ 0 h 900"/>
              <a:gd name="T14" fmla="*/ 2520 w 2520"/>
              <a:gd name="T15" fmla="*/ 900 h 900"/>
            </a:gdLst>
            <a:ahLst/>
            <a:cxnLst>
              <a:cxn ang="T8">
                <a:pos x="T0" y="T1"/>
              </a:cxn>
              <a:cxn ang="T9">
                <a:pos x="T2" y="T3"/>
              </a:cxn>
              <a:cxn ang="T10">
                <a:pos x="T4" y="T5"/>
              </a:cxn>
              <a:cxn ang="T11">
                <a:pos x="T6" y="T7"/>
              </a:cxn>
            </a:cxnLst>
            <a:rect l="T12" t="T13" r="T14" b="T15"/>
            <a:pathLst>
              <a:path w="2520" h="900">
                <a:moveTo>
                  <a:pt x="0" y="0"/>
                </a:moveTo>
                <a:cubicBezTo>
                  <a:pt x="1260" y="135"/>
                  <a:pt x="2520" y="270"/>
                  <a:pt x="2520" y="360"/>
                </a:cubicBezTo>
                <a:cubicBezTo>
                  <a:pt x="2520" y="450"/>
                  <a:pt x="0" y="450"/>
                  <a:pt x="0" y="540"/>
                </a:cubicBezTo>
                <a:cubicBezTo>
                  <a:pt x="0" y="630"/>
                  <a:pt x="1260" y="765"/>
                  <a:pt x="2520" y="90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lIns="74295" tIns="8890" rIns="74295" bIns="8890"/>
          <a:lstStyle/>
          <a:p>
            <a:endParaRPr lang="ja-JP" altLang="en-US"/>
          </a:p>
        </p:txBody>
      </p:sp>
      <p:sp>
        <p:nvSpPr>
          <p:cNvPr id="14366" name="Line 30">
            <a:extLst>
              <a:ext uri="{FF2B5EF4-FFF2-40B4-BE49-F238E27FC236}">
                <a16:creationId xmlns:a16="http://schemas.microsoft.com/office/drawing/2014/main" xmlns="" id="{7166BEC6-82E1-45A0-8BB1-7ED8AB263E3D}"/>
              </a:ext>
            </a:extLst>
          </p:cNvPr>
          <p:cNvSpPr>
            <a:spLocks noChangeShapeType="1"/>
          </p:cNvSpPr>
          <p:nvPr/>
        </p:nvSpPr>
        <p:spPr bwMode="auto">
          <a:xfrm>
            <a:off x="4986338" y="3078163"/>
            <a:ext cx="1630362"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4367" name="Text Box 31">
            <a:extLst>
              <a:ext uri="{FF2B5EF4-FFF2-40B4-BE49-F238E27FC236}">
                <a16:creationId xmlns:a16="http://schemas.microsoft.com/office/drawing/2014/main" xmlns="" id="{0269A8B5-DBE6-47E3-AAAE-0C381839F7A8}"/>
              </a:ext>
            </a:extLst>
          </p:cNvPr>
          <p:cNvSpPr txBox="1">
            <a:spLocks noChangeArrowheads="1"/>
          </p:cNvSpPr>
          <p:nvPr/>
        </p:nvSpPr>
        <p:spPr bwMode="auto">
          <a:xfrm>
            <a:off x="5148263" y="3033713"/>
            <a:ext cx="33813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eaLnBrk="1" hangingPunct="1">
              <a:spcBef>
                <a:spcPct val="0"/>
              </a:spcBef>
              <a:buFontTx/>
              <a:buNone/>
            </a:pPr>
            <a:r>
              <a:rPr lang="en-US" altLang="ja-JP" sz="1800" i="1">
                <a:solidFill>
                  <a:schemeClr val="bg2"/>
                </a:solidFill>
                <a:latin typeface="Times New Roman" panose="02020603050405020304" pitchFamily="18" charset="0"/>
              </a:rPr>
              <a:t>-a</a:t>
            </a:r>
          </a:p>
        </p:txBody>
      </p:sp>
      <p:sp>
        <p:nvSpPr>
          <p:cNvPr id="14368" name="Text Box 32">
            <a:extLst>
              <a:ext uri="{FF2B5EF4-FFF2-40B4-BE49-F238E27FC236}">
                <a16:creationId xmlns:a16="http://schemas.microsoft.com/office/drawing/2014/main" xmlns="" id="{441662BB-4CBC-454C-90CD-2838DF185FED}"/>
              </a:ext>
            </a:extLst>
          </p:cNvPr>
          <p:cNvSpPr txBox="1">
            <a:spLocks noChangeArrowheads="1"/>
          </p:cNvSpPr>
          <p:nvPr/>
        </p:nvSpPr>
        <p:spPr bwMode="auto">
          <a:xfrm>
            <a:off x="6011863" y="3033713"/>
            <a:ext cx="33813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eaLnBrk="1" hangingPunct="1">
              <a:spcBef>
                <a:spcPct val="0"/>
              </a:spcBef>
              <a:buFontTx/>
              <a:buNone/>
            </a:pPr>
            <a:r>
              <a:rPr lang="en-US" altLang="ja-JP" sz="1800" i="1">
                <a:solidFill>
                  <a:schemeClr val="bg2"/>
                </a:solidFill>
                <a:latin typeface="Times New Roman" panose="02020603050405020304" pitchFamily="18" charset="0"/>
              </a:rPr>
              <a:t>a</a:t>
            </a:r>
          </a:p>
        </p:txBody>
      </p:sp>
      <p:sp>
        <p:nvSpPr>
          <p:cNvPr id="14369" name="Text Box 33">
            <a:extLst>
              <a:ext uri="{FF2B5EF4-FFF2-40B4-BE49-F238E27FC236}">
                <a16:creationId xmlns:a16="http://schemas.microsoft.com/office/drawing/2014/main" xmlns="" id="{DDA11547-B759-4242-A969-4E24DA7A7231}"/>
              </a:ext>
            </a:extLst>
          </p:cNvPr>
          <p:cNvSpPr txBox="1">
            <a:spLocks noChangeArrowheads="1"/>
          </p:cNvSpPr>
          <p:nvPr/>
        </p:nvSpPr>
        <p:spPr bwMode="auto">
          <a:xfrm>
            <a:off x="5292725" y="3322638"/>
            <a:ext cx="1035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a:solidFill>
                  <a:schemeClr val="bg2"/>
                </a:solidFill>
              </a:rPr>
              <a:t>U</a:t>
            </a:r>
            <a:r>
              <a:rPr lang="ja-JP" altLang="en-US" sz="1800">
                <a:solidFill>
                  <a:schemeClr val="bg2"/>
                </a:solidFill>
              </a:rPr>
              <a:t>字分布</a:t>
            </a:r>
          </a:p>
        </p:txBody>
      </p:sp>
      <p:grpSp>
        <p:nvGrpSpPr>
          <p:cNvPr id="14370" name="Group 34">
            <a:extLst>
              <a:ext uri="{FF2B5EF4-FFF2-40B4-BE49-F238E27FC236}">
                <a16:creationId xmlns:a16="http://schemas.microsoft.com/office/drawing/2014/main" xmlns="" id="{75BA7D1A-530E-4B2C-B869-FC521388A0A1}"/>
              </a:ext>
            </a:extLst>
          </p:cNvPr>
          <p:cNvGrpSpPr>
            <a:grpSpLocks/>
          </p:cNvGrpSpPr>
          <p:nvPr/>
        </p:nvGrpSpPr>
        <p:grpSpPr bwMode="auto">
          <a:xfrm>
            <a:off x="6877050" y="1738313"/>
            <a:ext cx="1871663" cy="1368425"/>
            <a:chOff x="1686" y="1933"/>
            <a:chExt cx="3023" cy="1513"/>
          </a:xfrm>
        </p:grpSpPr>
        <p:sp>
          <p:nvSpPr>
            <p:cNvPr id="14382" name="Freeform 35">
              <a:extLst>
                <a:ext uri="{FF2B5EF4-FFF2-40B4-BE49-F238E27FC236}">
                  <a16:creationId xmlns:a16="http://schemas.microsoft.com/office/drawing/2014/main" xmlns="" id="{C6CE20C9-93E2-43AC-97A2-1D5A68EC5BDF}"/>
                </a:ext>
              </a:extLst>
            </p:cNvPr>
            <p:cNvSpPr>
              <a:spLocks/>
            </p:cNvSpPr>
            <p:nvPr/>
          </p:nvSpPr>
          <p:spPr bwMode="auto">
            <a:xfrm>
              <a:off x="1973" y="1933"/>
              <a:ext cx="2448" cy="1440"/>
            </a:xfrm>
            <a:custGeom>
              <a:avLst/>
              <a:gdLst>
                <a:gd name="T0" fmla="*/ 0 w 3629"/>
                <a:gd name="T1" fmla="*/ 1 h 2722"/>
                <a:gd name="T2" fmla="*/ 1 w 3629"/>
                <a:gd name="T3" fmla="*/ 1 h 2722"/>
                <a:gd name="T4" fmla="*/ 1 w 3629"/>
                <a:gd name="T5" fmla="*/ 0 h 2722"/>
                <a:gd name="T6" fmla="*/ 1 w 3629"/>
                <a:gd name="T7" fmla="*/ 1 h 2722"/>
                <a:gd name="T8" fmla="*/ 1 w 3629"/>
                <a:gd name="T9" fmla="*/ 1 h 2722"/>
                <a:gd name="T10" fmla="*/ 0 60000 65536"/>
                <a:gd name="T11" fmla="*/ 0 60000 65536"/>
                <a:gd name="T12" fmla="*/ 0 60000 65536"/>
                <a:gd name="T13" fmla="*/ 0 60000 65536"/>
                <a:gd name="T14" fmla="*/ 0 60000 65536"/>
                <a:gd name="T15" fmla="*/ 0 w 3629"/>
                <a:gd name="T16" fmla="*/ 0 h 2722"/>
                <a:gd name="T17" fmla="*/ 3629 w 3629"/>
                <a:gd name="T18" fmla="*/ 2722 h 2722"/>
              </a:gdLst>
              <a:ahLst/>
              <a:cxnLst>
                <a:cxn ang="T10">
                  <a:pos x="T0" y="T1"/>
                </a:cxn>
                <a:cxn ang="T11">
                  <a:pos x="T2" y="T3"/>
                </a:cxn>
                <a:cxn ang="T12">
                  <a:pos x="T4" y="T5"/>
                </a:cxn>
                <a:cxn ang="T13">
                  <a:pos x="T6" y="T7"/>
                </a:cxn>
                <a:cxn ang="T14">
                  <a:pos x="T8" y="T9"/>
                </a:cxn>
              </a:cxnLst>
              <a:rect l="T15" t="T16" r="T17" b="T18"/>
              <a:pathLst>
                <a:path w="3629" h="2722">
                  <a:moveTo>
                    <a:pt x="0" y="2721"/>
                  </a:moveTo>
                  <a:cubicBezTo>
                    <a:pt x="304" y="2721"/>
                    <a:pt x="609" y="2721"/>
                    <a:pt x="907" y="2268"/>
                  </a:cubicBezTo>
                  <a:cubicBezTo>
                    <a:pt x="1205" y="1815"/>
                    <a:pt x="1484" y="0"/>
                    <a:pt x="1786" y="0"/>
                  </a:cubicBezTo>
                  <a:cubicBezTo>
                    <a:pt x="2088" y="0"/>
                    <a:pt x="2415" y="1814"/>
                    <a:pt x="2722" y="2268"/>
                  </a:cubicBezTo>
                  <a:cubicBezTo>
                    <a:pt x="3029" y="2722"/>
                    <a:pt x="3329" y="2721"/>
                    <a:pt x="3629" y="2721"/>
                  </a:cubicBezTo>
                </a:path>
              </a:pathLst>
            </a:custGeom>
            <a:noFill/>
            <a:ln w="254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4383" name="Line 36">
              <a:extLst>
                <a:ext uri="{FF2B5EF4-FFF2-40B4-BE49-F238E27FC236}">
                  <a16:creationId xmlns:a16="http://schemas.microsoft.com/office/drawing/2014/main" xmlns="" id="{6A2B2CA8-C2FA-4E47-8DFA-C3B978FFC5D9}"/>
                </a:ext>
              </a:extLst>
            </p:cNvPr>
            <p:cNvSpPr>
              <a:spLocks noChangeShapeType="1"/>
            </p:cNvSpPr>
            <p:nvPr/>
          </p:nvSpPr>
          <p:spPr bwMode="auto">
            <a:xfrm>
              <a:off x="1686" y="3445"/>
              <a:ext cx="3023"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4384" name="Line 37">
              <a:extLst>
                <a:ext uri="{FF2B5EF4-FFF2-40B4-BE49-F238E27FC236}">
                  <a16:creationId xmlns:a16="http://schemas.microsoft.com/office/drawing/2014/main" xmlns="" id="{3694F061-346A-4D05-A4DA-A56CD8D7A272}"/>
                </a:ext>
              </a:extLst>
            </p:cNvPr>
            <p:cNvSpPr>
              <a:spLocks noChangeShapeType="1"/>
            </p:cNvSpPr>
            <p:nvPr/>
          </p:nvSpPr>
          <p:spPr bwMode="auto">
            <a:xfrm>
              <a:off x="3197" y="1933"/>
              <a:ext cx="0" cy="15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4385" name="Line 38">
              <a:extLst>
                <a:ext uri="{FF2B5EF4-FFF2-40B4-BE49-F238E27FC236}">
                  <a16:creationId xmlns:a16="http://schemas.microsoft.com/office/drawing/2014/main" xmlns="" id="{B466B12D-7EC1-4EEF-B1A3-9AD848FA46A1}"/>
                </a:ext>
              </a:extLst>
            </p:cNvPr>
            <p:cNvSpPr>
              <a:spLocks noChangeShapeType="1"/>
            </p:cNvSpPr>
            <p:nvPr/>
          </p:nvSpPr>
          <p:spPr bwMode="auto">
            <a:xfrm>
              <a:off x="2837" y="2581"/>
              <a:ext cx="1" cy="86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sp>
          <p:nvSpPr>
            <p:cNvPr id="14386" name="Line 39">
              <a:extLst>
                <a:ext uri="{FF2B5EF4-FFF2-40B4-BE49-F238E27FC236}">
                  <a16:creationId xmlns:a16="http://schemas.microsoft.com/office/drawing/2014/main" xmlns="" id="{C1140628-002A-49DA-8699-EF07A359F744}"/>
                </a:ext>
              </a:extLst>
            </p:cNvPr>
            <p:cNvSpPr>
              <a:spLocks noChangeShapeType="1"/>
            </p:cNvSpPr>
            <p:nvPr/>
          </p:nvSpPr>
          <p:spPr bwMode="auto">
            <a:xfrm>
              <a:off x="3558" y="2581"/>
              <a:ext cx="0" cy="86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lIns="74295" tIns="8890" rIns="74295" bIns="8890"/>
            <a:lstStyle/>
            <a:p>
              <a:endParaRPr lang="ja-JP" altLang="en-US"/>
            </a:p>
          </p:txBody>
        </p:sp>
      </p:grpSp>
      <p:sp>
        <p:nvSpPr>
          <p:cNvPr id="14371" name="Text Box 40">
            <a:extLst>
              <a:ext uri="{FF2B5EF4-FFF2-40B4-BE49-F238E27FC236}">
                <a16:creationId xmlns:a16="http://schemas.microsoft.com/office/drawing/2014/main" xmlns="" id="{88841917-AAF2-46CE-A318-DBD0A231A016}"/>
              </a:ext>
            </a:extLst>
          </p:cNvPr>
          <p:cNvSpPr txBox="1">
            <a:spLocks noChangeArrowheads="1"/>
          </p:cNvSpPr>
          <p:nvPr/>
        </p:nvSpPr>
        <p:spPr bwMode="auto">
          <a:xfrm>
            <a:off x="7235825" y="3106738"/>
            <a:ext cx="4318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eaLnBrk="1" hangingPunct="1">
              <a:spcBef>
                <a:spcPct val="0"/>
              </a:spcBef>
              <a:buFontTx/>
              <a:buNone/>
            </a:pPr>
            <a:r>
              <a:rPr lang="en-US" altLang="ja-JP" sz="1800" i="1">
                <a:solidFill>
                  <a:schemeClr val="bg2"/>
                </a:solidFill>
                <a:latin typeface="Symbol" panose="05050102010706020507" pitchFamily="18" charset="2"/>
              </a:rPr>
              <a:t>-s</a:t>
            </a:r>
          </a:p>
        </p:txBody>
      </p:sp>
      <p:sp>
        <p:nvSpPr>
          <p:cNvPr id="14372" name="Text Box 41">
            <a:extLst>
              <a:ext uri="{FF2B5EF4-FFF2-40B4-BE49-F238E27FC236}">
                <a16:creationId xmlns:a16="http://schemas.microsoft.com/office/drawing/2014/main" xmlns="" id="{6B079B9C-9F6A-4DF5-8BE9-C96F7E49D15B}"/>
              </a:ext>
            </a:extLst>
          </p:cNvPr>
          <p:cNvSpPr txBox="1">
            <a:spLocks noChangeArrowheads="1"/>
          </p:cNvSpPr>
          <p:nvPr/>
        </p:nvSpPr>
        <p:spPr bwMode="auto">
          <a:xfrm>
            <a:off x="7812088" y="3106738"/>
            <a:ext cx="33813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eaLnBrk="1" hangingPunct="1">
              <a:spcBef>
                <a:spcPct val="0"/>
              </a:spcBef>
              <a:buFontTx/>
              <a:buNone/>
            </a:pPr>
            <a:r>
              <a:rPr lang="en-US" altLang="ja-JP" sz="1800" i="1">
                <a:solidFill>
                  <a:schemeClr val="bg2"/>
                </a:solidFill>
                <a:latin typeface="Symbol" panose="05050102010706020507" pitchFamily="18" charset="2"/>
              </a:rPr>
              <a:t>s</a:t>
            </a:r>
          </a:p>
        </p:txBody>
      </p:sp>
      <p:sp>
        <p:nvSpPr>
          <p:cNvPr id="14373" name="Text Box 42">
            <a:extLst>
              <a:ext uri="{FF2B5EF4-FFF2-40B4-BE49-F238E27FC236}">
                <a16:creationId xmlns:a16="http://schemas.microsoft.com/office/drawing/2014/main" xmlns="" id="{EB93D081-4B42-4F30-B92E-785B393B8469}"/>
              </a:ext>
            </a:extLst>
          </p:cNvPr>
          <p:cNvSpPr txBox="1">
            <a:spLocks noChangeArrowheads="1"/>
          </p:cNvSpPr>
          <p:nvPr/>
        </p:nvSpPr>
        <p:spPr bwMode="auto">
          <a:xfrm>
            <a:off x="7235825" y="3322638"/>
            <a:ext cx="10985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solidFill>
                  <a:schemeClr val="bg2"/>
                </a:solidFill>
              </a:rPr>
              <a:t>正規分布</a:t>
            </a:r>
          </a:p>
        </p:txBody>
      </p:sp>
      <p:sp>
        <p:nvSpPr>
          <p:cNvPr id="14374" name="Text Box 43">
            <a:extLst>
              <a:ext uri="{FF2B5EF4-FFF2-40B4-BE49-F238E27FC236}">
                <a16:creationId xmlns:a16="http://schemas.microsoft.com/office/drawing/2014/main" xmlns="" id="{A382055C-C548-421C-8772-684F79EF65B3}"/>
              </a:ext>
            </a:extLst>
          </p:cNvPr>
          <p:cNvSpPr txBox="1">
            <a:spLocks noChangeArrowheads="1"/>
          </p:cNvSpPr>
          <p:nvPr/>
        </p:nvSpPr>
        <p:spPr bwMode="auto">
          <a:xfrm>
            <a:off x="539750" y="3609975"/>
            <a:ext cx="2268538"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solidFill>
                  <a:schemeClr val="bg2"/>
                </a:solidFill>
              </a:rPr>
              <a:t>最もよく使われる分布</a:t>
            </a:r>
          </a:p>
          <a:p>
            <a:pPr eaLnBrk="1" hangingPunct="1">
              <a:spcBef>
                <a:spcPct val="0"/>
              </a:spcBef>
              <a:buFontTx/>
              <a:buNone/>
            </a:pPr>
            <a:r>
              <a:rPr lang="ja-JP" altLang="en-US" sz="1800">
                <a:solidFill>
                  <a:schemeClr val="bg2"/>
                </a:solidFill>
              </a:rPr>
              <a:t>限界値のときなどに</a:t>
            </a:r>
          </a:p>
          <a:p>
            <a:pPr eaLnBrk="1" hangingPunct="1">
              <a:spcBef>
                <a:spcPct val="0"/>
              </a:spcBef>
              <a:buFontTx/>
              <a:buNone/>
            </a:pPr>
            <a:r>
              <a:rPr lang="ja-JP" altLang="en-US" sz="1800">
                <a:solidFill>
                  <a:schemeClr val="bg2"/>
                </a:solidFill>
              </a:rPr>
              <a:t>適用．</a:t>
            </a:r>
          </a:p>
        </p:txBody>
      </p:sp>
      <p:sp>
        <p:nvSpPr>
          <p:cNvPr id="14375" name="Text Box 44">
            <a:extLst>
              <a:ext uri="{FF2B5EF4-FFF2-40B4-BE49-F238E27FC236}">
                <a16:creationId xmlns:a16="http://schemas.microsoft.com/office/drawing/2014/main" xmlns="" id="{FB2891F9-44C1-4DFB-B014-6EA32A80F7CF}"/>
              </a:ext>
            </a:extLst>
          </p:cNvPr>
          <p:cNvSpPr txBox="1">
            <a:spLocks noChangeArrowheads="1"/>
          </p:cNvSpPr>
          <p:nvPr/>
        </p:nvSpPr>
        <p:spPr bwMode="auto">
          <a:xfrm>
            <a:off x="2771775" y="3609975"/>
            <a:ext cx="1938338"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solidFill>
                  <a:schemeClr val="bg2"/>
                </a:solidFill>
              </a:rPr>
              <a:t>中心が多く，端に</a:t>
            </a:r>
          </a:p>
          <a:p>
            <a:pPr eaLnBrk="1" hangingPunct="1">
              <a:spcBef>
                <a:spcPct val="0"/>
              </a:spcBef>
              <a:buFontTx/>
              <a:buNone/>
            </a:pPr>
            <a:r>
              <a:rPr lang="ja-JP" altLang="en-US" sz="1800">
                <a:solidFill>
                  <a:schemeClr val="bg2"/>
                </a:solidFill>
              </a:rPr>
              <a:t>いくほど少なくなる</a:t>
            </a:r>
          </a:p>
          <a:p>
            <a:pPr eaLnBrk="1" hangingPunct="1">
              <a:spcBef>
                <a:spcPct val="0"/>
              </a:spcBef>
              <a:buFontTx/>
              <a:buNone/>
            </a:pPr>
            <a:r>
              <a:rPr lang="ja-JP" altLang="en-US" sz="1800">
                <a:solidFill>
                  <a:schemeClr val="bg2"/>
                </a:solidFill>
              </a:rPr>
              <a:t>分布に適用．</a:t>
            </a:r>
          </a:p>
          <a:p>
            <a:pPr eaLnBrk="1" hangingPunct="1">
              <a:spcBef>
                <a:spcPct val="0"/>
              </a:spcBef>
              <a:buFontTx/>
              <a:buNone/>
            </a:pPr>
            <a:r>
              <a:rPr lang="ja-JP" altLang="en-US" sz="1800">
                <a:solidFill>
                  <a:schemeClr val="bg2"/>
                </a:solidFill>
              </a:rPr>
              <a:t>正規分布のときは</a:t>
            </a:r>
          </a:p>
          <a:p>
            <a:pPr eaLnBrk="1" hangingPunct="1">
              <a:spcBef>
                <a:spcPct val="0"/>
              </a:spcBef>
              <a:buFontTx/>
              <a:buNone/>
            </a:pPr>
            <a:r>
              <a:rPr lang="ja-JP" altLang="en-US" sz="1800">
                <a:solidFill>
                  <a:schemeClr val="bg2"/>
                </a:solidFill>
              </a:rPr>
              <a:t>この分布を適用</a:t>
            </a:r>
          </a:p>
          <a:p>
            <a:pPr eaLnBrk="1" hangingPunct="1">
              <a:spcBef>
                <a:spcPct val="0"/>
              </a:spcBef>
              <a:buFontTx/>
              <a:buNone/>
            </a:pPr>
            <a:r>
              <a:rPr lang="ja-JP" altLang="en-US" sz="1800">
                <a:solidFill>
                  <a:schemeClr val="bg2"/>
                </a:solidFill>
              </a:rPr>
              <a:t>することが多い．</a:t>
            </a:r>
          </a:p>
        </p:txBody>
      </p:sp>
      <p:sp>
        <p:nvSpPr>
          <p:cNvPr id="14376" name="Text Box 45">
            <a:extLst>
              <a:ext uri="{FF2B5EF4-FFF2-40B4-BE49-F238E27FC236}">
                <a16:creationId xmlns:a16="http://schemas.microsoft.com/office/drawing/2014/main" xmlns="" id="{C1B6B4A0-A3A4-4541-9AD8-A85B51B3D329}"/>
              </a:ext>
            </a:extLst>
          </p:cNvPr>
          <p:cNvSpPr txBox="1">
            <a:spLocks noChangeArrowheads="1"/>
          </p:cNvSpPr>
          <p:nvPr/>
        </p:nvSpPr>
        <p:spPr bwMode="auto">
          <a:xfrm>
            <a:off x="4859338" y="3609975"/>
            <a:ext cx="20764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solidFill>
                  <a:schemeClr val="bg2"/>
                </a:solidFill>
              </a:rPr>
              <a:t>周期的に変化する</a:t>
            </a:r>
          </a:p>
          <a:p>
            <a:pPr eaLnBrk="1" hangingPunct="1">
              <a:spcBef>
                <a:spcPct val="0"/>
              </a:spcBef>
              <a:buFontTx/>
              <a:buNone/>
            </a:pPr>
            <a:r>
              <a:rPr lang="ja-JP" altLang="en-US" sz="1800">
                <a:solidFill>
                  <a:schemeClr val="bg2"/>
                </a:solidFill>
              </a:rPr>
              <a:t>要因に対して適用．</a:t>
            </a:r>
          </a:p>
        </p:txBody>
      </p:sp>
      <p:sp>
        <p:nvSpPr>
          <p:cNvPr id="14377" name="Text Box 46">
            <a:extLst>
              <a:ext uri="{FF2B5EF4-FFF2-40B4-BE49-F238E27FC236}">
                <a16:creationId xmlns:a16="http://schemas.microsoft.com/office/drawing/2014/main" xmlns="" id="{2344B814-6117-40CF-B7CE-65482F545CB0}"/>
              </a:ext>
            </a:extLst>
          </p:cNvPr>
          <p:cNvSpPr txBox="1">
            <a:spLocks noChangeArrowheads="1"/>
          </p:cNvSpPr>
          <p:nvPr/>
        </p:nvSpPr>
        <p:spPr bwMode="auto">
          <a:xfrm>
            <a:off x="6877050" y="3609975"/>
            <a:ext cx="1941513"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solidFill>
                  <a:schemeClr val="bg2"/>
                </a:solidFill>
              </a:rPr>
              <a:t>校正証明書などで</a:t>
            </a:r>
          </a:p>
          <a:p>
            <a:pPr eaLnBrk="1" hangingPunct="1">
              <a:spcBef>
                <a:spcPct val="0"/>
              </a:spcBef>
              <a:buFontTx/>
              <a:buNone/>
            </a:pPr>
            <a:r>
              <a:rPr lang="ja-JP" altLang="en-US" sz="1800">
                <a:solidFill>
                  <a:schemeClr val="bg2"/>
                </a:solidFill>
              </a:rPr>
              <a:t>不確かさが分かっ</a:t>
            </a:r>
          </a:p>
          <a:p>
            <a:pPr eaLnBrk="1" hangingPunct="1">
              <a:spcBef>
                <a:spcPct val="0"/>
              </a:spcBef>
              <a:buFontTx/>
              <a:buNone/>
            </a:pPr>
            <a:r>
              <a:rPr lang="ja-JP" altLang="en-US" sz="1800">
                <a:solidFill>
                  <a:schemeClr val="bg2"/>
                </a:solidFill>
              </a:rPr>
              <a:t>ている時に適用．</a:t>
            </a:r>
          </a:p>
        </p:txBody>
      </p:sp>
      <p:graphicFrame>
        <p:nvGraphicFramePr>
          <p:cNvPr id="14378" name="Object 47">
            <a:extLst>
              <a:ext uri="{FF2B5EF4-FFF2-40B4-BE49-F238E27FC236}">
                <a16:creationId xmlns:a16="http://schemas.microsoft.com/office/drawing/2014/main" xmlns="" id="{8689C1DB-55FC-4647-828D-1DC050B1C5B6}"/>
              </a:ext>
            </a:extLst>
          </p:cNvPr>
          <p:cNvGraphicFramePr>
            <a:graphicFrameLocks noChangeAspect="1"/>
          </p:cNvGraphicFramePr>
          <p:nvPr/>
        </p:nvGraphicFramePr>
        <p:xfrm>
          <a:off x="1331913" y="5554663"/>
          <a:ext cx="523875" cy="863600"/>
        </p:xfrm>
        <a:graphic>
          <a:graphicData uri="http://schemas.openxmlformats.org/presentationml/2006/ole">
            <mc:AlternateContent xmlns:mc="http://schemas.openxmlformats.org/markup-compatibility/2006">
              <mc:Choice xmlns:v="urn:schemas-microsoft-com:vml" Requires="v">
                <p:oleObj spid="_x0000_s14399" name="Equation" r:id="rId4" imgW="253890" imgH="418918" progId="Equation.DSMT4">
                  <p:embed/>
                </p:oleObj>
              </mc:Choice>
              <mc:Fallback>
                <p:oleObj name="Equation" r:id="rId4" imgW="253890" imgH="418918" progId="Equation.DSMT4">
                  <p:embed/>
                  <p:pic>
                    <p:nvPicPr>
                      <p:cNvPr id="0" name="Object 4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1913" y="5554663"/>
                        <a:ext cx="523875" cy="86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79" name="Object 48">
            <a:extLst>
              <a:ext uri="{FF2B5EF4-FFF2-40B4-BE49-F238E27FC236}">
                <a16:creationId xmlns:a16="http://schemas.microsoft.com/office/drawing/2014/main" xmlns="" id="{DE5623A8-C832-4E9A-B758-77D440F37558}"/>
              </a:ext>
            </a:extLst>
          </p:cNvPr>
          <p:cNvGraphicFramePr>
            <a:graphicFrameLocks noChangeAspect="1"/>
          </p:cNvGraphicFramePr>
          <p:nvPr/>
        </p:nvGraphicFramePr>
        <p:xfrm>
          <a:off x="3419475" y="5554663"/>
          <a:ext cx="504825" cy="792162"/>
        </p:xfrm>
        <a:graphic>
          <a:graphicData uri="http://schemas.openxmlformats.org/presentationml/2006/ole">
            <mc:AlternateContent xmlns:mc="http://schemas.openxmlformats.org/markup-compatibility/2006">
              <mc:Choice xmlns:v="urn:schemas-microsoft-com:vml" Requires="v">
                <p:oleObj spid="_x0000_s14400" name="Equation" r:id="rId6" imgW="266584" imgH="418918" progId="Equation.DSMT4">
                  <p:embed/>
                </p:oleObj>
              </mc:Choice>
              <mc:Fallback>
                <p:oleObj name="Equation" r:id="rId6" imgW="266584" imgH="418918" progId="Equation.DSMT4">
                  <p:embed/>
                  <p:pic>
                    <p:nvPicPr>
                      <p:cNvPr id="0" name="Object 4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19475" y="5554663"/>
                        <a:ext cx="504825" cy="792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80" name="Object 49">
            <a:extLst>
              <a:ext uri="{FF2B5EF4-FFF2-40B4-BE49-F238E27FC236}">
                <a16:creationId xmlns:a16="http://schemas.microsoft.com/office/drawing/2014/main" xmlns="" id="{70729036-98BD-40E1-A904-3F8069C8EE5A}"/>
              </a:ext>
            </a:extLst>
          </p:cNvPr>
          <p:cNvGraphicFramePr>
            <a:graphicFrameLocks noChangeAspect="1"/>
          </p:cNvGraphicFramePr>
          <p:nvPr/>
        </p:nvGraphicFramePr>
        <p:xfrm>
          <a:off x="5651500" y="5626100"/>
          <a:ext cx="457200" cy="720725"/>
        </p:xfrm>
        <a:graphic>
          <a:graphicData uri="http://schemas.openxmlformats.org/presentationml/2006/ole">
            <mc:AlternateContent xmlns:mc="http://schemas.openxmlformats.org/markup-compatibility/2006">
              <mc:Choice xmlns:v="urn:schemas-microsoft-com:vml" Requires="v">
                <p:oleObj spid="_x0000_s14401" name="Equation" r:id="rId8" imgW="266584" imgH="418918" progId="Equation.DSMT4">
                  <p:embed/>
                </p:oleObj>
              </mc:Choice>
              <mc:Fallback>
                <p:oleObj name="Equation" r:id="rId8" imgW="266584" imgH="418918" progId="Equation.DSMT4">
                  <p:embed/>
                  <p:pic>
                    <p:nvPicPr>
                      <p:cNvPr id="0" name="Object 4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51500" y="5626100"/>
                        <a:ext cx="457200" cy="720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81" name="Object 50">
            <a:extLst>
              <a:ext uri="{FF2B5EF4-FFF2-40B4-BE49-F238E27FC236}">
                <a16:creationId xmlns:a16="http://schemas.microsoft.com/office/drawing/2014/main" xmlns="" id="{270679CA-8E67-4A26-8F5E-3F640E808C16}"/>
              </a:ext>
            </a:extLst>
          </p:cNvPr>
          <p:cNvGraphicFramePr>
            <a:graphicFrameLocks noChangeAspect="1"/>
          </p:cNvGraphicFramePr>
          <p:nvPr/>
        </p:nvGraphicFramePr>
        <p:xfrm>
          <a:off x="7734300" y="5683250"/>
          <a:ext cx="325438" cy="676275"/>
        </p:xfrm>
        <a:graphic>
          <a:graphicData uri="http://schemas.openxmlformats.org/presentationml/2006/ole">
            <mc:AlternateContent xmlns:mc="http://schemas.openxmlformats.org/markup-compatibility/2006">
              <mc:Choice xmlns:v="urn:schemas-microsoft-com:vml" Requires="v">
                <p:oleObj spid="_x0000_s14402" name="Equation" r:id="rId10" imgW="190417" imgH="393529" progId="Equation.DSMT4">
                  <p:embed/>
                </p:oleObj>
              </mc:Choice>
              <mc:Fallback>
                <p:oleObj name="Equation" r:id="rId10" imgW="190417" imgH="393529" progId="Equation.DSMT4">
                  <p:embed/>
                  <p:pic>
                    <p:nvPicPr>
                      <p:cNvPr id="0" name="Object 5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734300" y="5683250"/>
                        <a:ext cx="325438" cy="676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xmlns="" id="{96B0A1CA-9871-4EAD-9C1B-A45692079F5B}"/>
              </a:ext>
            </a:extLst>
          </p:cNvPr>
          <p:cNvSpPr>
            <a:spLocks noGrp="1" noChangeArrowheads="1"/>
          </p:cNvSpPr>
          <p:nvPr>
            <p:ph type="title"/>
          </p:nvPr>
        </p:nvSpPr>
        <p:spPr>
          <a:xfrm>
            <a:off x="457200" y="-26988"/>
            <a:ext cx="8229600" cy="1143001"/>
          </a:xfrm>
        </p:spPr>
        <p:txBody>
          <a:bodyPr/>
          <a:lstStyle/>
          <a:p>
            <a:pPr eaLnBrk="1" hangingPunct="1"/>
            <a:r>
              <a:rPr lang="ja-JP" altLang="en-US">
                <a:solidFill>
                  <a:schemeClr val="tx1"/>
                </a:solidFill>
              </a:rPr>
              <a:t>拡張不確かさ</a:t>
            </a:r>
          </a:p>
        </p:txBody>
      </p:sp>
      <p:sp>
        <p:nvSpPr>
          <p:cNvPr id="15363" name="Text Box 87">
            <a:extLst>
              <a:ext uri="{FF2B5EF4-FFF2-40B4-BE49-F238E27FC236}">
                <a16:creationId xmlns:a16="http://schemas.microsoft.com/office/drawing/2014/main" xmlns="" id="{25BD02E1-2EA3-4113-AF17-9BBFB6A5B77F}"/>
              </a:ext>
            </a:extLst>
          </p:cNvPr>
          <p:cNvSpPr txBox="1">
            <a:spLocks noChangeArrowheads="1"/>
          </p:cNvSpPr>
          <p:nvPr/>
        </p:nvSpPr>
        <p:spPr bwMode="auto">
          <a:xfrm>
            <a:off x="179388" y="5013325"/>
            <a:ext cx="8840787"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t>もし，合成標準不確かさが</a:t>
            </a:r>
            <a:r>
              <a:rPr lang="en-US" altLang="ja-JP" sz="2800"/>
              <a:t>2.865</a:t>
            </a:r>
            <a:r>
              <a:rPr lang="ja-JP" altLang="en-US" sz="2800"/>
              <a:t>という値であったならば，</a:t>
            </a:r>
            <a:r>
              <a:rPr lang="ja-JP" altLang="en-US" sz="2800">
                <a:latin typeface="Tahoma" panose="020B0604030504040204" pitchFamily="34" charset="0"/>
              </a:rPr>
              <a:t>合成標準不確かさを包含係数倍したもの，すなわち，</a:t>
            </a:r>
            <a:r>
              <a:rPr lang="en-US" altLang="ja-JP" sz="2800">
                <a:latin typeface="Tahoma" panose="020B0604030504040204" pitchFamily="34" charset="0"/>
              </a:rPr>
              <a:t>2</a:t>
            </a:r>
            <a:r>
              <a:rPr lang="ja-JP" altLang="en-US" sz="2800">
                <a:latin typeface="Tahoma" panose="020B0604030504040204" pitchFamily="34" charset="0"/>
              </a:rPr>
              <a:t>倍したものをここに書き込む．これによって，最終的に報告される拡張不確かさを算出することができた．</a:t>
            </a:r>
          </a:p>
        </p:txBody>
      </p:sp>
      <p:graphicFrame>
        <p:nvGraphicFramePr>
          <p:cNvPr id="7" name="Group 98">
            <a:extLst>
              <a:ext uri="{FF2B5EF4-FFF2-40B4-BE49-F238E27FC236}">
                <a16:creationId xmlns:a16="http://schemas.microsoft.com/office/drawing/2014/main" xmlns="" id="{A155A5C5-70DE-423E-9A27-810A7AAB9D4D}"/>
              </a:ext>
            </a:extLst>
          </p:cNvPr>
          <p:cNvGraphicFramePr>
            <a:graphicFrameLocks noGrp="1"/>
          </p:cNvGraphicFramePr>
          <p:nvPr/>
        </p:nvGraphicFramePr>
        <p:xfrm>
          <a:off x="107950" y="1196975"/>
          <a:ext cx="8958263" cy="3128965"/>
        </p:xfrm>
        <a:graphic>
          <a:graphicData uri="http://schemas.openxmlformats.org/drawingml/2006/table">
            <a:tbl>
              <a:tblPr/>
              <a:tblGrid>
                <a:gridCol w="717550">
                  <a:extLst>
                    <a:ext uri="{9D8B030D-6E8A-4147-A177-3AD203B41FA5}">
                      <a16:colId xmlns:a16="http://schemas.microsoft.com/office/drawing/2014/main" xmlns="" val="20000"/>
                    </a:ext>
                  </a:extLst>
                </a:gridCol>
                <a:gridCol w="1560513">
                  <a:extLst>
                    <a:ext uri="{9D8B030D-6E8A-4147-A177-3AD203B41FA5}">
                      <a16:colId xmlns:a16="http://schemas.microsoft.com/office/drawing/2014/main" xmlns="" val="20001"/>
                    </a:ext>
                  </a:extLst>
                </a:gridCol>
                <a:gridCol w="946150">
                  <a:extLst>
                    <a:ext uri="{9D8B030D-6E8A-4147-A177-3AD203B41FA5}">
                      <a16:colId xmlns:a16="http://schemas.microsoft.com/office/drawing/2014/main" xmlns="" val="20002"/>
                    </a:ext>
                  </a:extLst>
                </a:gridCol>
                <a:gridCol w="1042987">
                  <a:extLst>
                    <a:ext uri="{9D8B030D-6E8A-4147-A177-3AD203B41FA5}">
                      <a16:colId xmlns:a16="http://schemas.microsoft.com/office/drawing/2014/main" xmlns="" val="20003"/>
                    </a:ext>
                  </a:extLst>
                </a:gridCol>
                <a:gridCol w="566738">
                  <a:extLst>
                    <a:ext uri="{9D8B030D-6E8A-4147-A177-3AD203B41FA5}">
                      <a16:colId xmlns:a16="http://schemas.microsoft.com/office/drawing/2014/main" xmlns="" val="20004"/>
                    </a:ext>
                  </a:extLst>
                </a:gridCol>
                <a:gridCol w="1387475">
                  <a:extLst>
                    <a:ext uri="{9D8B030D-6E8A-4147-A177-3AD203B41FA5}">
                      <a16:colId xmlns:a16="http://schemas.microsoft.com/office/drawing/2014/main" xmlns="" val="20005"/>
                    </a:ext>
                  </a:extLst>
                </a:gridCol>
                <a:gridCol w="1081087">
                  <a:extLst>
                    <a:ext uri="{9D8B030D-6E8A-4147-A177-3AD203B41FA5}">
                      <a16:colId xmlns:a16="http://schemas.microsoft.com/office/drawing/2014/main" xmlns="" val="20006"/>
                    </a:ext>
                  </a:extLst>
                </a:gridCol>
                <a:gridCol w="1655763">
                  <a:extLst>
                    <a:ext uri="{9D8B030D-6E8A-4147-A177-3AD203B41FA5}">
                      <a16:colId xmlns:a16="http://schemas.microsoft.com/office/drawing/2014/main" xmlns="" val="20007"/>
                    </a:ext>
                  </a:extLst>
                </a:gridCol>
              </a:tblGrid>
              <a:tr h="549099">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記号</a:t>
                      </a:r>
                      <a:endParaRPr kumimoji="1" lang="ja-JP" altLang="en-GB" sz="1500" b="0"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endParaRPr>
                    </a:p>
                  </a:txBody>
                  <a:tcPr marL="91438" marR="91438"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rPr>
                        <a:t>不確かさ要因</a:t>
                      </a:r>
                    </a:p>
                  </a:txBody>
                  <a:tcPr marL="91438" marR="91438"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 値</a:t>
                      </a:r>
                      <a:endParaRPr kumimoji="1" lang="ja-JP" altLang="en-US"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Lst>
                      </a:pPr>
                      <a:r>
                        <a:rPr kumimoji="1" lang="en-GB" altLang="ja-JP" sz="1500" b="1" i="0" u="sng"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en-GB" altLang="ja-JP"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38" marR="91438"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確率分布</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38" marR="91438"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除数</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38" marR="91438"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txBody>
                  <a:tcPr marL="91438" marR="91438"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感度係数</a:t>
                      </a:r>
                    </a:p>
                  </a:txBody>
                  <a:tcPr marL="91438" marR="91438"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US" altLang="ja-JP"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r>
                        <a:rPr kumimoji="1" lang="ja-JP" altLang="en-US"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出力量</a:t>
                      </a: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の単位</a:t>
                      </a:r>
                      <a:r>
                        <a:rPr kumimoji="1" lang="en-US" altLang="ja-JP"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38" marR="91438"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68182">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2400" b="0" i="1" u="none" strike="noStrike" cap="none" normalizeH="0" baseline="-2500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78" marB="46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78" marB="46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78" marB="46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78" marB="46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89998" marR="89998" marT="46778" marB="46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78" marB="46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78" marB="46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1" lang="en-US" altLang="ja-JP" sz="24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368182">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2400" b="0" i="1" u="none" strike="noStrike" cap="none" normalizeH="0" baseline="-2500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78" marB="46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78" marB="46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78" marB="46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78" marB="46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89998" marR="89998" marT="46778" marB="46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78" marB="46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78" marB="46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1" lang="en-US" altLang="ja-JP" sz="24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368182">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2400" b="0" i="1" u="none" strike="noStrike" cap="none" normalizeH="0" baseline="-2500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78" marB="46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78" marB="46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78" marB="46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78" marB="46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78" marB="46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78" marB="46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78" marB="4677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endParaRPr kumimoji="1" lang="en-US" altLang="ja-JP" sz="24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579252">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GB" altLang="ja-JP" sz="1600" b="0" i="0" u="none" strike="noStrike" cap="none" normalizeH="0" baseline="-30000">
                          <a:ln>
                            <a:noFill/>
                          </a:ln>
                          <a:solidFill>
                            <a:schemeClr val="tx1"/>
                          </a:solidFill>
                          <a:effectLst/>
                          <a:latin typeface="Times New Roman" pitchFamily="18" charset="0"/>
                          <a:ea typeface="ＭＳ Ｐゴシック" pitchFamily="50" charset="-128"/>
                          <a:cs typeface="Times New Roman" pitchFamily="18" charset="0"/>
                        </a:rPr>
                        <a:t>c</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    )</a:t>
                      </a:r>
                    </a:p>
                  </a:txBody>
                  <a:tcPr marL="91438" marR="91438"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合成標準</a:t>
                      </a:r>
                      <a:endParaRPr kumimoji="1" lang="en-US" altLang="ja-JP"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不確かさ</a:t>
                      </a:r>
                    </a:p>
                  </a:txBody>
                  <a:tcPr marL="91438" marR="91438"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p>
                  </a:txBody>
                  <a:tcPr marL="91438" marR="91438"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1" lang="en-US" altLang="ja-JP" sz="24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2.865</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extLst>
                  <a:ext uri="{0D108BD9-81ED-4DB2-BD59-A6C34878D82A}">
                    <a16:rowId xmlns:a16="http://schemas.microsoft.com/office/drawing/2014/main" xmlns="" val="10004"/>
                  </a:ext>
                </a:extLst>
              </a:tr>
              <a:tr h="896067">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p>
                  </a:txBody>
                  <a:tcPr marL="91438" marR="91438"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拡張不確かさ</a:t>
                      </a:r>
                    </a:p>
                  </a:txBody>
                  <a:tcPr marL="91438" marR="91438"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a:t>
                      </a: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k</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=2)</a:t>
                      </a:r>
                    </a:p>
                  </a:txBody>
                  <a:tcPr marL="91438" marR="91438"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24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2×2.865</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4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a:t>
                      </a:r>
                      <a:r>
                        <a:rPr kumimoji="1" lang="en-US" altLang="ja-JP" sz="24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5.7</a:t>
                      </a:r>
                    </a:p>
                  </a:txBody>
                  <a:tcPr marL="91438" marR="91438" marT="45698" marB="4569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extLst>
                  <a:ext uri="{0D108BD9-81ED-4DB2-BD59-A6C34878D82A}">
                    <a16:rowId xmlns:a16="http://schemas.microsoft.com/office/drawing/2014/main" xmlns="" val="10005"/>
                  </a:ext>
                </a:extLst>
              </a:tr>
            </a:tbl>
          </a:graphicData>
        </a:graphic>
      </p:graphicFrame>
      <p:sp>
        <p:nvSpPr>
          <p:cNvPr id="15429" name="Line 88">
            <a:extLst>
              <a:ext uri="{FF2B5EF4-FFF2-40B4-BE49-F238E27FC236}">
                <a16:creationId xmlns:a16="http://schemas.microsoft.com/office/drawing/2014/main" xmlns="" id="{6B0EA38C-EE3C-4F01-8F3C-628CA20032C7}"/>
              </a:ext>
            </a:extLst>
          </p:cNvPr>
          <p:cNvSpPr>
            <a:spLocks noChangeShapeType="1"/>
          </p:cNvSpPr>
          <p:nvPr/>
        </p:nvSpPr>
        <p:spPr bwMode="auto">
          <a:xfrm flipH="1">
            <a:off x="4643438" y="4076700"/>
            <a:ext cx="3024187" cy="100806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xmlns="" id="{F9368FDD-1631-4F58-8E77-9A69563FD472}"/>
              </a:ext>
            </a:extLst>
          </p:cNvPr>
          <p:cNvSpPr>
            <a:spLocks noGrp="1" noChangeArrowheads="1"/>
          </p:cNvSpPr>
          <p:nvPr>
            <p:ph type="title"/>
          </p:nvPr>
        </p:nvSpPr>
        <p:spPr>
          <a:xfrm>
            <a:off x="468313" y="260350"/>
            <a:ext cx="8229600" cy="882650"/>
          </a:xfrm>
        </p:spPr>
        <p:txBody>
          <a:bodyPr/>
          <a:lstStyle/>
          <a:p>
            <a:pPr eaLnBrk="1" hangingPunct="1"/>
            <a:r>
              <a:rPr lang="ja-JP" altLang="en-US">
                <a:solidFill>
                  <a:schemeClr val="tx1"/>
                </a:solidFill>
              </a:rPr>
              <a:t>最終結果</a:t>
            </a:r>
          </a:p>
        </p:txBody>
      </p:sp>
      <p:sp>
        <p:nvSpPr>
          <p:cNvPr id="16387" name="Text Box 68">
            <a:extLst>
              <a:ext uri="{FF2B5EF4-FFF2-40B4-BE49-F238E27FC236}">
                <a16:creationId xmlns:a16="http://schemas.microsoft.com/office/drawing/2014/main" xmlns="" id="{17C4E02B-774A-4B5C-9492-D06E1AA0EC4F}"/>
              </a:ext>
            </a:extLst>
          </p:cNvPr>
          <p:cNvSpPr txBox="1">
            <a:spLocks noChangeArrowheads="1"/>
          </p:cNvSpPr>
          <p:nvPr/>
        </p:nvSpPr>
        <p:spPr bwMode="auto">
          <a:xfrm>
            <a:off x="684213" y="5805488"/>
            <a:ext cx="79470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400">
                <a:solidFill>
                  <a:srgbClr val="FFFF00"/>
                </a:solidFill>
                <a:latin typeface="Tahoma" panose="020B0604030504040204" pitchFamily="34" charset="0"/>
              </a:rPr>
              <a:t>ビールジョッキの体積</a:t>
            </a:r>
          </a:p>
          <a:p>
            <a:pPr algn="ctr" eaLnBrk="1" hangingPunct="1">
              <a:spcBef>
                <a:spcPct val="0"/>
              </a:spcBef>
              <a:buFontTx/>
              <a:buNone/>
            </a:pPr>
            <a:r>
              <a:rPr lang="en-US" altLang="ja-JP">
                <a:solidFill>
                  <a:srgbClr val="FFFF00"/>
                </a:solidFill>
                <a:latin typeface="Times New Roman" panose="02020603050405020304" pitchFamily="18" charset="0"/>
              </a:rPr>
              <a:t>633.5 mL±4.2 mL, </a:t>
            </a:r>
            <a:r>
              <a:rPr lang="en-US" altLang="ja-JP" i="1">
                <a:solidFill>
                  <a:srgbClr val="FFFF00"/>
                </a:solidFill>
                <a:latin typeface="Times New Roman" panose="02020603050405020304" pitchFamily="18" charset="0"/>
              </a:rPr>
              <a:t>k</a:t>
            </a:r>
            <a:r>
              <a:rPr lang="en-US" altLang="ja-JP">
                <a:solidFill>
                  <a:srgbClr val="FFFF00"/>
                </a:solidFill>
                <a:latin typeface="Times New Roman" panose="02020603050405020304" pitchFamily="18" charset="0"/>
              </a:rPr>
              <a:t>=2</a:t>
            </a:r>
            <a:r>
              <a:rPr lang="ja-JP" altLang="en-US" sz="1800">
                <a:solidFill>
                  <a:srgbClr val="FFFF00"/>
                </a:solidFill>
                <a:latin typeface="Times New Roman" panose="02020603050405020304" pitchFamily="18" charset="0"/>
              </a:rPr>
              <a:t>　</a:t>
            </a:r>
          </a:p>
        </p:txBody>
      </p:sp>
      <p:graphicFrame>
        <p:nvGraphicFramePr>
          <p:cNvPr id="32926" name="Group 158">
            <a:extLst>
              <a:ext uri="{FF2B5EF4-FFF2-40B4-BE49-F238E27FC236}">
                <a16:creationId xmlns:a16="http://schemas.microsoft.com/office/drawing/2014/main" xmlns="" id="{FE5637E1-3401-45FF-8A52-2D002B14DB39}"/>
              </a:ext>
            </a:extLst>
          </p:cNvPr>
          <p:cNvGraphicFramePr>
            <a:graphicFrameLocks noGrp="1"/>
          </p:cNvGraphicFramePr>
          <p:nvPr>
            <p:ph idx="1"/>
            <p:extLst>
              <p:ext uri="{D42A27DB-BD31-4B8C-83A1-F6EECF244321}">
                <p14:modId xmlns:p14="http://schemas.microsoft.com/office/powerpoint/2010/main" val="2498079855"/>
              </p:ext>
            </p:extLst>
          </p:nvPr>
        </p:nvGraphicFramePr>
        <p:xfrm>
          <a:off x="107950" y="1268413"/>
          <a:ext cx="8928100" cy="4406917"/>
        </p:xfrm>
        <a:graphic>
          <a:graphicData uri="http://schemas.openxmlformats.org/drawingml/2006/table">
            <a:tbl>
              <a:tblPr/>
              <a:tblGrid>
                <a:gridCol w="719138">
                  <a:extLst>
                    <a:ext uri="{9D8B030D-6E8A-4147-A177-3AD203B41FA5}">
                      <a16:colId xmlns:a16="http://schemas.microsoft.com/office/drawing/2014/main" xmlns="" val="20000"/>
                    </a:ext>
                  </a:extLst>
                </a:gridCol>
                <a:gridCol w="1584325">
                  <a:extLst>
                    <a:ext uri="{9D8B030D-6E8A-4147-A177-3AD203B41FA5}">
                      <a16:colId xmlns:a16="http://schemas.microsoft.com/office/drawing/2014/main" xmlns="" val="20001"/>
                    </a:ext>
                  </a:extLst>
                </a:gridCol>
                <a:gridCol w="792162">
                  <a:extLst>
                    <a:ext uri="{9D8B030D-6E8A-4147-A177-3AD203B41FA5}">
                      <a16:colId xmlns:a16="http://schemas.microsoft.com/office/drawing/2014/main" xmlns="" val="20002"/>
                    </a:ext>
                  </a:extLst>
                </a:gridCol>
                <a:gridCol w="1008063">
                  <a:extLst>
                    <a:ext uri="{9D8B030D-6E8A-4147-A177-3AD203B41FA5}">
                      <a16:colId xmlns:a16="http://schemas.microsoft.com/office/drawing/2014/main" xmlns="" val="20003"/>
                    </a:ext>
                  </a:extLst>
                </a:gridCol>
                <a:gridCol w="576262">
                  <a:extLst>
                    <a:ext uri="{9D8B030D-6E8A-4147-A177-3AD203B41FA5}">
                      <a16:colId xmlns:a16="http://schemas.microsoft.com/office/drawing/2014/main" xmlns="" val="20004"/>
                    </a:ext>
                  </a:extLst>
                </a:gridCol>
                <a:gridCol w="1368425">
                  <a:extLst>
                    <a:ext uri="{9D8B030D-6E8A-4147-A177-3AD203B41FA5}">
                      <a16:colId xmlns:a16="http://schemas.microsoft.com/office/drawing/2014/main" xmlns="" val="20005"/>
                    </a:ext>
                  </a:extLst>
                </a:gridCol>
                <a:gridCol w="1008063">
                  <a:extLst>
                    <a:ext uri="{9D8B030D-6E8A-4147-A177-3AD203B41FA5}">
                      <a16:colId xmlns:a16="http://schemas.microsoft.com/office/drawing/2014/main" xmlns="" val="20006"/>
                    </a:ext>
                  </a:extLst>
                </a:gridCol>
                <a:gridCol w="1871662">
                  <a:extLst>
                    <a:ext uri="{9D8B030D-6E8A-4147-A177-3AD203B41FA5}">
                      <a16:colId xmlns:a16="http://schemas.microsoft.com/office/drawing/2014/main" xmlns="" val="20007"/>
                    </a:ext>
                  </a:extLst>
                </a:gridCol>
              </a:tblGrid>
              <a:tr h="787345">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記号</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ITC Bookman Light"/>
                          <a:cs typeface="ITC Bookman Light"/>
                        </a:rPr>
                        <a:t>不確かさ</a:t>
                      </a:r>
                      <a:r>
                        <a:rPr kumimoji="1" lang="ja-JP" altLang="en-US" sz="1500" b="0" i="0" u="none" strike="noStrike" cap="none" normalizeH="0" baseline="0">
                          <a:ln>
                            <a:noFill/>
                          </a:ln>
                          <a:solidFill>
                            <a:schemeClr val="tx1"/>
                          </a:solidFill>
                          <a:effectLst/>
                          <a:latin typeface="ＭＳ Ｐゴシック" pitchFamily="50" charset="-128"/>
                          <a:ea typeface="ITC Bookman Light"/>
                          <a:cs typeface="ITC Bookman Light"/>
                        </a:rPr>
                        <a:t>要因</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 値</a:t>
                      </a:r>
                      <a:endParaRPr kumimoji="1" lang="ja-JP" altLang="en-US"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Lst>
                      </a:pPr>
                      <a:r>
                        <a:rPr kumimoji="1" lang="en-GB" altLang="ja-JP" sz="1500" b="0" i="0" u="sng"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en-GB" altLang="ja-JP"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確率分布</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除数</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感度係数</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US" altLang="ja-JP"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r>
                        <a:rPr kumimoji="1" lang="ja-JP" altLang="en-US"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出力量</a:t>
                      </a: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の単位</a:t>
                      </a:r>
                      <a:r>
                        <a:rPr kumimoji="1" lang="en-US" altLang="ja-JP"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697089">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GB" altLang="ja-JP" sz="2400" b="0" i="0" u="none" strike="noStrike" cap="none" normalizeH="0" baseline="-25000">
                          <a:ln>
                            <a:noFill/>
                          </a:ln>
                          <a:solidFill>
                            <a:schemeClr val="tx1"/>
                          </a:solidFill>
                          <a:effectLst/>
                          <a:latin typeface="Times New Roman" pitchFamily="18" charset="0"/>
                          <a:ea typeface="ＭＳ Ｐゴシック" pitchFamily="50" charset="-128"/>
                          <a:cs typeface="Times New Roman" pitchFamily="18" charset="0"/>
                        </a:rPr>
                        <a:t>R</a:t>
                      </a:r>
                      <a:r>
                        <a:rPr kumimoji="1" lang="en-GB"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 </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測定の</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繰返し性</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1.138</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mL</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ＭＳ Ｐゴシック" pitchFamily="50" charset="-128"/>
                          <a:ea typeface="ＭＳ Ｐゴシック" pitchFamily="50" charset="-128"/>
                        </a:rPr>
                        <a:t>-------</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1</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1.138</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mL</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1</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1.138</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mL</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697089">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US" altLang="ja-JP" sz="2400" b="0" i="0" u="none" strike="noStrike" cap="none" normalizeH="0" baseline="-25000">
                          <a:ln>
                            <a:noFill/>
                          </a:ln>
                          <a:solidFill>
                            <a:schemeClr val="tx1"/>
                          </a:solidFill>
                          <a:effectLst/>
                          <a:latin typeface="Times New Roman" pitchFamily="18" charset="0"/>
                          <a:ea typeface="ＭＳ Ｐゴシック" pitchFamily="50" charset="-128"/>
                          <a:cs typeface="Times New Roman" pitchFamily="18" charset="0"/>
                        </a:rPr>
                        <a:t>S</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標準器の校正</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の不確かさ</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3.0</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mL</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1" i="0" u="none" strike="noStrike" cap="none" normalizeH="0" baseline="0">
                          <a:ln>
                            <a:noFill/>
                          </a:ln>
                          <a:solidFill>
                            <a:srgbClr val="FFFF00"/>
                          </a:solidFill>
                          <a:effectLst/>
                          <a:latin typeface="ＭＳ Ｐゴシック" pitchFamily="50" charset="-128"/>
                          <a:ea typeface="ＭＳ Ｐゴシック" pitchFamily="50" charset="-128"/>
                        </a:rPr>
                        <a:t>正規分布</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rPr>
                        <a:t>2</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1.5</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mL</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1</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1.5</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mL</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697089">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US" altLang="ja-JP" sz="2400" b="0" i="0" u="none" strike="noStrike" cap="none" normalizeH="0" baseline="-25000">
                          <a:ln>
                            <a:noFill/>
                          </a:ln>
                          <a:solidFill>
                            <a:schemeClr val="tx1"/>
                          </a:solidFill>
                          <a:effectLst/>
                          <a:latin typeface="Times New Roman" pitchFamily="18" charset="0"/>
                          <a:ea typeface="ＭＳ Ｐゴシック" pitchFamily="50" charset="-128"/>
                          <a:cs typeface="Times New Roman" pitchFamily="18" charset="0"/>
                        </a:rPr>
                        <a:t>T</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温度による</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効果</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0.5</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ＭＳ Ｐゴシック" pitchFamily="50" charset="-128"/>
                          <a:ea typeface="ＭＳ Ｐゴシック" pitchFamily="50" charset="-128"/>
                        </a:rPr>
                        <a:t>矩形分布</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√3</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0.2887</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3.313</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mL/℃</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0.9565</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mL</a:t>
                      </a:r>
                    </a:p>
                  </a:txBody>
                  <a:tcPr marL="90000" marR="90000"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764144">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GB" altLang="ja-JP" sz="1600" b="0" i="0" u="none" strike="noStrike" cap="none" normalizeH="0" baseline="-30000">
                          <a:ln>
                            <a:noFill/>
                          </a:ln>
                          <a:solidFill>
                            <a:schemeClr val="tx1"/>
                          </a:solidFill>
                          <a:effectLst/>
                          <a:latin typeface="Times New Roman" pitchFamily="18" charset="0"/>
                          <a:ea typeface="ＭＳ Ｐゴシック" pitchFamily="50" charset="-128"/>
                          <a:cs typeface="Times New Roman" pitchFamily="18" charset="0"/>
                        </a:rPr>
                        <a:t>c</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    )</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合成標準</a:t>
                      </a:r>
                      <a:endParaRPr kumimoji="1" lang="en-US" altLang="ja-JP"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不確かさ</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rgbClr val="FFFF00"/>
                          </a:solidFill>
                          <a:effectLst/>
                          <a:latin typeface="Times New Roman" pitchFamily="18" charset="0"/>
                          <a:ea typeface="ＭＳ Ｐゴシック" pitchFamily="50" charset="-128"/>
                          <a:cs typeface="Times New Roman" pitchFamily="18" charset="0"/>
                        </a:rPr>
                        <a:t>2.112</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rgbClr val="FFFF00"/>
                          </a:solidFill>
                          <a:effectLst/>
                          <a:latin typeface="Times New Roman" pitchFamily="18" charset="0"/>
                          <a:ea typeface="ＭＳ Ｐゴシック" pitchFamily="50" charset="-128"/>
                          <a:cs typeface="Times New Roman" pitchFamily="18" charset="0"/>
                        </a:rPr>
                        <a:t>mL</a:t>
                      </a:r>
                    </a:p>
                  </a:txBody>
                  <a:tcPr marL="90000" marR="90000" marT="46794" marB="4679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764144">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拡張不確かさ</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r>
                        <a:rPr kumimoji="1" lang="en-GB" altLang="ja-JP" sz="16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r>
                        <a:rPr kumimoji="1" lang="en-GB" altLang="ja-JP" sz="1600" b="0" i="1"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k</a:t>
                      </a:r>
                      <a:r>
                        <a:rPr kumimoji="1" lang="en-GB" altLang="ja-JP" sz="16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=2)</a:t>
                      </a: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rgbClr val="FFFF00"/>
                          </a:solidFill>
                          <a:effectLst/>
                          <a:latin typeface="Times New Roman" pitchFamily="18" charset="0"/>
                          <a:ea typeface="ＭＳ Ｐゴシック" pitchFamily="50" charset="-128"/>
                          <a:cs typeface="Times New Roman" pitchFamily="18" charset="0"/>
                        </a:rPr>
                        <a:t>4.2</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000" b="1" i="0" u="none" strike="noStrike" cap="none" normalizeH="0" baseline="0" dirty="0">
                          <a:ln>
                            <a:noFill/>
                          </a:ln>
                          <a:solidFill>
                            <a:srgbClr val="FFFF00"/>
                          </a:solidFill>
                          <a:effectLst/>
                          <a:latin typeface="Times New Roman" pitchFamily="18" charset="0"/>
                          <a:ea typeface="ＭＳ Ｐゴシック" pitchFamily="50" charset="-128"/>
                          <a:cs typeface="Times New Roman" pitchFamily="18" charset="0"/>
                        </a:rPr>
                        <a:t>mL</a:t>
                      </a:r>
                    </a:p>
                  </a:txBody>
                  <a:tcPr marL="90000" marR="90000" marT="46794" marB="46794"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bl>
          </a:graphicData>
        </a:graphic>
      </p:graphicFrame>
      <p:cxnSp>
        <p:nvCxnSpPr>
          <p:cNvPr id="16453" name="直線コネクタ 5">
            <a:extLst>
              <a:ext uri="{FF2B5EF4-FFF2-40B4-BE49-F238E27FC236}">
                <a16:creationId xmlns:a16="http://schemas.microsoft.com/office/drawing/2014/main" xmlns="" id="{508EE1D4-F162-40D7-9074-A27B98EE59D7}"/>
              </a:ext>
            </a:extLst>
          </p:cNvPr>
          <p:cNvCxnSpPr>
            <a:cxnSpLocks noChangeShapeType="1"/>
          </p:cNvCxnSpPr>
          <p:nvPr/>
        </p:nvCxnSpPr>
        <p:spPr bwMode="auto">
          <a:xfrm>
            <a:off x="4495800" y="3681413"/>
            <a:ext cx="144463"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xmlns="" id="{83F5C84F-6A68-4CD4-96ED-1D5819D79F9A}"/>
              </a:ext>
            </a:extLst>
          </p:cNvPr>
          <p:cNvSpPr>
            <a:spLocks noGrp="1" noChangeArrowheads="1"/>
          </p:cNvSpPr>
          <p:nvPr>
            <p:ph type="title"/>
          </p:nvPr>
        </p:nvSpPr>
        <p:spPr/>
        <p:txBody>
          <a:bodyPr/>
          <a:lstStyle/>
          <a:p>
            <a:pPr eaLnBrk="1" hangingPunct="1"/>
            <a:r>
              <a:rPr lang="ja-JP" altLang="en-US">
                <a:solidFill>
                  <a:schemeClr val="tx1"/>
                </a:solidFill>
              </a:rPr>
              <a:t>様々なバジェットシート</a:t>
            </a:r>
          </a:p>
        </p:txBody>
      </p:sp>
      <p:pic>
        <p:nvPicPr>
          <p:cNvPr id="17411" name="Picture 4">
            <a:extLst>
              <a:ext uri="{FF2B5EF4-FFF2-40B4-BE49-F238E27FC236}">
                <a16:creationId xmlns:a16="http://schemas.microsoft.com/office/drawing/2014/main" xmlns="" id="{B6379A11-CA29-4679-AAAA-07D8AADE5F96}"/>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116013" y="1268413"/>
            <a:ext cx="7197725" cy="4664075"/>
          </a:xfrm>
          <a:noFill/>
        </p:spPr>
      </p:pic>
      <p:sp>
        <p:nvSpPr>
          <p:cNvPr id="17412" name="Rectangle 6">
            <a:extLst>
              <a:ext uri="{FF2B5EF4-FFF2-40B4-BE49-F238E27FC236}">
                <a16:creationId xmlns:a16="http://schemas.microsoft.com/office/drawing/2014/main" xmlns="" id="{4BF5E875-9C24-472F-A5A6-A770964382F8}"/>
              </a:ext>
            </a:extLst>
          </p:cNvPr>
          <p:cNvSpPr>
            <a:spLocks noChangeArrowheads="1"/>
          </p:cNvSpPr>
          <p:nvPr/>
        </p:nvSpPr>
        <p:spPr bwMode="auto">
          <a:xfrm>
            <a:off x="-53975" y="6461125"/>
            <a:ext cx="86233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a:latin typeface="Tahoma" panose="020B0604030504040204" pitchFamily="34" charset="0"/>
              </a:rPr>
              <a:t>JCG204S21-08 </a:t>
            </a:r>
            <a:r>
              <a:rPr lang="ja-JP" altLang="en-US" sz="1800">
                <a:latin typeface="Tahoma" panose="020B0604030504040204" pitchFamily="34" charset="0"/>
              </a:rPr>
              <a:t>不確かさの見積もりに関するガイド（力／一軸試験機）より引用（抜粋）．</a:t>
            </a:r>
          </a:p>
        </p:txBody>
      </p:sp>
      <p:sp>
        <p:nvSpPr>
          <p:cNvPr id="17413" name="Text Box 7">
            <a:extLst>
              <a:ext uri="{FF2B5EF4-FFF2-40B4-BE49-F238E27FC236}">
                <a16:creationId xmlns:a16="http://schemas.microsoft.com/office/drawing/2014/main" xmlns="" id="{3F0D2769-D676-4DE6-BEA5-1132CDB32EB6}"/>
              </a:ext>
            </a:extLst>
          </p:cNvPr>
          <p:cNvSpPr txBox="1">
            <a:spLocks noChangeArrowheads="1"/>
          </p:cNvSpPr>
          <p:nvPr/>
        </p:nvSpPr>
        <p:spPr bwMode="auto">
          <a:xfrm>
            <a:off x="0" y="6165850"/>
            <a:ext cx="19954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a:latin typeface="Tahoma" panose="020B0604030504040204" pitchFamily="34" charset="0"/>
              </a:rPr>
              <a:t>NITE</a:t>
            </a:r>
            <a:r>
              <a:rPr lang="ja-JP" altLang="en-US" sz="1800">
                <a:latin typeface="Tahoma" panose="020B0604030504040204" pitchFamily="34" charset="0"/>
              </a:rPr>
              <a:t>ホームページ</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a:extLst>
              <a:ext uri="{FF2B5EF4-FFF2-40B4-BE49-F238E27FC236}">
                <a16:creationId xmlns:a16="http://schemas.microsoft.com/office/drawing/2014/main" xmlns="" id="{05D0A67B-E767-421F-9B5A-04128C5B8B47}"/>
              </a:ext>
            </a:extLst>
          </p:cNvPr>
          <p:cNvSpPr>
            <a:spLocks noChangeArrowheads="1"/>
          </p:cNvSpPr>
          <p:nvPr/>
        </p:nvSpPr>
        <p:spPr bwMode="auto">
          <a:xfrm>
            <a:off x="457200" y="2778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4400"/>
              <a:t>目的</a:t>
            </a:r>
          </a:p>
        </p:txBody>
      </p:sp>
      <p:sp>
        <p:nvSpPr>
          <p:cNvPr id="3075" name="Text Box 71">
            <a:extLst>
              <a:ext uri="{FF2B5EF4-FFF2-40B4-BE49-F238E27FC236}">
                <a16:creationId xmlns:a16="http://schemas.microsoft.com/office/drawing/2014/main" xmlns="" id="{54878313-5289-4E5C-9763-5C63EF3C7A49}"/>
              </a:ext>
            </a:extLst>
          </p:cNvPr>
          <p:cNvSpPr txBox="1">
            <a:spLocks noChangeArrowheads="1"/>
          </p:cNvSpPr>
          <p:nvPr/>
        </p:nvSpPr>
        <p:spPr bwMode="auto">
          <a:xfrm>
            <a:off x="179388" y="6165850"/>
            <a:ext cx="87995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latin typeface="Tahoma" panose="020B0604030504040204" pitchFamily="34" charset="0"/>
              </a:rPr>
              <a:t>タイプ</a:t>
            </a:r>
            <a:r>
              <a:rPr lang="en-US" altLang="ja-JP" sz="2400">
                <a:latin typeface="Tahoma" panose="020B0604030504040204" pitchFamily="34" charset="0"/>
              </a:rPr>
              <a:t>A</a:t>
            </a:r>
            <a:r>
              <a:rPr lang="ja-JP" altLang="en-US" sz="2400">
                <a:latin typeface="Tahoma" panose="020B0604030504040204" pitchFamily="34" charset="0"/>
              </a:rPr>
              <a:t>，</a:t>
            </a:r>
            <a:r>
              <a:rPr lang="en-US" altLang="ja-JP" sz="2400">
                <a:latin typeface="Tahoma" panose="020B0604030504040204" pitchFamily="34" charset="0"/>
              </a:rPr>
              <a:t>B</a:t>
            </a:r>
            <a:r>
              <a:rPr lang="ja-JP" altLang="en-US" sz="2400">
                <a:latin typeface="Tahoma" panose="020B0604030504040204" pitchFamily="34" charset="0"/>
              </a:rPr>
              <a:t>の評価法を用いて算出した値から拡張不確かさを求める</a:t>
            </a:r>
          </a:p>
        </p:txBody>
      </p:sp>
      <p:graphicFrame>
        <p:nvGraphicFramePr>
          <p:cNvPr id="8" name="Group 98">
            <a:extLst>
              <a:ext uri="{FF2B5EF4-FFF2-40B4-BE49-F238E27FC236}">
                <a16:creationId xmlns:a16="http://schemas.microsoft.com/office/drawing/2014/main" xmlns="" id="{A11164AE-EB0D-4BFF-933C-1C20C97EE739}"/>
              </a:ext>
            </a:extLst>
          </p:cNvPr>
          <p:cNvGraphicFramePr>
            <a:graphicFrameLocks noGrp="1"/>
          </p:cNvGraphicFramePr>
          <p:nvPr/>
        </p:nvGraphicFramePr>
        <p:xfrm>
          <a:off x="107950" y="1196975"/>
          <a:ext cx="8958263" cy="4540252"/>
        </p:xfrm>
        <a:graphic>
          <a:graphicData uri="http://schemas.openxmlformats.org/drawingml/2006/table">
            <a:tbl>
              <a:tblPr/>
              <a:tblGrid>
                <a:gridCol w="717550">
                  <a:extLst>
                    <a:ext uri="{9D8B030D-6E8A-4147-A177-3AD203B41FA5}">
                      <a16:colId xmlns:a16="http://schemas.microsoft.com/office/drawing/2014/main" xmlns="" val="20000"/>
                    </a:ext>
                  </a:extLst>
                </a:gridCol>
                <a:gridCol w="1560513">
                  <a:extLst>
                    <a:ext uri="{9D8B030D-6E8A-4147-A177-3AD203B41FA5}">
                      <a16:colId xmlns:a16="http://schemas.microsoft.com/office/drawing/2014/main" xmlns="" val="20001"/>
                    </a:ext>
                  </a:extLst>
                </a:gridCol>
                <a:gridCol w="946150">
                  <a:extLst>
                    <a:ext uri="{9D8B030D-6E8A-4147-A177-3AD203B41FA5}">
                      <a16:colId xmlns:a16="http://schemas.microsoft.com/office/drawing/2014/main" xmlns="" val="20002"/>
                    </a:ext>
                  </a:extLst>
                </a:gridCol>
                <a:gridCol w="1042987">
                  <a:extLst>
                    <a:ext uri="{9D8B030D-6E8A-4147-A177-3AD203B41FA5}">
                      <a16:colId xmlns:a16="http://schemas.microsoft.com/office/drawing/2014/main" xmlns="" val="20003"/>
                    </a:ext>
                  </a:extLst>
                </a:gridCol>
                <a:gridCol w="566738">
                  <a:extLst>
                    <a:ext uri="{9D8B030D-6E8A-4147-A177-3AD203B41FA5}">
                      <a16:colId xmlns:a16="http://schemas.microsoft.com/office/drawing/2014/main" xmlns="" val="20004"/>
                    </a:ext>
                  </a:extLst>
                </a:gridCol>
                <a:gridCol w="1387475">
                  <a:extLst>
                    <a:ext uri="{9D8B030D-6E8A-4147-A177-3AD203B41FA5}">
                      <a16:colId xmlns:a16="http://schemas.microsoft.com/office/drawing/2014/main" xmlns="" val="20005"/>
                    </a:ext>
                  </a:extLst>
                </a:gridCol>
                <a:gridCol w="1081087">
                  <a:extLst>
                    <a:ext uri="{9D8B030D-6E8A-4147-A177-3AD203B41FA5}">
                      <a16:colId xmlns:a16="http://schemas.microsoft.com/office/drawing/2014/main" xmlns="" val="20006"/>
                    </a:ext>
                  </a:extLst>
                </a:gridCol>
                <a:gridCol w="1655763">
                  <a:extLst>
                    <a:ext uri="{9D8B030D-6E8A-4147-A177-3AD203B41FA5}">
                      <a16:colId xmlns:a16="http://schemas.microsoft.com/office/drawing/2014/main" xmlns="" val="20007"/>
                    </a:ext>
                  </a:extLst>
                </a:gridCol>
              </a:tblGrid>
              <a:tr h="863600">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記号</a:t>
                      </a:r>
                      <a:endParaRPr kumimoji="1" lang="ja-JP" altLang="en-GB" sz="1500" b="0"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rPr>
                        <a:t>不確かさ要因</a:t>
                      </a: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 値</a:t>
                      </a:r>
                      <a:endParaRPr kumimoji="1" lang="ja-JP" altLang="en-US"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Lst>
                      </a:pPr>
                      <a:r>
                        <a:rPr kumimoji="1" lang="en-GB" altLang="ja-JP" sz="1500" b="1" i="0" u="sng"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en-GB" altLang="ja-JP"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確率分布</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除数</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感度係数</a:t>
                      </a: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US" altLang="ja-JP"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r>
                        <a:rPr kumimoji="1" lang="ja-JP" altLang="en-US"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出力量</a:t>
                      </a: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の単位</a:t>
                      </a:r>
                      <a:r>
                        <a:rPr kumimoji="1" lang="en-US" altLang="ja-JP"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extLst>
                  <a:ext uri="{0D108BD9-81ED-4DB2-BD59-A6C34878D82A}">
                    <a16:rowId xmlns:a16="http://schemas.microsoft.com/office/drawing/2014/main" xmlns="" val="10000"/>
                  </a:ext>
                </a:extLst>
              </a:tr>
              <a:tr h="696913">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endParaRPr kumimoji="1" lang="en-GB"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extLst>
                  <a:ext uri="{0D108BD9-81ED-4DB2-BD59-A6C34878D82A}">
                    <a16:rowId xmlns:a16="http://schemas.microsoft.com/office/drawing/2014/main" xmlns="" val="10001"/>
                  </a:ext>
                </a:extLst>
              </a:tr>
              <a:tr h="700088">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2400" b="0" i="1" u="none" strike="noStrike" cap="none" normalizeH="0" baseline="-2500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extLst>
                  <a:ext uri="{0D108BD9-81ED-4DB2-BD59-A6C34878D82A}">
                    <a16:rowId xmlns:a16="http://schemas.microsoft.com/office/drawing/2014/main" xmlns="" val="10002"/>
                  </a:ext>
                </a:extLst>
              </a:tr>
              <a:tr h="696913">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2400" b="0" i="1" u="none" strike="noStrike" cap="none" normalizeH="0" baseline="-2500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extLst>
                  <a:ext uri="{0D108BD9-81ED-4DB2-BD59-A6C34878D82A}">
                    <a16:rowId xmlns:a16="http://schemas.microsoft.com/office/drawing/2014/main" xmlns="" val="10003"/>
                  </a:ext>
                </a:extLst>
              </a:tr>
              <a:tr h="811213">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GB" altLang="ja-JP" sz="1600" b="0" i="0" u="none" strike="noStrike" cap="none" normalizeH="0" baseline="-30000">
                          <a:ln>
                            <a:noFill/>
                          </a:ln>
                          <a:solidFill>
                            <a:schemeClr val="tx1"/>
                          </a:solidFill>
                          <a:effectLst/>
                          <a:latin typeface="Times New Roman" pitchFamily="18" charset="0"/>
                          <a:ea typeface="ＭＳ Ｐゴシック" pitchFamily="50" charset="-128"/>
                          <a:cs typeface="Times New Roman" pitchFamily="18" charset="0"/>
                        </a:rPr>
                        <a:t>c</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    )</a:t>
                      </a: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合成標準</a:t>
                      </a:r>
                      <a:endParaRPr kumimoji="1" lang="en-US" altLang="ja-JP"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不確かさ</a:t>
                      </a: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extLst>
                  <a:ext uri="{0D108BD9-81ED-4DB2-BD59-A6C34878D82A}">
                    <a16:rowId xmlns:a16="http://schemas.microsoft.com/office/drawing/2014/main" xmlns="" val="10004"/>
                  </a:ext>
                </a:extLst>
              </a:tr>
              <a:tr h="771525">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拡張不確かさ</a:t>
                      </a: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a:t>
                      </a: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k</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=2)</a:t>
                      </a: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extLst>
                  <a:ext uri="{0D108BD9-81ED-4DB2-BD59-A6C34878D82A}">
                    <a16:rowId xmlns:a16="http://schemas.microsoft.com/office/drawing/2014/main" xmlns="" val="10005"/>
                  </a:ext>
                </a:extLst>
              </a:tr>
            </a:tbl>
          </a:graphicData>
        </a:graphic>
      </p:graphicFrame>
      <p:sp>
        <p:nvSpPr>
          <p:cNvPr id="3141" name="Oval 72">
            <a:extLst>
              <a:ext uri="{FF2B5EF4-FFF2-40B4-BE49-F238E27FC236}">
                <a16:creationId xmlns:a16="http://schemas.microsoft.com/office/drawing/2014/main" xmlns="" id="{AEBDF3B4-0DF2-4201-ACBA-D4C9831F1F3F}"/>
              </a:ext>
            </a:extLst>
          </p:cNvPr>
          <p:cNvSpPr>
            <a:spLocks noChangeArrowheads="1"/>
          </p:cNvSpPr>
          <p:nvPr/>
        </p:nvSpPr>
        <p:spPr bwMode="auto">
          <a:xfrm>
            <a:off x="6372225" y="1417638"/>
            <a:ext cx="2663825" cy="3887787"/>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cxnSp>
        <p:nvCxnSpPr>
          <p:cNvPr id="3142" name="AutoShape 73">
            <a:extLst>
              <a:ext uri="{FF2B5EF4-FFF2-40B4-BE49-F238E27FC236}">
                <a16:creationId xmlns:a16="http://schemas.microsoft.com/office/drawing/2014/main" xmlns="" id="{5E9FACD0-D350-4EFA-9547-65A583A495F8}"/>
              </a:ext>
            </a:extLst>
          </p:cNvPr>
          <p:cNvCxnSpPr>
            <a:cxnSpLocks noChangeShapeType="1"/>
            <a:stCxn id="3141" idx="3"/>
          </p:cNvCxnSpPr>
          <p:nvPr/>
        </p:nvCxnSpPr>
        <p:spPr bwMode="auto">
          <a:xfrm rot="5400000">
            <a:off x="4953000" y="4360863"/>
            <a:ext cx="1435100" cy="2184400"/>
          </a:xfrm>
          <a:prstGeom prst="curvedConnector3">
            <a:avLst>
              <a:gd name="adj1" fmla="val 50000"/>
            </a:avLst>
          </a:prstGeom>
          <a:noFill/>
          <a:ln w="38100">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4">
            <a:extLst>
              <a:ext uri="{FF2B5EF4-FFF2-40B4-BE49-F238E27FC236}">
                <a16:creationId xmlns:a16="http://schemas.microsoft.com/office/drawing/2014/main" xmlns="" id="{E3E65E27-296A-421C-A15A-502678315D25}"/>
              </a:ext>
            </a:extLst>
          </p:cNvPr>
          <p:cNvSpPr>
            <a:spLocks noChangeArrowheads="1"/>
          </p:cNvSpPr>
          <p:nvPr/>
        </p:nvSpPr>
        <p:spPr bwMode="auto">
          <a:xfrm>
            <a:off x="4643438" y="2708275"/>
            <a:ext cx="4500562" cy="1871663"/>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2400">
              <a:solidFill>
                <a:schemeClr val="bg2"/>
              </a:solidFill>
              <a:latin typeface="Tahoma" panose="020B0604030504040204" pitchFamily="34" charset="0"/>
            </a:endParaRPr>
          </a:p>
        </p:txBody>
      </p:sp>
      <p:sp>
        <p:nvSpPr>
          <p:cNvPr id="4099" name="Rectangle 33">
            <a:extLst>
              <a:ext uri="{FF2B5EF4-FFF2-40B4-BE49-F238E27FC236}">
                <a16:creationId xmlns:a16="http://schemas.microsoft.com/office/drawing/2014/main" xmlns="" id="{F955059D-0AC7-485B-A44D-24BD5A110ACD}"/>
              </a:ext>
            </a:extLst>
          </p:cNvPr>
          <p:cNvSpPr>
            <a:spLocks noChangeArrowheads="1"/>
          </p:cNvSpPr>
          <p:nvPr/>
        </p:nvSpPr>
        <p:spPr bwMode="auto">
          <a:xfrm>
            <a:off x="0" y="2708275"/>
            <a:ext cx="4392613" cy="1871663"/>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solidFill>
                <a:schemeClr val="bg2"/>
              </a:solidFill>
            </a:endParaRPr>
          </a:p>
        </p:txBody>
      </p:sp>
      <p:sp>
        <p:nvSpPr>
          <p:cNvPr id="4100" name="Rectangle 2">
            <a:extLst>
              <a:ext uri="{FF2B5EF4-FFF2-40B4-BE49-F238E27FC236}">
                <a16:creationId xmlns:a16="http://schemas.microsoft.com/office/drawing/2014/main" xmlns="" id="{917A656F-CDBB-4A68-AC8A-9BB495863803}"/>
              </a:ext>
            </a:extLst>
          </p:cNvPr>
          <p:cNvSpPr>
            <a:spLocks noGrp="1" noChangeArrowheads="1"/>
          </p:cNvSpPr>
          <p:nvPr>
            <p:ph type="title"/>
          </p:nvPr>
        </p:nvSpPr>
        <p:spPr/>
        <p:txBody>
          <a:bodyPr/>
          <a:lstStyle/>
          <a:p>
            <a:pPr eaLnBrk="1" hangingPunct="1"/>
            <a:r>
              <a:rPr lang="ja-JP" altLang="en-US">
                <a:solidFill>
                  <a:schemeClr val="tx1"/>
                </a:solidFill>
              </a:rPr>
              <a:t>不確かさ要因の単位</a:t>
            </a:r>
          </a:p>
        </p:txBody>
      </p:sp>
      <p:sp>
        <p:nvSpPr>
          <p:cNvPr id="4101" name="Text Box 28">
            <a:extLst>
              <a:ext uri="{FF2B5EF4-FFF2-40B4-BE49-F238E27FC236}">
                <a16:creationId xmlns:a16="http://schemas.microsoft.com/office/drawing/2014/main" xmlns="" id="{10239912-0138-4770-81FF-8D95D6B4DC91}"/>
              </a:ext>
            </a:extLst>
          </p:cNvPr>
          <p:cNvSpPr txBox="1">
            <a:spLocks noChangeArrowheads="1"/>
          </p:cNvSpPr>
          <p:nvPr/>
        </p:nvSpPr>
        <p:spPr bwMode="auto">
          <a:xfrm>
            <a:off x="0" y="1196975"/>
            <a:ext cx="91440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不確かさの要因には，実際に行っている測定と同じ単位で表されるものと，異なる単位で表されているものがある．</a:t>
            </a:r>
          </a:p>
        </p:txBody>
      </p:sp>
      <p:sp>
        <p:nvSpPr>
          <p:cNvPr id="4102" name="Text Box 29">
            <a:extLst>
              <a:ext uri="{FF2B5EF4-FFF2-40B4-BE49-F238E27FC236}">
                <a16:creationId xmlns:a16="http://schemas.microsoft.com/office/drawing/2014/main" xmlns="" id="{C7BD9CD7-262B-4832-A702-77CD8C2DEDC0}"/>
              </a:ext>
            </a:extLst>
          </p:cNvPr>
          <p:cNvSpPr txBox="1">
            <a:spLocks noChangeArrowheads="1"/>
          </p:cNvSpPr>
          <p:nvPr/>
        </p:nvSpPr>
        <p:spPr bwMode="auto">
          <a:xfrm>
            <a:off x="0" y="2079625"/>
            <a:ext cx="35956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rgbClr val="FFCCFF"/>
                </a:solidFill>
                <a:latin typeface="Tahoma" panose="020B0604030504040204" pitchFamily="34" charset="0"/>
              </a:rPr>
              <a:t>例：金属棒の直径測定</a:t>
            </a:r>
          </a:p>
        </p:txBody>
      </p:sp>
      <p:sp>
        <p:nvSpPr>
          <p:cNvPr id="4103" name="Text Box 30">
            <a:extLst>
              <a:ext uri="{FF2B5EF4-FFF2-40B4-BE49-F238E27FC236}">
                <a16:creationId xmlns:a16="http://schemas.microsoft.com/office/drawing/2014/main" xmlns="" id="{0057D327-5BAA-4F45-972C-1ABA08463D61}"/>
              </a:ext>
            </a:extLst>
          </p:cNvPr>
          <p:cNvSpPr txBox="1">
            <a:spLocks noChangeArrowheads="1"/>
          </p:cNvSpPr>
          <p:nvPr/>
        </p:nvSpPr>
        <p:spPr bwMode="auto">
          <a:xfrm>
            <a:off x="179388" y="2708275"/>
            <a:ext cx="422433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rgbClr val="FF0000"/>
                </a:solidFill>
                <a:latin typeface="Tahoma" panose="020B0604030504040204" pitchFamily="34" charset="0"/>
              </a:rPr>
              <a:t>同じ単位で評価された要因</a:t>
            </a:r>
          </a:p>
        </p:txBody>
      </p:sp>
      <p:sp>
        <p:nvSpPr>
          <p:cNvPr id="4104" name="Text Box 31">
            <a:extLst>
              <a:ext uri="{FF2B5EF4-FFF2-40B4-BE49-F238E27FC236}">
                <a16:creationId xmlns:a16="http://schemas.microsoft.com/office/drawing/2014/main" xmlns="" id="{95543E43-E5B1-4E23-B767-422BDCD4F74A}"/>
              </a:ext>
            </a:extLst>
          </p:cNvPr>
          <p:cNvSpPr txBox="1">
            <a:spLocks noChangeArrowheads="1"/>
          </p:cNvSpPr>
          <p:nvPr/>
        </p:nvSpPr>
        <p:spPr bwMode="auto">
          <a:xfrm>
            <a:off x="4565650" y="2708275"/>
            <a:ext cx="45783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rgbClr val="FF0000"/>
                </a:solidFill>
                <a:latin typeface="Tahoma" panose="020B0604030504040204" pitchFamily="34" charset="0"/>
              </a:rPr>
              <a:t>異なる単位で評価された要因</a:t>
            </a:r>
          </a:p>
        </p:txBody>
      </p:sp>
      <p:sp>
        <p:nvSpPr>
          <p:cNvPr id="4105" name="Text Box 32">
            <a:extLst>
              <a:ext uri="{FF2B5EF4-FFF2-40B4-BE49-F238E27FC236}">
                <a16:creationId xmlns:a16="http://schemas.microsoft.com/office/drawing/2014/main" xmlns="" id="{2C1E1C85-8147-4597-BDCA-8332C599869F}"/>
              </a:ext>
            </a:extLst>
          </p:cNvPr>
          <p:cNvSpPr txBox="1">
            <a:spLocks noChangeArrowheads="1"/>
          </p:cNvSpPr>
          <p:nvPr/>
        </p:nvSpPr>
        <p:spPr bwMode="auto">
          <a:xfrm>
            <a:off x="0" y="3213100"/>
            <a:ext cx="421163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chemeClr val="bg2"/>
                </a:solidFill>
                <a:latin typeface="Tahoma" panose="020B0604030504040204" pitchFamily="34" charset="0"/>
              </a:rPr>
              <a:t>測定の繰返し</a:t>
            </a:r>
          </a:p>
          <a:p>
            <a:pPr eaLnBrk="1" hangingPunct="1">
              <a:spcBef>
                <a:spcPct val="0"/>
              </a:spcBef>
              <a:buFontTx/>
              <a:buNone/>
            </a:pPr>
            <a:r>
              <a:rPr lang="ja-JP" altLang="en-US" sz="2800">
                <a:solidFill>
                  <a:schemeClr val="bg2"/>
                </a:solidFill>
                <a:latin typeface="Tahoma" panose="020B0604030504040204" pitchFamily="34" charset="0"/>
              </a:rPr>
              <a:t>ノギスの校正の不確かさ</a:t>
            </a:r>
          </a:p>
        </p:txBody>
      </p:sp>
      <p:sp>
        <p:nvSpPr>
          <p:cNvPr id="4106" name="Text Box 36">
            <a:extLst>
              <a:ext uri="{FF2B5EF4-FFF2-40B4-BE49-F238E27FC236}">
                <a16:creationId xmlns:a16="http://schemas.microsoft.com/office/drawing/2014/main" xmlns="" id="{F506BB6F-840B-4D58-9CC7-6AD6805604F0}"/>
              </a:ext>
            </a:extLst>
          </p:cNvPr>
          <p:cNvSpPr txBox="1">
            <a:spLocks noChangeArrowheads="1"/>
          </p:cNvSpPr>
          <p:nvPr/>
        </p:nvSpPr>
        <p:spPr bwMode="auto">
          <a:xfrm>
            <a:off x="4608513" y="3448050"/>
            <a:ext cx="326548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chemeClr val="bg2"/>
                </a:solidFill>
                <a:latin typeface="Tahoma" panose="020B0604030504040204" pitchFamily="34" charset="0"/>
              </a:rPr>
              <a:t>温度変化による影響</a:t>
            </a:r>
          </a:p>
        </p:txBody>
      </p:sp>
      <p:sp>
        <p:nvSpPr>
          <p:cNvPr id="4107" name="Text Box 37">
            <a:extLst>
              <a:ext uri="{FF2B5EF4-FFF2-40B4-BE49-F238E27FC236}">
                <a16:creationId xmlns:a16="http://schemas.microsoft.com/office/drawing/2014/main" xmlns="" id="{351B4793-7AD8-43CE-B8B4-EEB7F5D8343F}"/>
              </a:ext>
            </a:extLst>
          </p:cNvPr>
          <p:cNvSpPr txBox="1">
            <a:spLocks noChangeArrowheads="1"/>
          </p:cNvSpPr>
          <p:nvPr/>
        </p:nvSpPr>
        <p:spPr bwMode="auto">
          <a:xfrm>
            <a:off x="2771775" y="4076700"/>
            <a:ext cx="16700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chemeClr val="bg2"/>
                </a:solidFill>
                <a:latin typeface="Tahoma" panose="020B0604030504040204" pitchFamily="34" charset="0"/>
              </a:rPr>
              <a:t>単位：</a:t>
            </a:r>
            <a:r>
              <a:rPr lang="en-US" altLang="ja-JP" sz="2800">
                <a:solidFill>
                  <a:schemeClr val="bg2"/>
                </a:solidFill>
                <a:latin typeface="Tahoma" panose="020B0604030504040204" pitchFamily="34" charset="0"/>
              </a:rPr>
              <a:t>mm</a:t>
            </a:r>
          </a:p>
        </p:txBody>
      </p:sp>
      <p:sp>
        <p:nvSpPr>
          <p:cNvPr id="4108" name="Text Box 38">
            <a:extLst>
              <a:ext uri="{FF2B5EF4-FFF2-40B4-BE49-F238E27FC236}">
                <a16:creationId xmlns:a16="http://schemas.microsoft.com/office/drawing/2014/main" xmlns="" id="{63312025-F534-4EFB-9FD2-784B1113F284}"/>
              </a:ext>
            </a:extLst>
          </p:cNvPr>
          <p:cNvSpPr txBox="1">
            <a:spLocks noChangeArrowheads="1"/>
          </p:cNvSpPr>
          <p:nvPr/>
        </p:nvSpPr>
        <p:spPr bwMode="auto">
          <a:xfrm>
            <a:off x="7561263" y="4095750"/>
            <a:ext cx="14287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chemeClr val="bg2"/>
                </a:solidFill>
                <a:latin typeface="Tahoma" panose="020B0604030504040204" pitchFamily="34" charset="0"/>
              </a:rPr>
              <a:t>単位：℃</a:t>
            </a:r>
          </a:p>
        </p:txBody>
      </p:sp>
      <p:sp>
        <p:nvSpPr>
          <p:cNvPr id="4109" name="Text Box 39">
            <a:extLst>
              <a:ext uri="{FF2B5EF4-FFF2-40B4-BE49-F238E27FC236}">
                <a16:creationId xmlns:a16="http://schemas.microsoft.com/office/drawing/2014/main" xmlns="" id="{DE671E0C-F574-4549-88AE-495C11F421C6}"/>
              </a:ext>
            </a:extLst>
          </p:cNvPr>
          <p:cNvSpPr txBox="1">
            <a:spLocks noChangeArrowheads="1"/>
          </p:cNvSpPr>
          <p:nvPr/>
        </p:nvSpPr>
        <p:spPr bwMode="auto">
          <a:xfrm>
            <a:off x="431800" y="4651375"/>
            <a:ext cx="8120063"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異なる単位で表されているものはその出力量の単位に変換しなければならない！</a:t>
            </a:r>
          </a:p>
        </p:txBody>
      </p:sp>
      <p:sp>
        <p:nvSpPr>
          <p:cNvPr id="4110" name="Text Box 41">
            <a:extLst>
              <a:ext uri="{FF2B5EF4-FFF2-40B4-BE49-F238E27FC236}">
                <a16:creationId xmlns:a16="http://schemas.microsoft.com/office/drawing/2014/main" xmlns="" id="{45FFC300-4F2B-41F7-9754-B13A26A9FCBB}"/>
              </a:ext>
            </a:extLst>
          </p:cNvPr>
          <p:cNvSpPr txBox="1">
            <a:spLocks noChangeArrowheads="1"/>
          </p:cNvSpPr>
          <p:nvPr/>
        </p:nvSpPr>
        <p:spPr bwMode="auto">
          <a:xfrm>
            <a:off x="-107950" y="5734050"/>
            <a:ext cx="9396413"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rgbClr val="FFFF00"/>
                </a:solidFill>
                <a:latin typeface="Tahoma" panose="020B0604030504040204" pitchFamily="34" charset="0"/>
              </a:rPr>
              <a:t>温度による金属棒の直径の不確かさ</a:t>
            </a:r>
            <a:r>
              <a:rPr lang="en-US" altLang="ja-JP" sz="2800">
                <a:solidFill>
                  <a:srgbClr val="FFFF00"/>
                </a:solidFill>
                <a:latin typeface="Tahoma" panose="020B0604030504040204" pitchFamily="34" charset="0"/>
              </a:rPr>
              <a:t>(mm)</a:t>
            </a:r>
          </a:p>
          <a:p>
            <a:pPr eaLnBrk="1" hangingPunct="1">
              <a:spcBef>
                <a:spcPct val="0"/>
              </a:spcBef>
              <a:buFontTx/>
              <a:buNone/>
            </a:pPr>
            <a:r>
              <a:rPr lang="ja-JP" altLang="en-US" sz="2800">
                <a:solidFill>
                  <a:srgbClr val="FFFF00"/>
                </a:solidFill>
                <a:latin typeface="Tahoma" panose="020B0604030504040204" pitchFamily="34" charset="0"/>
              </a:rPr>
              <a:t>＝熱膨張係数</a:t>
            </a:r>
            <a:r>
              <a:rPr lang="en-US" altLang="ja-JP" sz="2800">
                <a:solidFill>
                  <a:srgbClr val="FFFF00"/>
                </a:solidFill>
                <a:latin typeface="Tahoma" panose="020B0604030504040204" pitchFamily="34" charset="0"/>
              </a:rPr>
              <a:t>(℃</a:t>
            </a:r>
            <a:r>
              <a:rPr lang="en-US" altLang="ja-JP" sz="2800" baseline="30000">
                <a:solidFill>
                  <a:srgbClr val="FFFF00"/>
                </a:solidFill>
                <a:latin typeface="Tahoma" panose="020B0604030504040204" pitchFamily="34" charset="0"/>
              </a:rPr>
              <a:t>-1</a:t>
            </a:r>
            <a:r>
              <a:rPr lang="en-US" altLang="ja-JP" sz="2800">
                <a:solidFill>
                  <a:srgbClr val="FFFF00"/>
                </a:solidFill>
                <a:latin typeface="Tahoma" panose="020B0604030504040204" pitchFamily="34" charset="0"/>
              </a:rPr>
              <a:t>)×</a:t>
            </a:r>
            <a:r>
              <a:rPr lang="ja-JP" altLang="en-US" sz="2800">
                <a:solidFill>
                  <a:srgbClr val="FFFF00"/>
                </a:solidFill>
                <a:latin typeface="Tahoma" panose="020B0604030504040204" pitchFamily="34" charset="0"/>
              </a:rPr>
              <a:t>金属棒の直径</a:t>
            </a:r>
            <a:r>
              <a:rPr lang="en-US" altLang="ja-JP" sz="2800">
                <a:solidFill>
                  <a:srgbClr val="FFFF00"/>
                </a:solidFill>
                <a:latin typeface="Tahoma" panose="020B0604030504040204" pitchFamily="34" charset="0"/>
              </a:rPr>
              <a:t>(mm)×</a:t>
            </a:r>
            <a:r>
              <a:rPr lang="ja-JP" altLang="en-US" sz="2800">
                <a:solidFill>
                  <a:srgbClr val="FFFF00"/>
                </a:solidFill>
                <a:latin typeface="Tahoma" panose="020B0604030504040204" pitchFamily="34" charset="0"/>
              </a:rPr>
              <a:t>温度の影響</a:t>
            </a:r>
            <a:r>
              <a:rPr lang="en-US" altLang="ja-JP" sz="2800">
                <a:solidFill>
                  <a:srgbClr val="FFFF00"/>
                </a:solidFill>
                <a:latin typeface="Tahoma" panose="020B0604030504040204" pitchFamily="34" charset="0"/>
              </a:rPr>
              <a:t>(℃)</a:t>
            </a:r>
          </a:p>
        </p:txBody>
      </p:sp>
      <p:sp>
        <p:nvSpPr>
          <p:cNvPr id="4111" name="Oval 42">
            <a:extLst>
              <a:ext uri="{FF2B5EF4-FFF2-40B4-BE49-F238E27FC236}">
                <a16:creationId xmlns:a16="http://schemas.microsoft.com/office/drawing/2014/main" xmlns="" id="{CCF2DE8E-11FA-408C-A166-C02D6EF98B6E}"/>
              </a:ext>
            </a:extLst>
          </p:cNvPr>
          <p:cNvSpPr>
            <a:spLocks noChangeArrowheads="1"/>
          </p:cNvSpPr>
          <p:nvPr/>
        </p:nvSpPr>
        <p:spPr bwMode="auto">
          <a:xfrm>
            <a:off x="323850" y="6165850"/>
            <a:ext cx="6119813" cy="503238"/>
          </a:xfrm>
          <a:prstGeom prst="ellipse">
            <a:avLst/>
          </a:prstGeom>
          <a:noFill/>
          <a:ln w="38100">
            <a:solidFill>
              <a:srgbClr val="FFCC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112" name="Text Box 43">
            <a:extLst>
              <a:ext uri="{FF2B5EF4-FFF2-40B4-BE49-F238E27FC236}">
                <a16:creationId xmlns:a16="http://schemas.microsoft.com/office/drawing/2014/main" xmlns="" id="{2A327811-B0C2-404B-827D-3A3FB34EC00E}"/>
              </a:ext>
            </a:extLst>
          </p:cNvPr>
          <p:cNvSpPr txBox="1">
            <a:spLocks noChangeArrowheads="1"/>
          </p:cNvSpPr>
          <p:nvPr/>
        </p:nvSpPr>
        <p:spPr bwMode="auto">
          <a:xfrm>
            <a:off x="6042025" y="5157788"/>
            <a:ext cx="2957513"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rgbClr val="FFCCFF"/>
                </a:solidFill>
                <a:latin typeface="Tahoma" panose="020B0604030504040204" pitchFamily="34" charset="0"/>
              </a:rPr>
              <a:t>これが感度係数！</a:t>
            </a:r>
          </a:p>
        </p:txBody>
      </p:sp>
      <p:cxnSp>
        <p:nvCxnSpPr>
          <p:cNvPr id="4113" name="AutoShape 44">
            <a:extLst>
              <a:ext uri="{FF2B5EF4-FFF2-40B4-BE49-F238E27FC236}">
                <a16:creationId xmlns:a16="http://schemas.microsoft.com/office/drawing/2014/main" xmlns="" id="{74A5A244-E0D4-4E19-8557-C7E9ACBFB77E}"/>
              </a:ext>
            </a:extLst>
          </p:cNvPr>
          <p:cNvCxnSpPr>
            <a:cxnSpLocks noChangeShapeType="1"/>
            <a:stCxn id="4111" idx="7"/>
            <a:endCxn id="4112" idx="2"/>
          </p:cNvCxnSpPr>
          <p:nvPr/>
        </p:nvCxnSpPr>
        <p:spPr bwMode="auto">
          <a:xfrm rot="-5400000">
            <a:off x="6262687" y="4960938"/>
            <a:ext cx="542925" cy="1974850"/>
          </a:xfrm>
          <a:prstGeom prst="curvedConnector3">
            <a:avLst>
              <a:gd name="adj1" fmla="val 54972"/>
            </a:avLst>
          </a:prstGeom>
          <a:noFill/>
          <a:ln w="38100">
            <a:solidFill>
              <a:srgbClr val="FFCCFF"/>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xmlns="" id="{55280AC7-7E97-4612-A40E-ACE7423A642D}"/>
              </a:ext>
            </a:extLst>
          </p:cNvPr>
          <p:cNvSpPr>
            <a:spLocks noGrp="1" noChangeArrowheads="1"/>
          </p:cNvSpPr>
          <p:nvPr>
            <p:ph type="title"/>
          </p:nvPr>
        </p:nvSpPr>
        <p:spPr/>
        <p:txBody>
          <a:bodyPr/>
          <a:lstStyle/>
          <a:p>
            <a:pPr eaLnBrk="1" hangingPunct="1"/>
            <a:r>
              <a:rPr lang="ja-JP" altLang="en-US">
                <a:solidFill>
                  <a:schemeClr val="tx1"/>
                </a:solidFill>
              </a:rPr>
              <a:t>感度係数</a:t>
            </a:r>
          </a:p>
        </p:txBody>
      </p:sp>
      <p:sp>
        <p:nvSpPr>
          <p:cNvPr id="5123" name="Text Box 72">
            <a:extLst>
              <a:ext uri="{FF2B5EF4-FFF2-40B4-BE49-F238E27FC236}">
                <a16:creationId xmlns:a16="http://schemas.microsoft.com/office/drawing/2014/main" xmlns="" id="{7A350D4E-22A9-41A8-AB01-67A063B12150}"/>
              </a:ext>
            </a:extLst>
          </p:cNvPr>
          <p:cNvSpPr txBox="1">
            <a:spLocks noChangeArrowheads="1"/>
          </p:cNvSpPr>
          <p:nvPr/>
        </p:nvSpPr>
        <p:spPr bwMode="auto">
          <a:xfrm>
            <a:off x="179388" y="4581525"/>
            <a:ext cx="360045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求めた感度係数を書き入れる．元々の値が出力量と同じ次元の場合は</a:t>
            </a:r>
            <a:r>
              <a:rPr lang="en-US" altLang="ja-JP" sz="2800">
                <a:latin typeface="Tahoma" panose="020B0604030504040204" pitchFamily="34" charset="0"/>
              </a:rPr>
              <a:t>1</a:t>
            </a:r>
            <a:r>
              <a:rPr lang="ja-JP" altLang="en-US" sz="2800">
                <a:latin typeface="Tahoma" panose="020B0604030504040204" pitchFamily="34" charset="0"/>
              </a:rPr>
              <a:t>を書き入れる．</a:t>
            </a:r>
          </a:p>
        </p:txBody>
      </p:sp>
      <p:sp>
        <p:nvSpPr>
          <p:cNvPr id="5124" name="Text Box 170">
            <a:extLst>
              <a:ext uri="{FF2B5EF4-FFF2-40B4-BE49-F238E27FC236}">
                <a16:creationId xmlns:a16="http://schemas.microsoft.com/office/drawing/2014/main" xmlns="" id="{C76EF553-369B-4259-B1C6-29A83EDD0830}"/>
              </a:ext>
            </a:extLst>
          </p:cNvPr>
          <p:cNvSpPr txBox="1">
            <a:spLocks noChangeArrowheads="1"/>
          </p:cNvSpPr>
          <p:nvPr/>
        </p:nvSpPr>
        <p:spPr bwMode="auto">
          <a:xfrm>
            <a:off x="3851275" y="4868863"/>
            <a:ext cx="5292725"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標準不確かさと感度係数を掛け合わせた値を入れる．これによって，出力量の次元に変換された標準不確かさが求められる．</a:t>
            </a:r>
          </a:p>
        </p:txBody>
      </p:sp>
      <p:graphicFrame>
        <p:nvGraphicFramePr>
          <p:cNvPr id="9" name="Group 98">
            <a:extLst>
              <a:ext uri="{FF2B5EF4-FFF2-40B4-BE49-F238E27FC236}">
                <a16:creationId xmlns:a16="http://schemas.microsoft.com/office/drawing/2014/main" xmlns="" id="{7C4B52B3-F640-45E5-A23C-FEF7ECB65CA0}"/>
              </a:ext>
            </a:extLst>
          </p:cNvPr>
          <p:cNvGraphicFramePr>
            <a:graphicFrameLocks/>
          </p:cNvGraphicFramePr>
          <p:nvPr>
            <p:extLst>
              <p:ext uri="{D42A27DB-BD31-4B8C-83A1-F6EECF244321}">
                <p14:modId xmlns:p14="http://schemas.microsoft.com/office/powerpoint/2010/main" val="262010432"/>
              </p:ext>
            </p:extLst>
          </p:nvPr>
        </p:nvGraphicFramePr>
        <p:xfrm>
          <a:off x="107950" y="1196975"/>
          <a:ext cx="8958263" cy="3065463"/>
        </p:xfrm>
        <a:graphic>
          <a:graphicData uri="http://schemas.openxmlformats.org/drawingml/2006/table">
            <a:tbl>
              <a:tblPr/>
              <a:tblGrid>
                <a:gridCol w="716787">
                  <a:extLst>
                    <a:ext uri="{9D8B030D-6E8A-4147-A177-3AD203B41FA5}">
                      <a16:colId xmlns:a16="http://schemas.microsoft.com/office/drawing/2014/main" xmlns="" val="20000"/>
                    </a:ext>
                  </a:extLst>
                </a:gridCol>
                <a:gridCol w="1561905">
                  <a:extLst>
                    <a:ext uri="{9D8B030D-6E8A-4147-A177-3AD203B41FA5}">
                      <a16:colId xmlns:a16="http://schemas.microsoft.com/office/drawing/2014/main" xmlns="" val="20001"/>
                    </a:ext>
                  </a:extLst>
                </a:gridCol>
                <a:gridCol w="945281">
                  <a:extLst>
                    <a:ext uri="{9D8B030D-6E8A-4147-A177-3AD203B41FA5}">
                      <a16:colId xmlns:a16="http://schemas.microsoft.com/office/drawing/2014/main" xmlns="" val="20002"/>
                    </a:ext>
                  </a:extLst>
                </a:gridCol>
                <a:gridCol w="1043879">
                  <a:extLst>
                    <a:ext uri="{9D8B030D-6E8A-4147-A177-3AD203B41FA5}">
                      <a16:colId xmlns:a16="http://schemas.microsoft.com/office/drawing/2014/main" xmlns="" val="20003"/>
                    </a:ext>
                  </a:extLst>
                </a:gridCol>
                <a:gridCol w="566543">
                  <a:extLst>
                    <a:ext uri="{9D8B030D-6E8A-4147-A177-3AD203B41FA5}">
                      <a16:colId xmlns:a16="http://schemas.microsoft.com/office/drawing/2014/main" xmlns="" val="20004"/>
                    </a:ext>
                  </a:extLst>
                </a:gridCol>
                <a:gridCol w="1387615">
                  <a:extLst>
                    <a:ext uri="{9D8B030D-6E8A-4147-A177-3AD203B41FA5}">
                      <a16:colId xmlns:a16="http://schemas.microsoft.com/office/drawing/2014/main" xmlns="" val="20005"/>
                    </a:ext>
                  </a:extLst>
                </a:gridCol>
                <a:gridCol w="1080100">
                  <a:extLst>
                    <a:ext uri="{9D8B030D-6E8A-4147-A177-3AD203B41FA5}">
                      <a16:colId xmlns:a16="http://schemas.microsoft.com/office/drawing/2014/main" xmlns="" val="20006"/>
                    </a:ext>
                  </a:extLst>
                </a:gridCol>
                <a:gridCol w="1656153">
                  <a:extLst>
                    <a:ext uri="{9D8B030D-6E8A-4147-A177-3AD203B41FA5}">
                      <a16:colId xmlns:a16="http://schemas.microsoft.com/office/drawing/2014/main" xmlns="" val="20007"/>
                    </a:ext>
                  </a:extLst>
                </a:gridCol>
              </a:tblGrid>
              <a:tr h="863581">
                <a:tc>
                  <a:txBody>
                    <a:bodyPr/>
                    <a:lstStyle>
                      <a:lvl1pPr eaLnBrk="0" hangingPunct="0">
                        <a:spcBef>
                          <a:spcPct val="20000"/>
                        </a:spcBef>
                        <a:tabLst>
                          <a:tab pos="-457200" algn="l"/>
                        </a:tabLst>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tabLst>
                          <a:tab pos="-457200" algn="l"/>
                        </a:tabLst>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tabLst>
                          <a:tab pos="-457200" algn="l"/>
                        </a:tabLst>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tabLst>
                          <a:tab pos="-457200" algn="l"/>
                        </a:tabLst>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tabLst>
                          <a:tab pos="-457200" algn="l"/>
                        </a:tabLst>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dirty="0">
                          <a:ln>
                            <a:noFill/>
                          </a:ln>
                          <a:solidFill>
                            <a:schemeClr val="tx1"/>
                          </a:solidFill>
                          <a:effectLst/>
                          <a:latin typeface="+mn-ea"/>
                          <a:ea typeface="+mn-ea"/>
                          <a:cs typeface="Times New Roman" panose="02020603050405020304" pitchFamily="18" charset="0"/>
                        </a:rPr>
                        <a:t>記号</a:t>
                      </a:r>
                      <a:endParaRPr kumimoji="1" lang="ja-JP" altLang="en-GB" sz="1500" b="0" i="0" u="none" strike="noStrike" cap="none" normalizeH="0" baseline="0" dirty="0">
                        <a:ln>
                          <a:noFill/>
                        </a:ln>
                        <a:solidFill>
                          <a:schemeClr val="tx1"/>
                        </a:solidFill>
                        <a:effectLst/>
                        <a:latin typeface="+mn-ea"/>
                        <a:ea typeface="+mn-ea"/>
                        <a:cs typeface="Times New Roman" panose="02020603050405020304" pitchFamily="18" charset="0"/>
                      </a:endParaRPr>
                    </a:p>
                  </a:txBody>
                  <a:tcPr marL="91438" marR="91438"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tabLst>
                          <a:tab pos="-457200" algn="l"/>
                        </a:tabLst>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tabLst>
                          <a:tab pos="-457200" algn="l"/>
                        </a:tabLst>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tabLst>
                          <a:tab pos="-457200" algn="l"/>
                        </a:tabLst>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tabLst>
                          <a:tab pos="-457200" algn="l"/>
                        </a:tabLst>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tabLst>
                          <a:tab pos="-457200" algn="l"/>
                        </a:tabLst>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dirty="0">
                          <a:ln>
                            <a:noFill/>
                          </a:ln>
                          <a:solidFill>
                            <a:schemeClr val="tx1"/>
                          </a:solidFill>
                          <a:effectLst/>
                          <a:latin typeface="+mn-ea"/>
                          <a:ea typeface="+mn-ea"/>
                        </a:rPr>
                        <a:t>不確かさ要因</a:t>
                      </a:r>
                    </a:p>
                  </a:txBody>
                  <a:tcPr marL="91438" marR="91438"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tabLst>
                          <a:tab pos="-457200" algn="l"/>
                        </a:tabLst>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tabLst>
                          <a:tab pos="-457200" algn="l"/>
                        </a:tabLst>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tabLst>
                          <a:tab pos="-457200" algn="l"/>
                        </a:tabLst>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tabLst>
                          <a:tab pos="-457200" algn="l"/>
                        </a:tabLst>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tabLst>
                          <a:tab pos="-457200" algn="l"/>
                        </a:tabLst>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dirty="0">
                          <a:ln>
                            <a:noFill/>
                          </a:ln>
                          <a:solidFill>
                            <a:schemeClr val="tx1"/>
                          </a:solidFill>
                          <a:effectLst/>
                          <a:latin typeface="+mn-ea"/>
                          <a:ea typeface="+mn-ea"/>
                          <a:cs typeface="Times New Roman" panose="02020603050405020304" pitchFamily="18" charset="0"/>
                        </a:rPr>
                        <a:t> 値</a:t>
                      </a:r>
                      <a:endParaRPr kumimoji="1" lang="ja-JP" altLang="en-US" sz="1500" b="0" i="0" u="none" strike="noStrike" cap="none" normalizeH="0" baseline="0" dirty="0">
                        <a:ln>
                          <a:noFill/>
                        </a:ln>
                        <a:solidFill>
                          <a:schemeClr val="tx1"/>
                        </a:solidFill>
                        <a:effectLst/>
                        <a:latin typeface="+mn-ea"/>
                        <a:ea typeface="+mn-ea"/>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Lst>
                      </a:pPr>
                      <a:r>
                        <a:rPr kumimoji="1" lang="en-GB" altLang="ja-JP" sz="1500" b="1" i="0" u="sng" strike="noStrike" cap="none" normalizeH="0" baseline="0" dirty="0">
                          <a:ln>
                            <a:noFill/>
                          </a:ln>
                          <a:solidFill>
                            <a:schemeClr val="tx1"/>
                          </a:solidFill>
                          <a:effectLst/>
                          <a:latin typeface="+mn-ea"/>
                          <a:ea typeface="+mn-ea"/>
                          <a:cs typeface="Times New Roman" panose="02020603050405020304" pitchFamily="18" charset="0"/>
                        </a:rPr>
                        <a:t>+</a:t>
                      </a:r>
                      <a:endParaRPr kumimoji="1" lang="en-GB" altLang="ja-JP" sz="1500" b="0" i="0" u="none" strike="noStrike" cap="none" normalizeH="0" baseline="0" dirty="0">
                        <a:ln>
                          <a:noFill/>
                        </a:ln>
                        <a:solidFill>
                          <a:schemeClr val="tx1"/>
                        </a:solidFill>
                        <a:effectLst/>
                        <a:latin typeface="+mn-ea"/>
                        <a:ea typeface="+mn-ea"/>
                        <a:cs typeface="Times New Roman" panose="02020603050405020304" pitchFamily="18" charset="0"/>
                      </a:endParaRPr>
                    </a:p>
                  </a:txBody>
                  <a:tcPr marL="91438" marR="91438"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tabLst>
                          <a:tab pos="-457200" algn="l"/>
                        </a:tabLst>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tabLst>
                          <a:tab pos="-457200" algn="l"/>
                        </a:tabLst>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tabLst>
                          <a:tab pos="-457200" algn="l"/>
                        </a:tabLst>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tabLst>
                          <a:tab pos="-457200" algn="l"/>
                        </a:tabLst>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tabLst>
                          <a:tab pos="-457200" algn="l"/>
                        </a:tabLst>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dirty="0">
                          <a:ln>
                            <a:noFill/>
                          </a:ln>
                          <a:solidFill>
                            <a:schemeClr val="tx1"/>
                          </a:solidFill>
                          <a:effectLst/>
                          <a:latin typeface="+mn-ea"/>
                          <a:ea typeface="+mn-ea"/>
                          <a:cs typeface="Times New Roman" panose="02020603050405020304" pitchFamily="18" charset="0"/>
                        </a:rPr>
                        <a:t>確率分布</a:t>
                      </a:r>
                      <a:endParaRPr kumimoji="1" lang="ja-JP" altLang="en-GB" sz="1500" b="0" i="0" u="none" strike="noStrike" cap="none" normalizeH="0" baseline="0" dirty="0">
                        <a:ln>
                          <a:noFill/>
                        </a:ln>
                        <a:solidFill>
                          <a:schemeClr val="tx1"/>
                        </a:solidFill>
                        <a:effectLst/>
                        <a:latin typeface="+mn-ea"/>
                        <a:ea typeface="+mn-ea"/>
                        <a:cs typeface="Times New Roman" panose="02020603050405020304" pitchFamily="18" charset="0"/>
                      </a:endParaRPr>
                    </a:p>
                  </a:txBody>
                  <a:tcPr marL="91438" marR="91438"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tabLst>
                          <a:tab pos="-457200" algn="l"/>
                        </a:tabLst>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tabLst>
                          <a:tab pos="-457200" algn="l"/>
                        </a:tabLst>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tabLst>
                          <a:tab pos="-457200" algn="l"/>
                        </a:tabLst>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tabLst>
                          <a:tab pos="-457200" algn="l"/>
                        </a:tabLst>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tabLst>
                          <a:tab pos="-457200" algn="l"/>
                        </a:tabLst>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dirty="0">
                          <a:ln>
                            <a:noFill/>
                          </a:ln>
                          <a:solidFill>
                            <a:schemeClr val="tx1"/>
                          </a:solidFill>
                          <a:effectLst/>
                          <a:latin typeface="+mn-ea"/>
                          <a:ea typeface="+mn-ea"/>
                          <a:cs typeface="Times New Roman" panose="02020603050405020304" pitchFamily="18" charset="0"/>
                        </a:rPr>
                        <a:t>除数</a:t>
                      </a:r>
                      <a:endParaRPr kumimoji="1" lang="ja-JP" altLang="en-GB" sz="1500" b="0" i="0" u="none" strike="noStrike" cap="none" normalizeH="0" baseline="0" dirty="0">
                        <a:ln>
                          <a:noFill/>
                        </a:ln>
                        <a:solidFill>
                          <a:schemeClr val="tx1"/>
                        </a:solidFill>
                        <a:effectLst/>
                        <a:latin typeface="+mn-ea"/>
                        <a:ea typeface="+mn-ea"/>
                        <a:cs typeface="Times New Roman" panose="02020603050405020304" pitchFamily="18" charset="0"/>
                      </a:endParaRPr>
                    </a:p>
                  </a:txBody>
                  <a:tcPr marL="91438" marR="91438"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tabLst>
                          <a:tab pos="-457200" algn="l"/>
                        </a:tabLst>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tabLst>
                          <a:tab pos="-457200" algn="l"/>
                        </a:tabLst>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tabLst>
                          <a:tab pos="-457200" algn="l"/>
                        </a:tabLst>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tabLst>
                          <a:tab pos="-457200" algn="l"/>
                        </a:tabLst>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tabLst>
                          <a:tab pos="-457200" algn="l"/>
                        </a:tabLst>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dirty="0">
                          <a:ln>
                            <a:noFill/>
                          </a:ln>
                          <a:solidFill>
                            <a:schemeClr val="tx1"/>
                          </a:solidFill>
                          <a:effectLst/>
                          <a:latin typeface="+mn-ea"/>
                          <a:ea typeface="+mn-ea"/>
                          <a:cs typeface="Times New Roman" panose="02020603050405020304" pitchFamily="18" charset="0"/>
                        </a:rPr>
                        <a:t>標準不確かさ</a:t>
                      </a:r>
                    </a:p>
                  </a:txBody>
                  <a:tcPr marL="91438" marR="91438"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tabLst>
                          <a:tab pos="-457200" algn="l"/>
                        </a:tabLst>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tabLst>
                          <a:tab pos="-457200" algn="l"/>
                        </a:tabLst>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tabLst>
                          <a:tab pos="-457200" algn="l"/>
                        </a:tabLst>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tabLst>
                          <a:tab pos="-457200" algn="l"/>
                        </a:tabLst>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tabLst>
                          <a:tab pos="-457200" algn="l"/>
                        </a:tabLst>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dirty="0">
                          <a:ln>
                            <a:noFill/>
                          </a:ln>
                          <a:solidFill>
                            <a:schemeClr val="tx1"/>
                          </a:solidFill>
                          <a:effectLst/>
                          <a:latin typeface="+mn-ea"/>
                          <a:ea typeface="+mn-ea"/>
                          <a:cs typeface="Times New Roman" panose="02020603050405020304" pitchFamily="18" charset="0"/>
                        </a:rPr>
                        <a:t>感度係数</a:t>
                      </a:r>
                    </a:p>
                  </a:txBody>
                  <a:tcPr marL="91438" marR="91438"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60000"/>
                        <a:lumOff val="40000"/>
                        <a:alpha val="60000"/>
                      </a:schemeClr>
                    </a:solidFill>
                  </a:tcPr>
                </a:tc>
                <a:tc>
                  <a:txBody>
                    <a:bodyPr/>
                    <a:lstStyle>
                      <a:lvl1pPr eaLnBrk="0" hangingPunct="0">
                        <a:spcBef>
                          <a:spcPct val="20000"/>
                        </a:spcBef>
                        <a:tabLst>
                          <a:tab pos="-457200" algn="l"/>
                        </a:tabLst>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tabLst>
                          <a:tab pos="-457200" algn="l"/>
                        </a:tabLst>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tabLst>
                          <a:tab pos="-457200" algn="l"/>
                        </a:tabLst>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tabLst>
                          <a:tab pos="-457200" algn="l"/>
                        </a:tabLst>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tabLst>
                          <a:tab pos="-457200" algn="l"/>
                        </a:tabLst>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dirty="0">
                          <a:ln>
                            <a:noFill/>
                          </a:ln>
                          <a:solidFill>
                            <a:schemeClr val="tx1"/>
                          </a:solidFill>
                          <a:effectLst/>
                          <a:latin typeface="+mn-ea"/>
                          <a:ea typeface="+mn-ea"/>
                          <a:cs typeface="Times New Roman" panose="02020603050405020304" pitchFamily="18" charset="0"/>
                        </a:rPr>
                        <a:t>標準不確かさ</a:t>
                      </a: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US" altLang="ja-JP" sz="1500" b="1" i="0" u="none" strike="noStrike" cap="none" normalizeH="0" baseline="0" dirty="0">
                          <a:ln>
                            <a:noFill/>
                          </a:ln>
                          <a:solidFill>
                            <a:schemeClr val="tx1"/>
                          </a:solidFill>
                          <a:effectLst/>
                          <a:latin typeface="+mn-ea"/>
                          <a:ea typeface="+mn-ea"/>
                          <a:cs typeface="Times New Roman" panose="02020603050405020304" pitchFamily="18" charset="0"/>
                        </a:rPr>
                        <a:t>(</a:t>
                      </a:r>
                      <a:r>
                        <a:rPr kumimoji="1" lang="ja-JP" altLang="en-US" sz="1500" b="1" i="0" u="none" strike="noStrike" cap="none" normalizeH="0" baseline="0" dirty="0">
                          <a:ln>
                            <a:noFill/>
                          </a:ln>
                          <a:solidFill>
                            <a:schemeClr val="tx1"/>
                          </a:solidFill>
                          <a:effectLst/>
                          <a:latin typeface="+mn-ea"/>
                          <a:ea typeface="+mn-ea"/>
                          <a:cs typeface="Times New Roman" panose="02020603050405020304" pitchFamily="18" charset="0"/>
                        </a:rPr>
                        <a:t>出力量</a:t>
                      </a:r>
                      <a:r>
                        <a:rPr kumimoji="1" lang="ja-JP" altLang="en-GB" sz="1500" b="1" i="0" u="none" strike="noStrike" cap="none" normalizeH="0" baseline="0" dirty="0">
                          <a:ln>
                            <a:noFill/>
                          </a:ln>
                          <a:solidFill>
                            <a:schemeClr val="tx1"/>
                          </a:solidFill>
                          <a:effectLst/>
                          <a:latin typeface="+mn-ea"/>
                          <a:ea typeface="+mn-ea"/>
                          <a:cs typeface="Times New Roman" panose="02020603050405020304" pitchFamily="18" charset="0"/>
                        </a:rPr>
                        <a:t>の単位</a:t>
                      </a:r>
                      <a:r>
                        <a:rPr kumimoji="1" lang="en-US" altLang="ja-JP" sz="1500" b="1" i="0" u="none" strike="noStrike" cap="none" normalizeH="0" baseline="0" dirty="0">
                          <a:ln>
                            <a:noFill/>
                          </a:ln>
                          <a:solidFill>
                            <a:schemeClr val="tx1"/>
                          </a:solidFill>
                          <a:effectLst/>
                          <a:latin typeface="+mn-ea"/>
                          <a:ea typeface="+mn-ea"/>
                          <a:cs typeface="Times New Roman" panose="02020603050405020304" pitchFamily="18" charset="0"/>
                        </a:rPr>
                        <a:t>)</a:t>
                      </a:r>
                      <a:endParaRPr kumimoji="1" lang="ja-JP" altLang="en-GB" sz="1500" b="1" i="0" u="none" strike="noStrike" cap="none" normalizeH="0" baseline="0" dirty="0">
                        <a:ln>
                          <a:noFill/>
                        </a:ln>
                        <a:solidFill>
                          <a:schemeClr val="tx1"/>
                        </a:solidFill>
                        <a:effectLst/>
                        <a:latin typeface="+mn-ea"/>
                        <a:ea typeface="+mn-ea"/>
                        <a:cs typeface="Times New Roman" panose="02020603050405020304" pitchFamily="18" charset="0"/>
                      </a:endParaRPr>
                    </a:p>
                  </a:txBody>
                  <a:tcPr marL="91438" marR="91438"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0000">
                        <a:alpha val="60000"/>
                      </a:srgbClr>
                    </a:solidFill>
                  </a:tcPr>
                </a:tc>
                <a:extLst>
                  <a:ext uri="{0D108BD9-81ED-4DB2-BD59-A6C34878D82A}">
                    <a16:rowId xmlns:a16="http://schemas.microsoft.com/office/drawing/2014/main" xmlns="" val="10000"/>
                  </a:ext>
                </a:extLst>
              </a:tr>
              <a:tr h="804722">
                <a:tc>
                  <a:txBody>
                    <a:bodyPr/>
                    <a:lstStyle>
                      <a:lvl1pPr eaLnBrk="0" hangingPunct="0">
                        <a:spcBef>
                          <a:spcPct val="20000"/>
                        </a:spcBef>
                        <a:tabLst>
                          <a:tab pos="-457200" algn="l"/>
                        </a:tabLst>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tabLst>
                          <a:tab pos="-457200" algn="l"/>
                        </a:tabLst>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tabLst>
                          <a:tab pos="-457200" algn="l"/>
                        </a:tabLst>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tabLst>
                          <a:tab pos="-457200" algn="l"/>
                        </a:tabLst>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tabLst>
                          <a:tab pos="-457200" algn="l"/>
                        </a:tabLst>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endParaRPr kumimoji="1" lang="en-GB" altLang="ja-JP" sz="2400" b="0" i="1"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endParaRPr>
                    </a:p>
                  </a:txBody>
                  <a:tcPr marL="89998" marR="89998" marT="46799" marB="467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mn-ea"/>
                        <a:ea typeface="+mn-ea"/>
                      </a:endParaRPr>
                    </a:p>
                  </a:txBody>
                  <a:tcPr marL="89998" marR="89998" marT="46799" marB="467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endParaRPr>
                    </a:p>
                  </a:txBody>
                  <a:tcPr marL="89998" marR="89998" marT="46799" marB="467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dirty="0">
                        <a:ln>
                          <a:noFill/>
                        </a:ln>
                        <a:solidFill>
                          <a:schemeClr val="tx1"/>
                        </a:solidFill>
                        <a:effectLst/>
                        <a:latin typeface="+mn-ea"/>
                        <a:ea typeface="+mn-ea"/>
                      </a:endParaRPr>
                    </a:p>
                  </a:txBody>
                  <a:tcPr marL="89998" marR="89998" marT="46799" marB="467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endParaRPr>
                    </a:p>
                  </a:txBody>
                  <a:tcPr marL="89998" marR="89998" marT="46799" marB="467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rPr>
                        <a:t>2.13 ℃</a:t>
                      </a:r>
                    </a:p>
                  </a:txBody>
                  <a:tcPr marL="90000" marR="90000" marT="46806" marB="46806"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rPr>
                        <a:t>1.46</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rPr>
                        <a:t>mm/℃</a:t>
                      </a:r>
                    </a:p>
                  </a:txBody>
                  <a:tcPr marL="0" marR="0" marT="0" marB="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60000"/>
                        <a:lumOff val="40000"/>
                        <a:alpha val="60000"/>
                      </a:schemeClr>
                    </a:solidFill>
                  </a:tcPr>
                </a:tc>
                <a:tc>
                  <a:txBody>
                    <a:bodyPr/>
                    <a:lstStyle>
                      <a:lvl1pPr>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rPr>
                        <a:t>2.13×1.46</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dirty="0">
                          <a:ln>
                            <a:noFill/>
                          </a:ln>
                          <a:solidFill>
                            <a:schemeClr val="tx1"/>
                          </a:solidFill>
                          <a:effectLst/>
                          <a:latin typeface="Times New Roman" panose="02020603050405020304" pitchFamily="18" charset="0"/>
                          <a:ea typeface="ＭＳ Ｐゴシック" panose="020B0600070205080204" pitchFamily="50" charset="-128"/>
                          <a:cs typeface="Times New Roman" panose="02020603050405020304" pitchFamily="18" charset="0"/>
                        </a:rPr>
                        <a:t>=3.11 mm</a:t>
                      </a:r>
                    </a:p>
                  </a:txBody>
                  <a:tcPr marL="0" marR="0" marT="0" marB="0"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0000">
                        <a:alpha val="60000"/>
                      </a:srgbClr>
                    </a:solidFill>
                  </a:tcPr>
                </a:tc>
                <a:extLst>
                  <a:ext uri="{0D108BD9-81ED-4DB2-BD59-A6C34878D82A}">
                    <a16:rowId xmlns:a16="http://schemas.microsoft.com/office/drawing/2014/main" xmlns="" val="10001"/>
                  </a:ext>
                </a:extLst>
              </a:tr>
              <a:tr h="700072">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2400" b="0" i="1" u="none" strike="noStrike" cap="none" normalizeH="0" baseline="-25000" dirty="0">
                        <a:ln>
                          <a:noFill/>
                        </a:ln>
                        <a:solidFill>
                          <a:srgbClr val="FFFF00"/>
                        </a:solidFill>
                        <a:effectLst/>
                        <a:latin typeface="Times New Roman" panose="02020603050405020304" pitchFamily="18" charset="0"/>
                        <a:ea typeface="+mn-ea"/>
                        <a:cs typeface="Times New Roman" panose="02020603050405020304" pitchFamily="18" charset="0"/>
                      </a:endParaRPr>
                    </a:p>
                  </a:txBody>
                  <a:tcPr marL="89998" marR="89998" marT="46799" marB="467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rgbClr val="FFFF00"/>
                        </a:solidFill>
                        <a:effectLst/>
                        <a:latin typeface="+mn-ea"/>
                        <a:ea typeface="+mn-ea"/>
                      </a:endParaRPr>
                    </a:p>
                  </a:txBody>
                  <a:tcPr marL="89998" marR="89998" marT="46799" marB="467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dirty="0">
                        <a:ln>
                          <a:noFill/>
                        </a:ln>
                        <a:solidFill>
                          <a:srgbClr val="FFFF00"/>
                        </a:solidFill>
                        <a:effectLst/>
                        <a:latin typeface="Times New Roman" panose="02020603050405020304" pitchFamily="18" charset="0"/>
                        <a:ea typeface="+mn-ea"/>
                        <a:cs typeface="Times New Roman" panose="02020603050405020304" pitchFamily="18" charset="0"/>
                      </a:endParaRPr>
                    </a:p>
                  </a:txBody>
                  <a:tcPr marL="89998" marR="89998" marT="46799" marB="467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rgbClr val="FFFF00"/>
                        </a:solidFill>
                        <a:effectLst/>
                        <a:latin typeface="+mn-ea"/>
                        <a:ea typeface="+mn-ea"/>
                      </a:endParaRPr>
                    </a:p>
                  </a:txBody>
                  <a:tcPr marL="89998" marR="89998" marT="46799" marB="467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a:ln>
                          <a:noFill/>
                        </a:ln>
                        <a:solidFill>
                          <a:schemeClr val="tx1"/>
                        </a:solidFill>
                        <a:effectLst/>
                        <a:latin typeface="Times New Roman" panose="02020603050405020304" pitchFamily="18" charset="0"/>
                        <a:ea typeface="+mn-ea"/>
                        <a:cs typeface="Times New Roman" panose="02020603050405020304" pitchFamily="18" charset="0"/>
                      </a:endParaRPr>
                    </a:p>
                  </a:txBody>
                  <a:tcPr marL="89998" marR="89998" marT="46799" marB="467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a:ln>
                          <a:noFill/>
                        </a:ln>
                        <a:solidFill>
                          <a:srgbClr val="FFFF00"/>
                        </a:solidFill>
                        <a:effectLst/>
                        <a:latin typeface="+mn-ea"/>
                        <a:ea typeface="+mn-ea"/>
                      </a:endParaRPr>
                    </a:p>
                  </a:txBody>
                  <a:tcPr marL="89998" marR="89998" marT="46799" marB="467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a:ln>
                          <a:noFill/>
                        </a:ln>
                        <a:solidFill>
                          <a:schemeClr val="tx1"/>
                        </a:solidFill>
                        <a:effectLst/>
                        <a:latin typeface="+mn-ea"/>
                        <a:ea typeface="+mn-ea"/>
                      </a:endParaRPr>
                    </a:p>
                  </a:txBody>
                  <a:tcPr marL="89998" marR="89998" marT="46799" marB="467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60000"/>
                        <a:lumOff val="40000"/>
                        <a:alpha val="60000"/>
                      </a:schemeClr>
                    </a:solid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a:ln>
                          <a:noFill/>
                        </a:ln>
                        <a:solidFill>
                          <a:schemeClr val="tx1"/>
                        </a:solidFill>
                        <a:effectLst/>
                        <a:latin typeface="+mn-ea"/>
                        <a:ea typeface="+mn-ea"/>
                      </a:endParaRPr>
                    </a:p>
                  </a:txBody>
                  <a:tcPr marL="89998" marR="89998" marT="46799" marB="467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0000">
                        <a:alpha val="60000"/>
                      </a:srgbClr>
                    </a:solidFill>
                  </a:tcPr>
                </a:tc>
                <a:extLst>
                  <a:ext uri="{0D108BD9-81ED-4DB2-BD59-A6C34878D82A}">
                    <a16:rowId xmlns:a16="http://schemas.microsoft.com/office/drawing/2014/main" xmlns="" val="10002"/>
                  </a:ext>
                </a:extLst>
              </a:tr>
              <a:tr h="697088">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2400" b="0" i="1" u="none" strike="noStrike" cap="none" normalizeH="0" baseline="-25000" dirty="0">
                        <a:ln>
                          <a:noFill/>
                        </a:ln>
                        <a:solidFill>
                          <a:srgbClr val="FFFF00"/>
                        </a:solidFill>
                        <a:effectLst/>
                        <a:latin typeface="Times New Roman" panose="02020603050405020304" pitchFamily="18" charset="0"/>
                        <a:ea typeface="+mn-ea"/>
                        <a:cs typeface="Times New Roman" panose="02020603050405020304" pitchFamily="18" charset="0"/>
                      </a:endParaRPr>
                    </a:p>
                  </a:txBody>
                  <a:tcPr marL="89998" marR="89998" marT="46799" marB="467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rgbClr val="FFFF00"/>
                        </a:solidFill>
                        <a:effectLst/>
                        <a:latin typeface="+mn-ea"/>
                        <a:ea typeface="+mn-ea"/>
                      </a:endParaRPr>
                    </a:p>
                  </a:txBody>
                  <a:tcPr marL="89998" marR="89998" marT="46799" marB="467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dirty="0">
                        <a:ln>
                          <a:noFill/>
                        </a:ln>
                        <a:solidFill>
                          <a:srgbClr val="FFFF00"/>
                        </a:solidFill>
                        <a:effectLst/>
                        <a:latin typeface="Times New Roman" panose="02020603050405020304" pitchFamily="18" charset="0"/>
                        <a:ea typeface="+mn-ea"/>
                        <a:cs typeface="Times New Roman" panose="02020603050405020304" pitchFamily="18" charset="0"/>
                      </a:endParaRPr>
                    </a:p>
                  </a:txBody>
                  <a:tcPr marL="89998" marR="89998" marT="46799" marB="467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dirty="0">
                        <a:ln>
                          <a:noFill/>
                        </a:ln>
                        <a:solidFill>
                          <a:srgbClr val="FFFF00"/>
                        </a:solidFill>
                        <a:effectLst/>
                        <a:latin typeface="+mn-ea"/>
                        <a:ea typeface="+mn-ea"/>
                      </a:endParaRPr>
                    </a:p>
                  </a:txBody>
                  <a:tcPr marL="89998" marR="89998" marT="46799" marB="467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a:ln>
                          <a:noFill/>
                        </a:ln>
                        <a:solidFill>
                          <a:srgbClr val="FFFF00"/>
                        </a:solidFill>
                        <a:effectLst/>
                        <a:latin typeface="Times New Roman" panose="02020603050405020304" pitchFamily="18" charset="0"/>
                        <a:ea typeface="+mn-ea"/>
                        <a:cs typeface="Times New Roman" panose="02020603050405020304" pitchFamily="18" charset="0"/>
                      </a:endParaRPr>
                    </a:p>
                  </a:txBody>
                  <a:tcPr marL="89998" marR="89998" marT="46799" marB="467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a:ln>
                          <a:noFill/>
                        </a:ln>
                        <a:solidFill>
                          <a:srgbClr val="FFFF00"/>
                        </a:solidFill>
                        <a:effectLst/>
                        <a:latin typeface="+mn-ea"/>
                        <a:ea typeface="+mn-ea"/>
                      </a:endParaRPr>
                    </a:p>
                  </a:txBody>
                  <a:tcPr marL="89998" marR="89998" marT="46799" marB="467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a:ln>
                          <a:noFill/>
                        </a:ln>
                        <a:solidFill>
                          <a:schemeClr val="tx1"/>
                        </a:solidFill>
                        <a:effectLst/>
                        <a:latin typeface="+mn-ea"/>
                        <a:ea typeface="+mn-ea"/>
                      </a:endParaRPr>
                    </a:p>
                  </a:txBody>
                  <a:tcPr marL="89998" marR="89998" marT="46799" marB="467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60000"/>
                        <a:lumOff val="40000"/>
                        <a:alpha val="60000"/>
                      </a:schemeClr>
                    </a:solidFill>
                  </a:tcPr>
                </a:tc>
                <a:tc>
                  <a:txBody>
                    <a:bodyPr/>
                    <a:lstStyle>
                      <a:lvl1pPr eaLnBrk="0" hangingPunct="0">
                        <a:spcBef>
                          <a:spcPct val="20000"/>
                        </a:spcBef>
                        <a:defRPr kumimoji="1" sz="2800">
                          <a:solidFill>
                            <a:schemeClr val="tx1"/>
                          </a:solidFill>
                          <a:latin typeface="Arial" panose="020B0604020202020204" pitchFamily="34"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Arial" panose="020B0604020202020204" pitchFamily="34"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Arial" panose="020B0604020202020204" pitchFamily="34" charset="0"/>
                          <a:ea typeface="ＭＳ Ｐゴシック" panose="020B0600070205080204" pitchFamily="50" charset="-128"/>
                        </a:defRPr>
                      </a:lvl3pPr>
                      <a:lvl4pPr marL="16002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spcBef>
                          <a:spcPct val="20000"/>
                        </a:spcBef>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dirty="0">
                        <a:ln>
                          <a:noFill/>
                        </a:ln>
                        <a:solidFill>
                          <a:schemeClr val="tx1"/>
                        </a:solidFill>
                        <a:effectLst/>
                        <a:latin typeface="+mn-ea"/>
                        <a:ea typeface="+mn-ea"/>
                      </a:endParaRPr>
                    </a:p>
                  </a:txBody>
                  <a:tcPr marL="89998" marR="89998" marT="46799" marB="4679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00000">
                        <a:alpha val="60000"/>
                      </a:srgbClr>
                    </a:solidFill>
                  </a:tcPr>
                </a:tc>
                <a:extLst>
                  <a:ext uri="{0D108BD9-81ED-4DB2-BD59-A6C34878D82A}">
                    <a16:rowId xmlns:a16="http://schemas.microsoft.com/office/drawing/2014/main" xmlns="" val="10003"/>
                  </a:ext>
                </a:extLst>
              </a:tr>
            </a:tbl>
          </a:graphicData>
        </a:graphic>
      </p:graphicFrame>
      <p:sp>
        <p:nvSpPr>
          <p:cNvPr id="5172" name="Line 169">
            <a:extLst>
              <a:ext uri="{FF2B5EF4-FFF2-40B4-BE49-F238E27FC236}">
                <a16:creationId xmlns:a16="http://schemas.microsoft.com/office/drawing/2014/main" xmlns="" id="{E08565D5-9D2F-49EB-9006-BC0945EAE1BD}"/>
              </a:ext>
            </a:extLst>
          </p:cNvPr>
          <p:cNvSpPr>
            <a:spLocks noChangeShapeType="1"/>
          </p:cNvSpPr>
          <p:nvPr/>
        </p:nvSpPr>
        <p:spPr bwMode="auto">
          <a:xfrm flipH="1">
            <a:off x="6300788" y="2852738"/>
            <a:ext cx="1800225" cy="20161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5173" name="Line 73">
            <a:extLst>
              <a:ext uri="{FF2B5EF4-FFF2-40B4-BE49-F238E27FC236}">
                <a16:creationId xmlns:a16="http://schemas.microsoft.com/office/drawing/2014/main" xmlns="" id="{722C9A75-AAC3-4983-98AE-AEC04526A0B4}"/>
              </a:ext>
            </a:extLst>
          </p:cNvPr>
          <p:cNvSpPr>
            <a:spLocks noChangeShapeType="1"/>
          </p:cNvSpPr>
          <p:nvPr/>
        </p:nvSpPr>
        <p:spPr bwMode="auto">
          <a:xfrm flipH="1">
            <a:off x="3059113" y="2852738"/>
            <a:ext cx="3313112" cy="172878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xmlns="" id="{463AB27B-5117-4655-8CCE-0C207C3548C3}"/>
              </a:ext>
            </a:extLst>
          </p:cNvPr>
          <p:cNvSpPr>
            <a:spLocks noGrp="1" noChangeArrowheads="1"/>
          </p:cNvSpPr>
          <p:nvPr>
            <p:ph type="title"/>
          </p:nvPr>
        </p:nvSpPr>
        <p:spPr/>
        <p:txBody>
          <a:bodyPr/>
          <a:lstStyle/>
          <a:p>
            <a:pPr eaLnBrk="1" hangingPunct="1"/>
            <a:r>
              <a:rPr lang="ja-JP" altLang="en-US">
                <a:solidFill>
                  <a:schemeClr val="tx1"/>
                </a:solidFill>
              </a:rPr>
              <a:t>例：感度係数　</a:t>
            </a:r>
            <a:r>
              <a:rPr lang="ja-JP" altLang="en-US" sz="3200">
                <a:solidFill>
                  <a:schemeClr val="tx1"/>
                </a:solidFill>
              </a:rPr>
              <a:t>（ビールジョッキの体積）</a:t>
            </a:r>
          </a:p>
        </p:txBody>
      </p:sp>
      <p:sp>
        <p:nvSpPr>
          <p:cNvPr id="6147" name="Rectangle 3">
            <a:extLst>
              <a:ext uri="{FF2B5EF4-FFF2-40B4-BE49-F238E27FC236}">
                <a16:creationId xmlns:a16="http://schemas.microsoft.com/office/drawing/2014/main" xmlns="" id="{149512FE-2E0B-4C1B-B0C9-56C5FE0E464A}"/>
              </a:ext>
            </a:extLst>
          </p:cNvPr>
          <p:cNvSpPr>
            <a:spLocks noGrp="1" noChangeArrowheads="1"/>
          </p:cNvSpPr>
          <p:nvPr>
            <p:ph type="body" sz="half" idx="1"/>
          </p:nvPr>
        </p:nvSpPr>
        <p:spPr>
          <a:xfrm>
            <a:off x="-35496" y="2393950"/>
            <a:ext cx="9288016" cy="4464050"/>
          </a:xfrm>
        </p:spPr>
        <p:txBody>
          <a:bodyPr/>
          <a:lstStyle/>
          <a:p>
            <a:pPr eaLnBrk="1" hangingPunct="1"/>
            <a:r>
              <a:rPr lang="ja-JP" altLang="en-US" sz="2800" dirty="0"/>
              <a:t>この測定における，温度を体積に変換する感度係数は，</a:t>
            </a:r>
          </a:p>
          <a:p>
            <a:pPr eaLnBrk="1" hangingPunct="1"/>
            <a:endParaRPr lang="ja-JP" altLang="en-US" sz="2800" dirty="0"/>
          </a:p>
          <a:p>
            <a:pPr eaLnBrk="1" hangingPunct="1">
              <a:buFontTx/>
              <a:buNone/>
            </a:pPr>
            <a:r>
              <a:rPr lang="ja-JP" altLang="en-US" sz="2800" dirty="0"/>
              <a:t>体膨張率・・・ある物質が，</a:t>
            </a:r>
            <a:r>
              <a:rPr lang="en-US" altLang="ja-JP" sz="2800" dirty="0"/>
              <a:t>1 ℃</a:t>
            </a:r>
            <a:r>
              <a:rPr lang="ja-JP" altLang="en-US" sz="2800" dirty="0"/>
              <a:t>温度が変化するとどのくらい膨張するかを割合で表した値．</a:t>
            </a:r>
          </a:p>
          <a:p>
            <a:pPr eaLnBrk="1" hangingPunct="1">
              <a:buFontTx/>
              <a:buNone/>
            </a:pPr>
            <a:endParaRPr lang="ja-JP" altLang="en-US" sz="2800" dirty="0"/>
          </a:p>
          <a:p>
            <a:pPr eaLnBrk="1" hangingPunct="1">
              <a:buFontTx/>
              <a:buNone/>
            </a:pPr>
            <a:r>
              <a:rPr lang="ja-JP" altLang="en-US" sz="2800" dirty="0"/>
              <a:t>液体の体積・・・体膨張率はどのくらい膨張するかを表した割合である．よって，この測定で用いられている液体は，</a:t>
            </a:r>
            <a:r>
              <a:rPr lang="en-US" altLang="ja-JP" sz="2800" dirty="0"/>
              <a:t>633.5 mL</a:t>
            </a:r>
            <a:r>
              <a:rPr lang="ja-JP" altLang="en-US" sz="2800" dirty="0"/>
              <a:t>であったので，その液体の体積を体膨張率にかけることによって，</a:t>
            </a:r>
            <a:r>
              <a:rPr lang="en-US" altLang="ja-JP" sz="2800" dirty="0"/>
              <a:t>633.5 mL</a:t>
            </a:r>
            <a:r>
              <a:rPr lang="ja-JP" altLang="en-US" sz="2800" dirty="0"/>
              <a:t>の液体の膨張量が算出される．</a:t>
            </a:r>
          </a:p>
        </p:txBody>
      </p:sp>
      <p:sp>
        <p:nvSpPr>
          <p:cNvPr id="6148" name="Rectangle 4">
            <a:extLst>
              <a:ext uri="{FF2B5EF4-FFF2-40B4-BE49-F238E27FC236}">
                <a16:creationId xmlns:a16="http://schemas.microsoft.com/office/drawing/2014/main" xmlns="" id="{F6CE7050-4A71-4A94-A776-B11446A2102A}"/>
              </a:ext>
            </a:extLst>
          </p:cNvPr>
          <p:cNvSpPr>
            <a:spLocks noChangeArrowheads="1"/>
          </p:cNvSpPr>
          <p:nvPr/>
        </p:nvSpPr>
        <p:spPr bwMode="auto">
          <a:xfrm>
            <a:off x="-35496" y="1412875"/>
            <a:ext cx="91440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90000"/>
              </a:lnSpc>
            </a:pPr>
            <a:r>
              <a:rPr lang="ja-JP" altLang="en-US" sz="2800"/>
              <a:t>繰返し性と標準器の校正の不確かさは出力量の単位と同じであるから感度係数は</a:t>
            </a:r>
            <a:r>
              <a:rPr lang="en-US" altLang="ja-JP" sz="2800"/>
              <a:t>1</a:t>
            </a:r>
            <a:r>
              <a:rPr lang="ja-JP" altLang="en-US" sz="2800"/>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xmlns="" id="{2F9DDE7D-F3C0-4DC2-8E46-2C89939A581A}"/>
              </a:ext>
            </a:extLst>
          </p:cNvPr>
          <p:cNvSpPr>
            <a:spLocks noGrp="1" noChangeArrowheads="1"/>
          </p:cNvSpPr>
          <p:nvPr>
            <p:ph type="title"/>
          </p:nvPr>
        </p:nvSpPr>
        <p:spPr/>
        <p:txBody>
          <a:bodyPr/>
          <a:lstStyle/>
          <a:p>
            <a:pPr eaLnBrk="1" hangingPunct="1"/>
            <a:r>
              <a:rPr lang="ja-JP" altLang="en-US">
                <a:solidFill>
                  <a:schemeClr val="tx1"/>
                </a:solidFill>
              </a:rPr>
              <a:t>例：感度係数</a:t>
            </a:r>
            <a:r>
              <a:rPr lang="ja-JP" altLang="en-US" sz="3200">
                <a:solidFill>
                  <a:schemeClr val="tx1"/>
                </a:solidFill>
              </a:rPr>
              <a:t>　（ビールジョッキの体積）</a:t>
            </a:r>
          </a:p>
        </p:txBody>
      </p:sp>
      <p:sp>
        <p:nvSpPr>
          <p:cNvPr id="7171" name="Rectangle 3">
            <a:extLst>
              <a:ext uri="{FF2B5EF4-FFF2-40B4-BE49-F238E27FC236}">
                <a16:creationId xmlns:a16="http://schemas.microsoft.com/office/drawing/2014/main" xmlns="" id="{25D0BA97-1907-4946-8FCC-6B0C81738F10}"/>
              </a:ext>
            </a:extLst>
          </p:cNvPr>
          <p:cNvSpPr>
            <a:spLocks noGrp="1" noChangeArrowheads="1"/>
          </p:cNvSpPr>
          <p:nvPr>
            <p:ph type="body" sz="half" idx="1"/>
          </p:nvPr>
        </p:nvSpPr>
        <p:spPr>
          <a:xfrm>
            <a:off x="250825" y="2060575"/>
            <a:ext cx="8642350" cy="2232025"/>
          </a:xfrm>
        </p:spPr>
        <p:txBody>
          <a:bodyPr/>
          <a:lstStyle/>
          <a:p>
            <a:pPr eaLnBrk="1" hangingPunct="1">
              <a:lnSpc>
                <a:spcPct val="90000"/>
              </a:lnSpc>
            </a:pPr>
            <a:r>
              <a:rPr lang="ja-JP" altLang="en-US" sz="2800" dirty="0"/>
              <a:t>この液体の体膨張率・・・</a:t>
            </a:r>
            <a:r>
              <a:rPr lang="en-US" altLang="ja-JP" sz="2800" dirty="0"/>
              <a:t>5.23×10</a:t>
            </a:r>
            <a:r>
              <a:rPr lang="en-US" altLang="ja-JP" sz="2800" baseline="30000" dirty="0"/>
              <a:t>-3</a:t>
            </a:r>
            <a:r>
              <a:rPr lang="en-US" altLang="ja-JP" sz="2800" dirty="0"/>
              <a:t> ℃</a:t>
            </a:r>
            <a:r>
              <a:rPr lang="en-US" altLang="ja-JP" sz="2800" baseline="30000" dirty="0"/>
              <a:t>-1 </a:t>
            </a:r>
            <a:endParaRPr lang="en-US" altLang="ja-JP" sz="2800" dirty="0"/>
          </a:p>
          <a:p>
            <a:pPr eaLnBrk="1" hangingPunct="1">
              <a:lnSpc>
                <a:spcPct val="90000"/>
              </a:lnSpc>
            </a:pPr>
            <a:r>
              <a:rPr lang="ja-JP" altLang="en-US" sz="2800" dirty="0"/>
              <a:t>この液体の体積・・・</a:t>
            </a:r>
            <a:r>
              <a:rPr lang="en-US" altLang="ja-JP" sz="2800" dirty="0"/>
              <a:t>633.5 mL</a:t>
            </a:r>
          </a:p>
        </p:txBody>
      </p:sp>
      <p:sp>
        <p:nvSpPr>
          <p:cNvPr id="30724" name="Text Box 4">
            <a:extLst>
              <a:ext uri="{FF2B5EF4-FFF2-40B4-BE49-F238E27FC236}">
                <a16:creationId xmlns:a16="http://schemas.microsoft.com/office/drawing/2014/main" xmlns="" id="{B1411C41-D524-486B-AD56-DC33587C7D58}"/>
              </a:ext>
            </a:extLst>
          </p:cNvPr>
          <p:cNvSpPr txBox="1">
            <a:spLocks noChangeArrowheads="1"/>
          </p:cNvSpPr>
          <p:nvPr/>
        </p:nvSpPr>
        <p:spPr bwMode="auto">
          <a:xfrm>
            <a:off x="827088" y="4076700"/>
            <a:ext cx="7391767" cy="1569660"/>
          </a:xfrm>
          <a:prstGeom prst="rect">
            <a:avLst/>
          </a:prstGeom>
          <a:noFill/>
          <a:ln w="9525">
            <a:noFill/>
            <a:miter lim="800000"/>
            <a:headEnd/>
            <a:tailEnd/>
          </a:ln>
          <a:effectLst/>
        </p:spPr>
        <p:txBody>
          <a:bodyPr wrap="none">
            <a:spAutoFit/>
          </a:bodyPr>
          <a:lstStyle/>
          <a:p>
            <a:pPr eaLnBrk="1" hangingPunct="1">
              <a:defRPr/>
            </a:pPr>
            <a:r>
              <a:rPr lang="ja-JP" altLang="en-US" sz="3200" dirty="0">
                <a:latin typeface="Tahoma" pitchFamily="34" charset="0"/>
              </a:rPr>
              <a:t>感度係数・・・</a:t>
            </a:r>
            <a:r>
              <a:rPr lang="en-US" altLang="ja-JP" sz="3200" dirty="0">
                <a:effectLst>
                  <a:outerShdw blurRad="38100" dist="38100" dir="2700000" algn="tl">
                    <a:srgbClr val="000000"/>
                  </a:outerShdw>
                </a:effectLst>
                <a:latin typeface="Tahoma" pitchFamily="34" charset="0"/>
              </a:rPr>
              <a:t>5.23×10</a:t>
            </a:r>
            <a:r>
              <a:rPr lang="en-US" altLang="ja-JP" sz="3200" baseline="30000" dirty="0">
                <a:effectLst>
                  <a:outerShdw blurRad="38100" dist="38100" dir="2700000" algn="tl">
                    <a:srgbClr val="000000"/>
                  </a:outerShdw>
                </a:effectLst>
                <a:latin typeface="Tahoma" pitchFamily="34" charset="0"/>
              </a:rPr>
              <a:t>-3</a:t>
            </a:r>
            <a:r>
              <a:rPr lang="en-US" altLang="ja-JP" sz="3200" dirty="0">
                <a:effectLst>
                  <a:outerShdw blurRad="38100" dist="38100" dir="2700000" algn="tl">
                    <a:srgbClr val="000000"/>
                  </a:outerShdw>
                </a:effectLst>
                <a:latin typeface="Tahoma" pitchFamily="34" charset="0"/>
              </a:rPr>
              <a:t> ℃</a:t>
            </a:r>
            <a:r>
              <a:rPr lang="en-US" altLang="ja-JP" sz="3200" baseline="30000" dirty="0">
                <a:effectLst>
                  <a:outerShdw blurRad="38100" dist="38100" dir="2700000" algn="tl">
                    <a:srgbClr val="000000"/>
                  </a:outerShdw>
                </a:effectLst>
                <a:latin typeface="Tahoma" pitchFamily="34" charset="0"/>
              </a:rPr>
              <a:t>-1</a:t>
            </a:r>
            <a:r>
              <a:rPr lang="en-US" altLang="ja-JP" sz="3200" dirty="0">
                <a:effectLst>
                  <a:outerShdw blurRad="38100" dist="38100" dir="2700000" algn="tl">
                    <a:srgbClr val="000000"/>
                  </a:outerShdw>
                </a:effectLst>
                <a:latin typeface="Tahoma" pitchFamily="34" charset="0"/>
              </a:rPr>
              <a:t> ×633.5 mL</a:t>
            </a:r>
          </a:p>
          <a:p>
            <a:pPr eaLnBrk="1" hangingPunct="1">
              <a:defRPr/>
            </a:pPr>
            <a:r>
              <a:rPr lang="en-US" altLang="ja-JP" sz="3200" dirty="0">
                <a:effectLst>
                  <a:outerShdw blurRad="38100" dist="38100" dir="2700000" algn="tl">
                    <a:srgbClr val="000000"/>
                  </a:outerShdw>
                </a:effectLst>
                <a:latin typeface="Tahoma" pitchFamily="34" charset="0"/>
              </a:rPr>
              <a:t>			</a:t>
            </a:r>
            <a:r>
              <a:rPr lang="ja-JP" altLang="en-US" sz="3200" dirty="0">
                <a:effectLst>
                  <a:outerShdw blurRad="38100" dist="38100" dir="2700000" algn="tl">
                    <a:srgbClr val="000000"/>
                  </a:outerShdw>
                </a:effectLst>
                <a:latin typeface="Tahoma" pitchFamily="34" charset="0"/>
              </a:rPr>
              <a:t>＝</a:t>
            </a:r>
            <a:r>
              <a:rPr lang="en-US" altLang="ja-JP" sz="3200" dirty="0">
                <a:effectLst>
                  <a:outerShdw blurRad="38100" dist="38100" dir="2700000" algn="tl">
                    <a:srgbClr val="000000"/>
                  </a:outerShdw>
                </a:effectLst>
                <a:latin typeface="Tahoma" pitchFamily="34" charset="0"/>
              </a:rPr>
              <a:t>3.313 mL/℃</a:t>
            </a:r>
            <a:endParaRPr lang="en-US" altLang="ja-JP" sz="3200" baseline="30000" dirty="0">
              <a:effectLst>
                <a:outerShdw blurRad="38100" dist="38100" dir="2700000" algn="tl">
                  <a:srgbClr val="000000"/>
                </a:outerShdw>
              </a:effectLst>
              <a:latin typeface="Tahoma" pitchFamily="34" charset="0"/>
            </a:endParaRPr>
          </a:p>
          <a:p>
            <a:pPr eaLnBrk="1" hangingPunct="1">
              <a:defRPr/>
            </a:pPr>
            <a:r>
              <a:rPr lang="en-US" altLang="ja-JP" sz="3200" dirty="0">
                <a:latin typeface="Tahoma" pitchFamily="34" charset="0"/>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xmlns="" id="{FB439BAB-6984-4431-8CEF-7BCE30A03777}"/>
              </a:ext>
            </a:extLst>
          </p:cNvPr>
          <p:cNvSpPr>
            <a:spLocks noGrp="1" noChangeArrowheads="1"/>
          </p:cNvSpPr>
          <p:nvPr>
            <p:ph type="title"/>
          </p:nvPr>
        </p:nvSpPr>
        <p:spPr/>
        <p:txBody>
          <a:bodyPr/>
          <a:lstStyle/>
          <a:p>
            <a:pPr eaLnBrk="1" hangingPunct="1"/>
            <a:r>
              <a:rPr lang="ja-JP" altLang="en-US">
                <a:solidFill>
                  <a:schemeClr val="tx1"/>
                </a:solidFill>
              </a:rPr>
              <a:t>バジェットシート</a:t>
            </a:r>
          </a:p>
        </p:txBody>
      </p:sp>
      <p:graphicFrame>
        <p:nvGraphicFramePr>
          <p:cNvPr id="5" name="Group 158">
            <a:extLst>
              <a:ext uri="{FF2B5EF4-FFF2-40B4-BE49-F238E27FC236}">
                <a16:creationId xmlns:a16="http://schemas.microsoft.com/office/drawing/2014/main" xmlns="" id="{BC00E229-D8F3-4FE8-AD8A-10E5545BADCB}"/>
              </a:ext>
            </a:extLst>
          </p:cNvPr>
          <p:cNvGraphicFramePr>
            <a:graphicFrameLocks noGrp="1"/>
          </p:cNvGraphicFramePr>
          <p:nvPr>
            <p:extLst>
              <p:ext uri="{D42A27DB-BD31-4B8C-83A1-F6EECF244321}">
                <p14:modId xmlns:p14="http://schemas.microsoft.com/office/powerpoint/2010/main" val="2281267739"/>
              </p:ext>
            </p:extLst>
          </p:nvPr>
        </p:nvGraphicFramePr>
        <p:xfrm>
          <a:off x="107950" y="1557338"/>
          <a:ext cx="8928100" cy="4405316"/>
        </p:xfrm>
        <a:graphic>
          <a:graphicData uri="http://schemas.openxmlformats.org/drawingml/2006/table">
            <a:tbl>
              <a:tblPr/>
              <a:tblGrid>
                <a:gridCol w="719138">
                  <a:extLst>
                    <a:ext uri="{9D8B030D-6E8A-4147-A177-3AD203B41FA5}">
                      <a16:colId xmlns:a16="http://schemas.microsoft.com/office/drawing/2014/main" xmlns="" val="20000"/>
                    </a:ext>
                  </a:extLst>
                </a:gridCol>
                <a:gridCol w="1584325">
                  <a:extLst>
                    <a:ext uri="{9D8B030D-6E8A-4147-A177-3AD203B41FA5}">
                      <a16:colId xmlns:a16="http://schemas.microsoft.com/office/drawing/2014/main" xmlns="" val="20001"/>
                    </a:ext>
                  </a:extLst>
                </a:gridCol>
                <a:gridCol w="792162">
                  <a:extLst>
                    <a:ext uri="{9D8B030D-6E8A-4147-A177-3AD203B41FA5}">
                      <a16:colId xmlns:a16="http://schemas.microsoft.com/office/drawing/2014/main" xmlns="" val="20002"/>
                    </a:ext>
                  </a:extLst>
                </a:gridCol>
                <a:gridCol w="1008063">
                  <a:extLst>
                    <a:ext uri="{9D8B030D-6E8A-4147-A177-3AD203B41FA5}">
                      <a16:colId xmlns:a16="http://schemas.microsoft.com/office/drawing/2014/main" xmlns="" val="20003"/>
                    </a:ext>
                  </a:extLst>
                </a:gridCol>
                <a:gridCol w="576262">
                  <a:extLst>
                    <a:ext uri="{9D8B030D-6E8A-4147-A177-3AD203B41FA5}">
                      <a16:colId xmlns:a16="http://schemas.microsoft.com/office/drawing/2014/main" xmlns="" val="20004"/>
                    </a:ext>
                  </a:extLst>
                </a:gridCol>
                <a:gridCol w="1368425">
                  <a:extLst>
                    <a:ext uri="{9D8B030D-6E8A-4147-A177-3AD203B41FA5}">
                      <a16:colId xmlns:a16="http://schemas.microsoft.com/office/drawing/2014/main" xmlns="" val="20005"/>
                    </a:ext>
                  </a:extLst>
                </a:gridCol>
                <a:gridCol w="1008063">
                  <a:extLst>
                    <a:ext uri="{9D8B030D-6E8A-4147-A177-3AD203B41FA5}">
                      <a16:colId xmlns:a16="http://schemas.microsoft.com/office/drawing/2014/main" xmlns="" val="20006"/>
                    </a:ext>
                  </a:extLst>
                </a:gridCol>
                <a:gridCol w="1871662">
                  <a:extLst>
                    <a:ext uri="{9D8B030D-6E8A-4147-A177-3AD203B41FA5}">
                      <a16:colId xmlns:a16="http://schemas.microsoft.com/office/drawing/2014/main" xmlns="" val="20007"/>
                    </a:ext>
                  </a:extLst>
                </a:gridCol>
              </a:tblGrid>
              <a:tr h="787228">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記号</a:t>
                      </a: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ITC Bookman Light"/>
                          <a:cs typeface="ITC Bookman Light"/>
                        </a:rPr>
                        <a:t>不確かさ</a:t>
                      </a:r>
                      <a:r>
                        <a:rPr kumimoji="1" lang="ja-JP" altLang="en-US" sz="1500" b="0" i="0" u="none" strike="noStrike" cap="none" normalizeH="0" baseline="0">
                          <a:ln>
                            <a:noFill/>
                          </a:ln>
                          <a:solidFill>
                            <a:schemeClr val="tx1"/>
                          </a:solidFill>
                          <a:effectLst/>
                          <a:latin typeface="ＭＳ Ｐゴシック" pitchFamily="50" charset="-128"/>
                          <a:ea typeface="ITC Bookman Light"/>
                          <a:cs typeface="ITC Bookman Light"/>
                        </a:rPr>
                        <a:t>要因</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 値</a:t>
                      </a:r>
                      <a:endParaRPr kumimoji="1" lang="ja-JP" altLang="en-US"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Lst>
                      </a:pPr>
                      <a:r>
                        <a:rPr kumimoji="1" lang="en-GB" altLang="ja-JP" sz="1500" b="0" i="0" u="sng"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en-GB" altLang="ja-JP"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確率分布</a:t>
                      </a: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除数</a:t>
                      </a: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感度係数</a:t>
                      </a: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US" altLang="ja-JP"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r>
                        <a:rPr kumimoji="1" lang="ja-JP" altLang="en-US"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出力量</a:t>
                      </a: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の単位</a:t>
                      </a:r>
                      <a:r>
                        <a:rPr kumimoji="1" lang="en-US" altLang="ja-JP"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697080">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GB" altLang="ja-JP" sz="2400" b="0" i="0" u="none" strike="noStrike" cap="none" normalizeH="0" baseline="-25000">
                          <a:ln>
                            <a:noFill/>
                          </a:ln>
                          <a:solidFill>
                            <a:schemeClr val="tx1"/>
                          </a:solidFill>
                          <a:effectLst/>
                          <a:latin typeface="Times New Roman" pitchFamily="18" charset="0"/>
                          <a:ea typeface="ＭＳ Ｐゴシック" pitchFamily="50" charset="-128"/>
                          <a:cs typeface="Times New Roman" pitchFamily="18" charset="0"/>
                        </a:rPr>
                        <a:t>R</a:t>
                      </a:r>
                      <a:r>
                        <a:rPr kumimoji="1" lang="en-GB"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 </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測定の</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繰返し性</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1.138</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mL</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ＭＳ Ｐゴシック" pitchFamily="50" charset="-128"/>
                          <a:ea typeface="ＭＳ Ｐゴシック" pitchFamily="50" charset="-128"/>
                        </a:rPr>
                        <a:t>-------</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1</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1.138</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mL</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rPr>
                        <a:t>1</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rgbClr val="FFFF00"/>
                          </a:solidFill>
                          <a:effectLst/>
                          <a:latin typeface="Times New Roman" pitchFamily="18" charset="0"/>
                          <a:ea typeface="ＭＳ Ｐゴシック" pitchFamily="50" charset="-128"/>
                          <a:cs typeface="Times New Roman" pitchFamily="18" charset="0"/>
                        </a:rPr>
                        <a:t>1.138</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rgbClr val="FFFF00"/>
                          </a:solidFill>
                          <a:effectLst/>
                          <a:latin typeface="Times New Roman" pitchFamily="18" charset="0"/>
                          <a:ea typeface="ＭＳ Ｐゴシック" pitchFamily="50" charset="-128"/>
                          <a:cs typeface="Times New Roman" pitchFamily="18" charset="0"/>
                        </a:rPr>
                        <a:t>mL</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697080">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US" altLang="ja-JP" sz="2400" b="0" i="0" u="none" strike="noStrike" cap="none" normalizeH="0" baseline="-25000">
                          <a:ln>
                            <a:noFill/>
                          </a:ln>
                          <a:solidFill>
                            <a:schemeClr val="tx1"/>
                          </a:solidFill>
                          <a:effectLst/>
                          <a:latin typeface="Times New Roman" pitchFamily="18" charset="0"/>
                          <a:ea typeface="ＭＳ Ｐゴシック" pitchFamily="50" charset="-128"/>
                          <a:cs typeface="Times New Roman" pitchFamily="18" charset="0"/>
                        </a:rPr>
                        <a:t>S</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標準器の校正</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の不確かさ</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3.0</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mL</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ＭＳ Ｐゴシック" pitchFamily="50" charset="-128"/>
                          <a:ea typeface="ＭＳ Ｐゴシック" pitchFamily="50" charset="-128"/>
                        </a:rPr>
                        <a:t>正規分布</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2</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1.5</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mL</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rPr>
                        <a:t>1</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rgbClr val="FFFF00"/>
                          </a:solidFill>
                          <a:effectLst/>
                          <a:latin typeface="Times New Roman" pitchFamily="18" charset="0"/>
                          <a:ea typeface="ＭＳ Ｐゴシック" pitchFamily="50" charset="-128"/>
                          <a:cs typeface="Times New Roman" pitchFamily="18" charset="0"/>
                        </a:rPr>
                        <a:t>1.5</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rgbClr val="FFFF00"/>
                          </a:solidFill>
                          <a:effectLst/>
                          <a:latin typeface="Times New Roman" pitchFamily="18" charset="0"/>
                          <a:ea typeface="ＭＳ Ｐゴシック" pitchFamily="50" charset="-128"/>
                          <a:cs typeface="Times New Roman" pitchFamily="18" charset="0"/>
                        </a:rPr>
                        <a:t>mL</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697080">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US" altLang="ja-JP" sz="2400" b="0" i="0" u="none" strike="noStrike" cap="none" normalizeH="0" baseline="-25000">
                          <a:ln>
                            <a:noFill/>
                          </a:ln>
                          <a:solidFill>
                            <a:schemeClr val="tx1"/>
                          </a:solidFill>
                          <a:effectLst/>
                          <a:latin typeface="Times New Roman" pitchFamily="18" charset="0"/>
                          <a:ea typeface="ＭＳ Ｐゴシック" pitchFamily="50" charset="-128"/>
                          <a:cs typeface="Times New Roman" pitchFamily="18" charset="0"/>
                        </a:rPr>
                        <a:t>T</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温度による</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効果</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0.5</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ＭＳ Ｐゴシック" pitchFamily="50" charset="-128"/>
                          <a:ea typeface="ＭＳ Ｐゴシック" pitchFamily="50" charset="-128"/>
                        </a:rPr>
                        <a:t>矩形分布</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√3</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0.2887</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rgbClr val="FFFF00"/>
                          </a:solidFill>
                          <a:effectLst/>
                          <a:latin typeface="Times New Roman" pitchFamily="18" charset="0"/>
                          <a:ea typeface="ＭＳ Ｐゴシック" pitchFamily="50" charset="-128"/>
                          <a:cs typeface="Times New Roman" pitchFamily="18" charset="0"/>
                        </a:rPr>
                        <a:t>3.313</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rgbClr val="FFFF00"/>
                          </a:solidFill>
                          <a:effectLst/>
                          <a:latin typeface="Times New Roman" pitchFamily="18" charset="0"/>
                          <a:ea typeface="ＭＳ Ｐゴシック" pitchFamily="50" charset="-128"/>
                          <a:cs typeface="Times New Roman" pitchFamily="18" charset="0"/>
                        </a:rPr>
                        <a:t>mL/℃</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rgbClr val="FFFF00"/>
                          </a:solidFill>
                          <a:effectLst/>
                          <a:latin typeface="Times New Roman" pitchFamily="18" charset="0"/>
                          <a:ea typeface="ＭＳ Ｐゴシック" pitchFamily="50" charset="-128"/>
                          <a:cs typeface="Times New Roman" pitchFamily="18" charset="0"/>
                        </a:rPr>
                        <a:t>0.9565</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rgbClr val="FFFF00"/>
                          </a:solidFill>
                          <a:effectLst/>
                          <a:latin typeface="Times New Roman" pitchFamily="18" charset="0"/>
                          <a:ea typeface="ＭＳ Ｐゴシック" pitchFamily="50" charset="-128"/>
                          <a:cs typeface="Times New Roman" pitchFamily="18" charset="0"/>
                        </a:rPr>
                        <a:t>mL</a:t>
                      </a:r>
                    </a:p>
                  </a:txBody>
                  <a:tcPr marL="90000" marR="90000" marT="46789" marB="4678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763421">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GB" altLang="ja-JP" sz="1600" b="0" i="0" u="none" strike="noStrike" cap="none" normalizeH="0" baseline="-30000">
                          <a:ln>
                            <a:noFill/>
                          </a:ln>
                          <a:solidFill>
                            <a:schemeClr val="tx1"/>
                          </a:solidFill>
                          <a:effectLst/>
                          <a:latin typeface="Times New Roman" pitchFamily="18" charset="0"/>
                          <a:ea typeface="ＭＳ Ｐゴシック" pitchFamily="50" charset="-128"/>
                          <a:cs typeface="Times New Roman" pitchFamily="18" charset="0"/>
                        </a:rPr>
                        <a:t>c</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    )</a:t>
                      </a: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合成標準</a:t>
                      </a:r>
                      <a:endParaRPr kumimoji="1" lang="en-US" altLang="ja-JP"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不確かさ</a:t>
                      </a: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2000" b="1"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90000" marR="90000" marT="46789" marB="46789"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763421">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拡張不確かさ</a:t>
                      </a: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r>
                        <a:rPr kumimoji="1" lang="en-GB" altLang="ja-JP" sz="16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r>
                        <a:rPr kumimoji="1" lang="en-GB" altLang="ja-JP" sz="1600" b="0" i="1"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k</a:t>
                      </a:r>
                      <a:r>
                        <a:rPr kumimoji="1" lang="en-GB" altLang="ja-JP" sz="16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=2)</a:t>
                      </a: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2000" b="1" i="0" u="none" strike="noStrike" cap="none" normalizeH="0" baseline="0" dirty="0">
                        <a:ln>
                          <a:noFill/>
                        </a:ln>
                        <a:solidFill>
                          <a:srgbClr val="FFFF00"/>
                        </a:solidFill>
                        <a:effectLst/>
                        <a:latin typeface="Times New Roman" pitchFamily="18" charset="0"/>
                        <a:ea typeface="ＭＳ Ｐゴシック" pitchFamily="50" charset="-128"/>
                        <a:cs typeface="Times New Roman" pitchFamily="18" charset="0"/>
                      </a:endParaRPr>
                    </a:p>
                  </a:txBody>
                  <a:tcPr marL="90000" marR="90000" marT="46789" marB="46789"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bl>
          </a:graphicData>
        </a:graphic>
      </p:graphicFrame>
      <p:cxnSp>
        <p:nvCxnSpPr>
          <p:cNvPr id="8260" name="直線コネクタ 5">
            <a:extLst>
              <a:ext uri="{FF2B5EF4-FFF2-40B4-BE49-F238E27FC236}">
                <a16:creationId xmlns:a16="http://schemas.microsoft.com/office/drawing/2014/main" xmlns="" id="{7168EA95-5B51-49BE-943A-9436246ABA04}"/>
              </a:ext>
            </a:extLst>
          </p:cNvPr>
          <p:cNvCxnSpPr>
            <a:cxnSpLocks noChangeShapeType="1"/>
          </p:cNvCxnSpPr>
          <p:nvPr/>
        </p:nvCxnSpPr>
        <p:spPr bwMode="auto">
          <a:xfrm>
            <a:off x="4492625" y="3943350"/>
            <a:ext cx="144463" cy="0"/>
          </a:xfrm>
          <a:prstGeom prst="line">
            <a:avLst/>
          </a:prstGeom>
          <a:noFill/>
          <a:ln w="12700" algn="ctr">
            <a:solidFill>
              <a:srgbClr val="FFFFCC"/>
            </a:solidFill>
            <a:round/>
            <a:headEnd/>
            <a:tailEn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xmlns="" id="{2E4AF9F9-46BA-43B3-A052-8DE53F296088}"/>
              </a:ext>
            </a:extLst>
          </p:cNvPr>
          <p:cNvSpPr>
            <a:spLocks noGrp="1" noChangeArrowheads="1"/>
          </p:cNvSpPr>
          <p:nvPr>
            <p:ph type="title"/>
          </p:nvPr>
        </p:nvSpPr>
        <p:spPr/>
        <p:txBody>
          <a:bodyPr/>
          <a:lstStyle/>
          <a:p>
            <a:pPr eaLnBrk="1" hangingPunct="1"/>
            <a:r>
              <a:rPr lang="ja-JP" altLang="en-US">
                <a:solidFill>
                  <a:schemeClr val="tx1"/>
                </a:solidFill>
              </a:rPr>
              <a:t>不確かさの合成</a:t>
            </a:r>
          </a:p>
        </p:txBody>
      </p:sp>
      <p:sp>
        <p:nvSpPr>
          <p:cNvPr id="9219" name="Text Box 15">
            <a:extLst>
              <a:ext uri="{FF2B5EF4-FFF2-40B4-BE49-F238E27FC236}">
                <a16:creationId xmlns:a16="http://schemas.microsoft.com/office/drawing/2014/main" xmlns="" id="{0FC86132-8A98-4D27-8754-C414C7B9E04B}"/>
              </a:ext>
            </a:extLst>
          </p:cNvPr>
          <p:cNvSpPr txBox="1">
            <a:spLocks noChangeArrowheads="1"/>
          </p:cNvSpPr>
          <p:nvPr/>
        </p:nvSpPr>
        <p:spPr bwMode="auto">
          <a:xfrm>
            <a:off x="685800" y="1524000"/>
            <a:ext cx="753586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標準不確かさはすべて標準偏差で表されている．</a:t>
            </a:r>
          </a:p>
        </p:txBody>
      </p:sp>
      <p:sp>
        <p:nvSpPr>
          <p:cNvPr id="9220" name="AutoShape 16">
            <a:extLst>
              <a:ext uri="{FF2B5EF4-FFF2-40B4-BE49-F238E27FC236}">
                <a16:creationId xmlns:a16="http://schemas.microsoft.com/office/drawing/2014/main" xmlns="" id="{BBDF2DEE-3932-4E57-BAB1-61E44808F0D5}"/>
              </a:ext>
            </a:extLst>
          </p:cNvPr>
          <p:cNvSpPr>
            <a:spLocks noChangeArrowheads="1"/>
          </p:cNvSpPr>
          <p:nvPr/>
        </p:nvSpPr>
        <p:spPr bwMode="auto">
          <a:xfrm>
            <a:off x="4191000" y="2057400"/>
            <a:ext cx="457200" cy="714375"/>
          </a:xfrm>
          <a:prstGeom prst="downArrow">
            <a:avLst>
              <a:gd name="adj1" fmla="val 50000"/>
              <a:gd name="adj2" fmla="val 39063"/>
            </a:avLst>
          </a:prstGeom>
          <a:solidFill>
            <a:srgbClr val="66FF33"/>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9221" name="Text Box 17">
            <a:extLst>
              <a:ext uri="{FF2B5EF4-FFF2-40B4-BE49-F238E27FC236}">
                <a16:creationId xmlns:a16="http://schemas.microsoft.com/office/drawing/2014/main" xmlns="" id="{F8E0AAA3-2DCF-44FB-8F83-D52A22301D9C}"/>
              </a:ext>
            </a:extLst>
          </p:cNvPr>
          <p:cNvSpPr txBox="1">
            <a:spLocks noChangeArrowheads="1"/>
          </p:cNvSpPr>
          <p:nvPr/>
        </p:nvSpPr>
        <p:spPr bwMode="auto">
          <a:xfrm>
            <a:off x="250825" y="2781300"/>
            <a:ext cx="85629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標準偏差を合成するときには二乗和の平方根を用いる．</a:t>
            </a:r>
          </a:p>
        </p:txBody>
      </p:sp>
      <p:sp>
        <p:nvSpPr>
          <p:cNvPr id="9222" name="AutoShape 18">
            <a:extLst>
              <a:ext uri="{FF2B5EF4-FFF2-40B4-BE49-F238E27FC236}">
                <a16:creationId xmlns:a16="http://schemas.microsoft.com/office/drawing/2014/main" xmlns="" id="{119CCEEA-5760-4752-B11A-46DAA39260D9}"/>
              </a:ext>
            </a:extLst>
          </p:cNvPr>
          <p:cNvSpPr>
            <a:spLocks noChangeArrowheads="1"/>
          </p:cNvSpPr>
          <p:nvPr/>
        </p:nvSpPr>
        <p:spPr bwMode="auto">
          <a:xfrm>
            <a:off x="4191000" y="3352800"/>
            <a:ext cx="533400" cy="711200"/>
          </a:xfrm>
          <a:prstGeom prst="downArrow">
            <a:avLst>
              <a:gd name="adj1" fmla="val 50000"/>
              <a:gd name="adj2" fmla="val 33333"/>
            </a:avLst>
          </a:prstGeom>
          <a:solidFill>
            <a:srgbClr val="66FF33"/>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9223" name="Text Box 19">
            <a:extLst>
              <a:ext uri="{FF2B5EF4-FFF2-40B4-BE49-F238E27FC236}">
                <a16:creationId xmlns:a16="http://schemas.microsoft.com/office/drawing/2014/main" xmlns="" id="{BB135531-8836-48A3-8665-6059D68E9FC9}"/>
              </a:ext>
            </a:extLst>
          </p:cNvPr>
          <p:cNvSpPr txBox="1">
            <a:spLocks noChangeArrowheads="1"/>
          </p:cNvSpPr>
          <p:nvPr/>
        </p:nvSpPr>
        <p:spPr bwMode="auto">
          <a:xfrm>
            <a:off x="990600" y="4038600"/>
            <a:ext cx="6934200"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各標準不確かさを合成し合成標準不確かさを求めるには標準不確かさを二乗し，足しあわせ，平方根を取る．</a:t>
            </a:r>
          </a:p>
        </p:txBody>
      </p:sp>
      <p:sp>
        <p:nvSpPr>
          <p:cNvPr id="9224" name="Rectangle 20">
            <a:extLst>
              <a:ext uri="{FF2B5EF4-FFF2-40B4-BE49-F238E27FC236}">
                <a16:creationId xmlns:a16="http://schemas.microsoft.com/office/drawing/2014/main" xmlns="" id="{CA47C14C-4ACC-4FB5-B988-4DFD4C68421A}"/>
              </a:ext>
            </a:extLst>
          </p:cNvPr>
          <p:cNvSpPr>
            <a:spLocks noChangeArrowheads="1"/>
          </p:cNvSpPr>
          <p:nvPr/>
        </p:nvSpPr>
        <p:spPr bwMode="auto">
          <a:xfrm>
            <a:off x="3203575" y="5516563"/>
            <a:ext cx="2520950" cy="1196975"/>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graphicFrame>
        <p:nvGraphicFramePr>
          <p:cNvPr id="9225" name="Object 12">
            <a:extLst>
              <a:ext uri="{FF2B5EF4-FFF2-40B4-BE49-F238E27FC236}">
                <a16:creationId xmlns:a16="http://schemas.microsoft.com/office/drawing/2014/main" xmlns="" id="{0584497A-C710-4BBD-A5EC-6DE140CC0CFC}"/>
              </a:ext>
            </a:extLst>
          </p:cNvPr>
          <p:cNvGraphicFramePr>
            <a:graphicFrameLocks noChangeAspect="1"/>
          </p:cNvGraphicFramePr>
          <p:nvPr/>
        </p:nvGraphicFramePr>
        <p:xfrm>
          <a:off x="3378200" y="5516563"/>
          <a:ext cx="2057400" cy="1203325"/>
        </p:xfrm>
        <a:graphic>
          <a:graphicData uri="http://schemas.openxmlformats.org/presentationml/2006/ole">
            <mc:AlternateContent xmlns:mc="http://schemas.openxmlformats.org/markup-compatibility/2006">
              <mc:Choice xmlns:v="urn:schemas-microsoft-com:vml" Requires="v">
                <p:oleObj spid="_x0000_s9229" name="数式" r:id="rId4" imgW="825500" imgH="482600" progId="Equation.3">
                  <p:embed/>
                </p:oleObj>
              </mc:Choice>
              <mc:Fallback>
                <p:oleObj name="数式" r:id="rId4" imgW="825500" imgH="482600" progId="Equation.3">
                  <p:embed/>
                  <p:pic>
                    <p:nvPicPr>
                      <p:cNvPr id="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78200" y="5516563"/>
                        <a:ext cx="2057400" cy="120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xmlns="" id="{B3963E72-62AD-4997-AE95-A1BF3E182919}"/>
              </a:ext>
            </a:extLst>
          </p:cNvPr>
          <p:cNvSpPr>
            <a:spLocks noGrp="1" noChangeArrowheads="1"/>
          </p:cNvSpPr>
          <p:nvPr>
            <p:ph type="title"/>
          </p:nvPr>
        </p:nvSpPr>
        <p:spPr/>
        <p:txBody>
          <a:bodyPr/>
          <a:lstStyle/>
          <a:p>
            <a:pPr eaLnBrk="1" hangingPunct="1"/>
            <a:r>
              <a:rPr lang="ja-JP" altLang="en-US">
                <a:solidFill>
                  <a:schemeClr val="tx1"/>
                </a:solidFill>
              </a:rPr>
              <a:t>不確かさの合成</a:t>
            </a:r>
          </a:p>
        </p:txBody>
      </p:sp>
      <p:sp>
        <p:nvSpPr>
          <p:cNvPr id="10243" name="Text Box 86">
            <a:extLst>
              <a:ext uri="{FF2B5EF4-FFF2-40B4-BE49-F238E27FC236}">
                <a16:creationId xmlns:a16="http://schemas.microsoft.com/office/drawing/2014/main" xmlns="" id="{32A68129-6B5A-4C54-B604-9F935CBACCA9}"/>
              </a:ext>
            </a:extLst>
          </p:cNvPr>
          <p:cNvSpPr txBox="1">
            <a:spLocks noChangeArrowheads="1"/>
          </p:cNvSpPr>
          <p:nvPr/>
        </p:nvSpPr>
        <p:spPr bwMode="auto">
          <a:xfrm>
            <a:off x="179388" y="5516563"/>
            <a:ext cx="8767762" cy="120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t>もし，このような標準不確かさが得られているとするならば，ここに，出力量の単位に変換した標準不確かさの二乗和の平方根を書き入れる</a:t>
            </a:r>
            <a:r>
              <a:rPr lang="ja-JP" altLang="en-US" sz="2400">
                <a:latin typeface="Tahoma" panose="020B0604030504040204" pitchFamily="34" charset="0"/>
              </a:rPr>
              <a:t>．</a:t>
            </a:r>
            <a:r>
              <a:rPr lang="ja-JP" altLang="en-US" sz="2400"/>
              <a:t>これが合成標準不確かさとなる</a:t>
            </a:r>
            <a:r>
              <a:rPr lang="ja-JP" altLang="en-US" sz="2400">
                <a:latin typeface="Tahoma" panose="020B0604030504040204" pitchFamily="34" charset="0"/>
              </a:rPr>
              <a:t>．</a:t>
            </a:r>
          </a:p>
        </p:txBody>
      </p:sp>
      <p:graphicFrame>
        <p:nvGraphicFramePr>
          <p:cNvPr id="7" name="Group 98">
            <a:extLst>
              <a:ext uri="{FF2B5EF4-FFF2-40B4-BE49-F238E27FC236}">
                <a16:creationId xmlns:a16="http://schemas.microsoft.com/office/drawing/2014/main" xmlns="" id="{C2591AD5-6234-474A-8C22-4D60F1F12A8D}"/>
              </a:ext>
            </a:extLst>
          </p:cNvPr>
          <p:cNvGraphicFramePr>
            <a:graphicFrameLocks noGrp="1"/>
          </p:cNvGraphicFramePr>
          <p:nvPr/>
        </p:nvGraphicFramePr>
        <p:xfrm>
          <a:off x="107950" y="1196975"/>
          <a:ext cx="8958263" cy="3463925"/>
        </p:xfrm>
        <a:graphic>
          <a:graphicData uri="http://schemas.openxmlformats.org/drawingml/2006/table">
            <a:tbl>
              <a:tblPr/>
              <a:tblGrid>
                <a:gridCol w="717550">
                  <a:extLst>
                    <a:ext uri="{9D8B030D-6E8A-4147-A177-3AD203B41FA5}">
                      <a16:colId xmlns:a16="http://schemas.microsoft.com/office/drawing/2014/main" xmlns="" val="20000"/>
                    </a:ext>
                  </a:extLst>
                </a:gridCol>
                <a:gridCol w="1560513">
                  <a:extLst>
                    <a:ext uri="{9D8B030D-6E8A-4147-A177-3AD203B41FA5}">
                      <a16:colId xmlns:a16="http://schemas.microsoft.com/office/drawing/2014/main" xmlns="" val="20001"/>
                    </a:ext>
                  </a:extLst>
                </a:gridCol>
                <a:gridCol w="946150">
                  <a:extLst>
                    <a:ext uri="{9D8B030D-6E8A-4147-A177-3AD203B41FA5}">
                      <a16:colId xmlns:a16="http://schemas.microsoft.com/office/drawing/2014/main" xmlns="" val="20002"/>
                    </a:ext>
                  </a:extLst>
                </a:gridCol>
                <a:gridCol w="1042987">
                  <a:extLst>
                    <a:ext uri="{9D8B030D-6E8A-4147-A177-3AD203B41FA5}">
                      <a16:colId xmlns:a16="http://schemas.microsoft.com/office/drawing/2014/main" xmlns="" val="20003"/>
                    </a:ext>
                  </a:extLst>
                </a:gridCol>
                <a:gridCol w="566738">
                  <a:extLst>
                    <a:ext uri="{9D8B030D-6E8A-4147-A177-3AD203B41FA5}">
                      <a16:colId xmlns:a16="http://schemas.microsoft.com/office/drawing/2014/main" xmlns="" val="20004"/>
                    </a:ext>
                  </a:extLst>
                </a:gridCol>
                <a:gridCol w="1387475">
                  <a:extLst>
                    <a:ext uri="{9D8B030D-6E8A-4147-A177-3AD203B41FA5}">
                      <a16:colId xmlns:a16="http://schemas.microsoft.com/office/drawing/2014/main" xmlns="" val="20005"/>
                    </a:ext>
                  </a:extLst>
                </a:gridCol>
                <a:gridCol w="1081087">
                  <a:extLst>
                    <a:ext uri="{9D8B030D-6E8A-4147-A177-3AD203B41FA5}">
                      <a16:colId xmlns:a16="http://schemas.microsoft.com/office/drawing/2014/main" xmlns="" val="20006"/>
                    </a:ext>
                  </a:extLst>
                </a:gridCol>
                <a:gridCol w="1655763">
                  <a:extLst>
                    <a:ext uri="{9D8B030D-6E8A-4147-A177-3AD203B41FA5}">
                      <a16:colId xmlns:a16="http://schemas.microsoft.com/office/drawing/2014/main" xmlns="" val="20007"/>
                    </a:ext>
                  </a:extLst>
                </a:gridCol>
              </a:tblGrid>
              <a:tr h="549174">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記号</a:t>
                      </a:r>
                      <a:endParaRPr kumimoji="1" lang="ja-JP" altLang="en-GB" sz="1500" b="0"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endParaRPr>
                    </a:p>
                  </a:txBody>
                  <a:tcPr marL="91438" marR="91438"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rPr>
                        <a:t>不確かさ要因</a:t>
                      </a:r>
                    </a:p>
                  </a:txBody>
                  <a:tcPr marL="91438" marR="91438"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 値</a:t>
                      </a:r>
                      <a:endParaRPr kumimoji="1" lang="ja-JP" altLang="en-US"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Lst>
                      </a:pPr>
                      <a:r>
                        <a:rPr kumimoji="1" lang="en-GB" altLang="ja-JP" sz="1500" b="1" i="0" u="sng"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en-GB" altLang="ja-JP"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38" marR="91438"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確率分布</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38" marR="91438"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除数</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38" marR="91438"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txBody>
                  <a:tcPr marL="91438" marR="91438"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感度係数</a:t>
                      </a:r>
                    </a:p>
                  </a:txBody>
                  <a:tcPr marL="91438" marR="91438"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US" altLang="ja-JP"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r>
                        <a:rPr kumimoji="1" lang="ja-JP" altLang="en-US"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出力量</a:t>
                      </a: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の単位</a:t>
                      </a:r>
                      <a:r>
                        <a:rPr kumimoji="1" lang="en-US" altLang="ja-JP"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38" marR="91438"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extLst>
                  <a:ext uri="{0D108BD9-81ED-4DB2-BD59-A6C34878D82A}">
                    <a16:rowId xmlns:a16="http://schemas.microsoft.com/office/drawing/2014/main" xmlns="" val="10000"/>
                  </a:ext>
                </a:extLst>
              </a:tr>
              <a:tr h="459335">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endParaRPr kumimoji="1" lang="en-GB"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1" lang="en-US" altLang="ja-JP" sz="24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1.234</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extLst>
                  <a:ext uri="{0D108BD9-81ED-4DB2-BD59-A6C34878D82A}">
                    <a16:rowId xmlns:a16="http://schemas.microsoft.com/office/drawing/2014/main" xmlns="" val="10001"/>
                  </a:ext>
                </a:extLst>
              </a:tr>
              <a:tr h="368233">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2400" b="0" i="1" u="none" strike="noStrike" cap="none" normalizeH="0" baseline="-2500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1" lang="en-US" altLang="ja-JP" sz="24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2.126</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extLst>
                  <a:ext uri="{0D108BD9-81ED-4DB2-BD59-A6C34878D82A}">
                    <a16:rowId xmlns:a16="http://schemas.microsoft.com/office/drawing/2014/main" xmlns="" val="10002"/>
                  </a:ext>
                </a:extLst>
              </a:tr>
              <a:tr h="368233">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2400" b="0" i="1" u="none" strike="noStrike" cap="none" normalizeH="0" baseline="-2500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1" lang="en-US" altLang="ja-JP" sz="24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1.397</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extLst>
                  <a:ext uri="{0D108BD9-81ED-4DB2-BD59-A6C34878D82A}">
                    <a16:rowId xmlns:a16="http://schemas.microsoft.com/office/drawing/2014/main" xmlns="" val="10003"/>
                  </a:ext>
                </a:extLst>
              </a:tr>
              <a:tr h="368233">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2400" b="0" i="1" u="none" strike="noStrike" cap="none" normalizeH="0" baseline="-2500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88" marB="4678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
                          <a:schemeClr val="hlink"/>
                        </a:buClr>
                        <a:buSzPct val="65000"/>
                        <a:buFont typeface="Wingdings" pitchFamily="2" charset="2"/>
                        <a:buNone/>
                        <a:tabLst/>
                      </a:pPr>
                      <a:r>
                        <a:rPr kumimoji="1" lang="en-US" altLang="ja-JP" sz="24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0.4610</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extLst>
                  <a:ext uri="{0D108BD9-81ED-4DB2-BD59-A6C34878D82A}">
                    <a16:rowId xmlns:a16="http://schemas.microsoft.com/office/drawing/2014/main" xmlns="" val="10004"/>
                  </a:ext>
                </a:extLst>
              </a:tr>
              <a:tr h="579332">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GB" altLang="ja-JP" sz="1600" b="0" i="0" u="none" strike="noStrike" cap="none" normalizeH="0" baseline="-30000">
                          <a:ln>
                            <a:noFill/>
                          </a:ln>
                          <a:solidFill>
                            <a:schemeClr val="tx1"/>
                          </a:solidFill>
                          <a:effectLst/>
                          <a:latin typeface="Times New Roman" pitchFamily="18" charset="0"/>
                          <a:ea typeface="ＭＳ Ｐゴシック" pitchFamily="50" charset="-128"/>
                          <a:cs typeface="Times New Roman" pitchFamily="18" charset="0"/>
                        </a:rPr>
                        <a:t>c</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    )</a:t>
                      </a:r>
                    </a:p>
                  </a:txBody>
                  <a:tcPr marL="91438" marR="91438"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合成標準</a:t>
                      </a:r>
                      <a:endParaRPr kumimoji="1" lang="en-US" altLang="ja-JP"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不確かさ</a:t>
                      </a:r>
                    </a:p>
                  </a:txBody>
                  <a:tcPr marL="91438" marR="91438"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p>
                  </a:txBody>
                  <a:tcPr marL="91438" marR="91438"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
                          <a:schemeClr val="hlink"/>
                        </a:buClr>
                        <a:buSzPct val="65000"/>
                        <a:buFont typeface="Wingdings" pitchFamily="2" charset="2"/>
                        <a:buNone/>
                        <a:tabLst/>
                      </a:pPr>
                      <a:r>
                        <a:rPr kumimoji="1" lang="en-US" altLang="ja-JP" sz="24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2.865</a:t>
                      </a: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extLst>
                  <a:ext uri="{0D108BD9-81ED-4DB2-BD59-A6C34878D82A}">
                    <a16:rowId xmlns:a16="http://schemas.microsoft.com/office/drawing/2014/main" xmlns="" val="10005"/>
                  </a:ext>
                </a:extLst>
              </a:tr>
              <a:tr h="771384">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p>
                  </a:txBody>
                  <a:tcPr marL="91438" marR="91438"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拡張不確かさ</a:t>
                      </a:r>
                    </a:p>
                  </a:txBody>
                  <a:tcPr marL="91438" marR="91438"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a:t>
                      </a: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k</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=2)</a:t>
                      </a:r>
                    </a:p>
                  </a:txBody>
                  <a:tcPr marL="91438" marR="91438"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09" marB="457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bl>
          </a:graphicData>
        </a:graphic>
      </p:graphicFrame>
      <p:sp>
        <p:nvSpPr>
          <p:cNvPr id="10318" name="Line 88">
            <a:extLst>
              <a:ext uri="{FF2B5EF4-FFF2-40B4-BE49-F238E27FC236}">
                <a16:creationId xmlns:a16="http://schemas.microsoft.com/office/drawing/2014/main" xmlns="" id="{4E570095-C0FC-46B0-800E-FA9EFF15D647}"/>
              </a:ext>
            </a:extLst>
          </p:cNvPr>
          <p:cNvSpPr>
            <a:spLocks noChangeShapeType="1"/>
          </p:cNvSpPr>
          <p:nvPr/>
        </p:nvSpPr>
        <p:spPr bwMode="auto">
          <a:xfrm flipH="1">
            <a:off x="4427538" y="3644900"/>
            <a:ext cx="3313112" cy="18002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3">
      <a:dk1>
        <a:srgbClr val="3E3E5C"/>
      </a:dk1>
      <a:lt1>
        <a:srgbClr val="FFFFFF"/>
      </a:lt1>
      <a:dk2>
        <a:srgbClr val="000078"/>
      </a:dk2>
      <a:lt2>
        <a:srgbClr val="FFFFFF"/>
      </a:lt2>
      <a:accent1>
        <a:srgbClr val="60597B"/>
      </a:accent1>
      <a:accent2>
        <a:srgbClr val="6666FF"/>
      </a:accent2>
      <a:accent3>
        <a:srgbClr val="AAAABE"/>
      </a:accent3>
      <a:accent4>
        <a:srgbClr val="DADADA"/>
      </a:accent4>
      <a:accent5>
        <a:srgbClr val="B6B5BF"/>
      </a:accent5>
      <a:accent6>
        <a:srgbClr val="5C5CE7"/>
      </a:accent6>
      <a:hlink>
        <a:srgbClr val="99CCFF"/>
      </a:hlink>
      <a:folHlink>
        <a:srgbClr val="FFFF99"/>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標準デザイン 13">
        <a:dk1>
          <a:srgbClr val="3E3E5C"/>
        </a:dk1>
        <a:lt1>
          <a:srgbClr val="FFFFFF"/>
        </a:lt1>
        <a:dk2>
          <a:srgbClr val="000078"/>
        </a:dk2>
        <a:lt2>
          <a:srgbClr val="FFFFFF"/>
        </a:lt2>
        <a:accent1>
          <a:srgbClr val="60597B"/>
        </a:accent1>
        <a:accent2>
          <a:srgbClr val="6666FF"/>
        </a:accent2>
        <a:accent3>
          <a:srgbClr val="AAAABE"/>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1249</Words>
  <Application>Microsoft Office PowerPoint</Application>
  <PresentationFormat>画面に合わせる (4:3)</PresentationFormat>
  <Paragraphs>313</Paragraphs>
  <Slides>16</Slides>
  <Notes>15</Notes>
  <HiddenSlides>0</HiddenSlides>
  <MMClips>0</MMClips>
  <ScaleCrop>false</ScaleCrop>
  <HeadingPairs>
    <vt:vector size="8" baseType="variant">
      <vt:variant>
        <vt:lpstr>使用されているフォント</vt:lpstr>
      </vt:variant>
      <vt:variant>
        <vt:i4>10</vt:i4>
      </vt:variant>
      <vt:variant>
        <vt:lpstr>テーマ</vt:lpstr>
      </vt:variant>
      <vt:variant>
        <vt:i4>1</vt:i4>
      </vt:variant>
      <vt:variant>
        <vt:lpstr>埋め込まれた OLE サーバー</vt:lpstr>
      </vt:variant>
      <vt:variant>
        <vt:i4>3</vt:i4>
      </vt:variant>
      <vt:variant>
        <vt:lpstr>スライド タイトル</vt:lpstr>
      </vt:variant>
      <vt:variant>
        <vt:i4>16</vt:i4>
      </vt:variant>
    </vt:vector>
  </HeadingPairs>
  <TitlesOfParts>
    <vt:vector size="30" baseType="lpstr">
      <vt:lpstr>ITC Bookman Light</vt:lpstr>
      <vt:lpstr>ＭＳ Ｐゴシック</vt:lpstr>
      <vt:lpstr>ＭＳ Ｐ明朝</vt:lpstr>
      <vt:lpstr>ＭＳ 明朝</vt:lpstr>
      <vt:lpstr>Arial</vt:lpstr>
      <vt:lpstr>Century</vt:lpstr>
      <vt:lpstr>Symbol</vt:lpstr>
      <vt:lpstr>Tahoma</vt:lpstr>
      <vt:lpstr>Times New Roman</vt:lpstr>
      <vt:lpstr>Wingdings</vt:lpstr>
      <vt:lpstr>標準デザイン</vt:lpstr>
      <vt:lpstr>数式</vt:lpstr>
      <vt:lpstr>MSDraw.Drawing.8.2</vt:lpstr>
      <vt:lpstr>Equation</vt:lpstr>
      <vt:lpstr>不確かさの合成と拡張</vt:lpstr>
      <vt:lpstr>PowerPoint プレゼンテーション</vt:lpstr>
      <vt:lpstr>不確かさ要因の単位</vt:lpstr>
      <vt:lpstr>感度係数</vt:lpstr>
      <vt:lpstr>例：感度係数　（ビールジョッキの体積）</vt:lpstr>
      <vt:lpstr>例：感度係数　（ビールジョッキの体積）</vt:lpstr>
      <vt:lpstr>バジェットシート</vt:lpstr>
      <vt:lpstr>不確かさの合成</vt:lpstr>
      <vt:lpstr>不確かさの合成</vt:lpstr>
      <vt:lpstr>中心極限定理</vt:lpstr>
      <vt:lpstr>拡張不確かさ</vt:lpstr>
      <vt:lpstr>正規分布</vt:lpstr>
      <vt:lpstr>PowerPoint プレゼンテーション</vt:lpstr>
      <vt:lpstr>拡張不確かさ</vt:lpstr>
      <vt:lpstr>最終結果</vt:lpstr>
      <vt:lpstr>様々なバジェットシート</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2015-04-22T04:24:29Z</dcterms:created>
  <dcterms:modified xsi:type="dcterms:W3CDTF">2020-11-11T07:09:15Z</dcterms:modified>
</cp:coreProperties>
</file>