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51" r:id="rId1"/>
  </p:sldMasterIdLst>
  <p:notesMasterIdLst>
    <p:notesMasterId r:id="rId4"/>
  </p:notesMasterIdLst>
  <p:handoutMasterIdLst>
    <p:handoutMasterId r:id="rId5"/>
  </p:handoutMasterIdLst>
  <p:sldIdLst>
    <p:sldId id="267" r:id="rId2"/>
    <p:sldId id="268" r:id="rId3"/>
  </p:sldIdLst>
  <p:sldSz cx="9144000" cy="6858000" type="screen4x3"/>
  <p:notesSz cx="7099300" cy="10234613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224">
          <p15:clr>
            <a:srgbClr val="A4A3A4"/>
          </p15:clr>
        </p15:guide>
        <p15:guide id="2" pos="2236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CC"/>
    <a:srgbClr val="3333CC"/>
    <a:srgbClr val="FF0000"/>
    <a:srgbClr val="3333FF"/>
    <a:srgbClr val="66FF33"/>
    <a:srgbClr val="CCECFF"/>
    <a:srgbClr val="FFFF00"/>
    <a:srgbClr val="00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72" autoAdjust="0"/>
    <p:restoredTop sz="94612" autoAdjust="0"/>
  </p:normalViewPr>
  <p:slideViewPr>
    <p:cSldViewPr>
      <p:cViewPr varScale="1">
        <p:scale>
          <a:sx n="55" d="100"/>
          <a:sy n="55" d="100"/>
        </p:scale>
        <p:origin x="1104" y="7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71" d="100"/>
          <a:sy n="71" d="100"/>
        </p:scale>
        <p:origin x="-996" y="-108"/>
      </p:cViewPr>
      <p:guideLst>
        <p:guide orient="horz" pos="3224"/>
        <p:guide pos="2236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>
            <a:extLst>
              <a:ext uri="{FF2B5EF4-FFF2-40B4-BE49-F238E27FC236}">
                <a16:creationId xmlns:a16="http://schemas.microsoft.com/office/drawing/2014/main" xmlns="" id="{D0DF5760-2FEE-40B1-AC89-FBBE598B2D4B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6575" cy="509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46" tIns="47773" rIns="95546" bIns="47773" numCol="1" anchor="t" anchorCtr="0" compatLnSpc="1">
            <a:prstTxWarp prst="textNoShape">
              <a:avLst/>
            </a:prstTxWarp>
          </a:bodyPr>
          <a:lstStyle>
            <a:lvl1pPr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9635" name="Rectangle 3">
            <a:extLst>
              <a:ext uri="{FF2B5EF4-FFF2-40B4-BE49-F238E27FC236}">
                <a16:creationId xmlns:a16="http://schemas.microsoft.com/office/drawing/2014/main" xmlns="" id="{A43DB4E3-93CC-46B7-AE03-4F0BD1DA1E24}"/>
              </a:ext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021138" y="0"/>
            <a:ext cx="3076575" cy="509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46" tIns="47773" rIns="95546" bIns="47773" numCol="1" anchor="t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9636" name="Rectangle 4">
            <a:extLst>
              <a:ext uri="{FF2B5EF4-FFF2-40B4-BE49-F238E27FC236}">
                <a16:creationId xmlns:a16="http://schemas.microsoft.com/office/drawing/2014/main" xmlns="" id="{F9438CDB-212C-437E-B716-72944427D75F}"/>
              </a:ext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720263"/>
            <a:ext cx="3076575" cy="51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46" tIns="47773" rIns="95546" bIns="47773" numCol="1" anchor="b" anchorCtr="0" compatLnSpc="1">
            <a:prstTxWarp prst="textNoShape">
              <a:avLst/>
            </a:prstTxWarp>
          </a:bodyPr>
          <a:lstStyle>
            <a:lvl1pPr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69637" name="Rectangle 5">
            <a:extLst>
              <a:ext uri="{FF2B5EF4-FFF2-40B4-BE49-F238E27FC236}">
                <a16:creationId xmlns:a16="http://schemas.microsoft.com/office/drawing/2014/main" xmlns="" id="{0B6D6E05-97E0-4AB4-9979-49E3DE282745}"/>
              </a:ext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021138" y="9720263"/>
            <a:ext cx="3076575" cy="51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46" tIns="47773" rIns="95546" bIns="47773" numCol="1" anchor="b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300" smtClean="0"/>
            </a:lvl1pPr>
          </a:lstStyle>
          <a:p>
            <a:pPr>
              <a:defRPr/>
            </a:pPr>
            <a:fld id="{355087A5-8BC8-41DC-8166-6681C70525CF}" type="slidenum">
              <a:rPr lang="ja-JP" altLang="en-US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090" name="Rectangle 2">
            <a:extLst>
              <a:ext uri="{FF2B5EF4-FFF2-40B4-BE49-F238E27FC236}">
                <a16:creationId xmlns:a16="http://schemas.microsoft.com/office/drawing/2014/main" xmlns="" id="{E06499AD-DA9E-49D7-811F-5AFF20D8FB34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6575" cy="509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9091" name="Rectangle 3">
            <a:extLst>
              <a:ext uri="{FF2B5EF4-FFF2-40B4-BE49-F238E27FC236}">
                <a16:creationId xmlns:a16="http://schemas.microsoft.com/office/drawing/2014/main" xmlns="" id="{E96D06C4-1487-4DF7-BD24-CD9DC9E28944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4021138" y="0"/>
            <a:ext cx="3076575" cy="509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2052" name="Rectangle 4">
            <a:extLst>
              <a:ext uri="{FF2B5EF4-FFF2-40B4-BE49-F238E27FC236}">
                <a16:creationId xmlns:a16="http://schemas.microsoft.com/office/drawing/2014/main" xmlns="" id="{C65F585D-3CFC-4156-8F76-ABB6BD970BE3}"/>
              </a:ext>
            </a:extLst>
          </p:cNvPr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92188" y="768350"/>
            <a:ext cx="5116512" cy="383698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9093" name="Rectangle 5">
            <a:extLst>
              <a:ext uri="{FF2B5EF4-FFF2-40B4-BE49-F238E27FC236}">
                <a16:creationId xmlns:a16="http://schemas.microsoft.com/office/drawing/2014/main" xmlns="" id="{65BCF037-E9ED-4D8E-AAF4-D744D35815F6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9613" y="4860925"/>
            <a:ext cx="5680075" cy="4605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89094" name="Rectangle 6">
            <a:extLst>
              <a:ext uri="{FF2B5EF4-FFF2-40B4-BE49-F238E27FC236}">
                <a16:creationId xmlns:a16="http://schemas.microsoft.com/office/drawing/2014/main" xmlns="" id="{7AF9D1F3-C518-4AA9-87C4-B94B3E428CF4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72185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89095" name="Rectangle 7">
            <a:extLst>
              <a:ext uri="{FF2B5EF4-FFF2-40B4-BE49-F238E27FC236}">
                <a16:creationId xmlns:a16="http://schemas.microsoft.com/office/drawing/2014/main" xmlns="" id="{B39553B3-D997-4BAE-B026-78EA126F9415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021138" y="972185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 smtClean="0"/>
            </a:lvl1pPr>
          </a:lstStyle>
          <a:p>
            <a:pPr>
              <a:defRPr/>
            </a:pPr>
            <a:fld id="{2ED22899-8C01-4187-8525-F8D0A1D6EDB4}" type="slidenum">
              <a:rPr lang="ja-JP" altLang="en-US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72047322"/>
      </p:ext>
    </p:extLst>
  </p:cSld>
  <p:clrMap bg1="lt1" tx1="dk1" bg2="lt2" tx2="dk2" accent1="accent1" accent2="accent2" accent3="accent3" accent4="accent4" accent5="accent5" accent6="accent6" hlink="hlink" folHlink="folHlink"/>
  <p:hf hdr="0" dt="0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6">
            <a:extLst>
              <a:ext uri="{FF2B5EF4-FFF2-40B4-BE49-F238E27FC236}">
                <a16:creationId xmlns:a16="http://schemas.microsoft.com/office/drawing/2014/main" xmlns="" id="{83DD1708-B67B-4E74-BD4C-AA83ADAE0FED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5123" name="Rectangle 2">
            <a:extLst>
              <a:ext uri="{FF2B5EF4-FFF2-40B4-BE49-F238E27FC236}">
                <a16:creationId xmlns:a16="http://schemas.microsoft.com/office/drawing/2014/main" xmlns="" id="{E2FD619A-70F2-42F0-9332-F7C970B5A0B3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4" name="Rectangle 3">
            <a:extLst>
              <a:ext uri="{FF2B5EF4-FFF2-40B4-BE49-F238E27FC236}">
                <a16:creationId xmlns:a16="http://schemas.microsoft.com/office/drawing/2014/main" xmlns="" id="{50D13DCD-AF64-4D05-BA1B-2E74A82142C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350956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6">
            <a:extLst>
              <a:ext uri="{FF2B5EF4-FFF2-40B4-BE49-F238E27FC236}">
                <a16:creationId xmlns:a16="http://schemas.microsoft.com/office/drawing/2014/main" xmlns="" id="{B3F84D66-E64F-4535-8DFB-6E0E1C06C96E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7171" name="Rectangle 2">
            <a:extLst>
              <a:ext uri="{FF2B5EF4-FFF2-40B4-BE49-F238E27FC236}">
                <a16:creationId xmlns:a16="http://schemas.microsoft.com/office/drawing/2014/main" xmlns="" id="{87C30600-1C6C-4E7E-B9C5-4E2114601AD2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72" name="Rectangle 3">
            <a:extLst>
              <a:ext uri="{FF2B5EF4-FFF2-40B4-BE49-F238E27FC236}">
                <a16:creationId xmlns:a16="http://schemas.microsoft.com/office/drawing/2014/main" xmlns="" id="{BD190C30-D49F-41A6-85BA-695E92D2D19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0704842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 サブタイトルの書式設定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xmlns="" id="{56062BC4-D31C-4E70-AB7A-B088CE175F76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xmlns="" id="{21428DC0-FBF6-46E5-BAE4-3C62069C044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xmlns="" id="{65C111AC-B1BD-410D-A67E-6AA3C61E8276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56CEA7D-61C8-4D41-9A3D-3730540451D5}" type="slidenum">
              <a:rPr lang="ja-JP" altLang="en-US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310388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xmlns="" id="{B7CECFAA-FAE0-406F-9AD8-C1349F9A68EB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xmlns="" id="{273EBAC6-6F1E-442E-AB7E-7C912EED7BFD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xmlns="" id="{51AE05CC-AEF9-4DB5-8ED8-4F8ED15F4CD2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6260AB-1FA7-486C-AEB9-F2ABEEE8C100}" type="slidenum">
              <a:rPr lang="ja-JP" altLang="en-US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23427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xmlns="" id="{3F563996-029A-4DD5-982C-C0702198AB57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xmlns="" id="{7512DE9B-E1DF-4B3D-AB80-61FF1CBA17AB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xmlns="" id="{FCF1A983-83E8-4B3D-9930-D80A6B3A887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929D2DA-2B1A-4DE7-AB25-F1258E51CE62}" type="slidenum">
              <a:rPr lang="ja-JP" altLang="en-US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002114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xmlns="" id="{D3DF5CF4-AD38-4FE9-B2DD-04AE14120EBE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xmlns="" id="{DDBF9468-11A9-4654-8821-4CFF508924C4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xmlns="" id="{CA51352C-5D21-47C4-9173-96B06E79A3A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1F44728-80D0-4506-8AD9-6DDE076259B0}" type="slidenum">
              <a:rPr lang="ja-JP" altLang="en-US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4669130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xmlns="" id="{5BFE8A52-2437-4EBC-8CD1-6B8DCE94029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xmlns="" id="{BBD4EAAC-435C-43A0-92E7-4AAF34D88084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xmlns="" id="{0DBA31F3-76D1-4D4B-826F-1DAFCA696883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14B0E7-B207-4B97-B1F8-A6A7EA2C25D5}" type="slidenum">
              <a:rPr lang="ja-JP" altLang="en-US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182729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xmlns="" id="{28510887-22C1-41F5-9F4A-218FBD50A9CC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xmlns="" id="{7B67CCBB-FE45-48BE-AEB0-8CBD3253203A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xmlns="" id="{13C78F0B-D73A-4176-8D9D-46857C87DC1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7078BC-339E-4734-A892-B5AC49D35D8B}" type="slidenum">
              <a:rPr lang="ja-JP" altLang="en-US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1182294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Rectangle 4">
            <a:extLst>
              <a:ext uri="{FF2B5EF4-FFF2-40B4-BE49-F238E27FC236}">
                <a16:creationId xmlns:a16="http://schemas.microsoft.com/office/drawing/2014/main" xmlns="" id="{CE1CE31E-AAD0-48EC-8BE1-475B075C9BD3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Rectangle 5">
            <a:extLst>
              <a:ext uri="{FF2B5EF4-FFF2-40B4-BE49-F238E27FC236}">
                <a16:creationId xmlns:a16="http://schemas.microsoft.com/office/drawing/2014/main" xmlns="" id="{0F535F74-8E16-42F3-B030-53D324ADADE6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Rectangle 6">
            <a:extLst>
              <a:ext uri="{FF2B5EF4-FFF2-40B4-BE49-F238E27FC236}">
                <a16:creationId xmlns:a16="http://schemas.microsoft.com/office/drawing/2014/main" xmlns="" id="{1C1ED1E8-8B9A-4EE9-B5F1-2F60D9A04DD2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3F07F5A-A991-4F89-8F80-33846E8A5B38}" type="slidenum">
              <a:rPr lang="ja-JP" altLang="en-US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663397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Rectangle 4">
            <a:extLst>
              <a:ext uri="{FF2B5EF4-FFF2-40B4-BE49-F238E27FC236}">
                <a16:creationId xmlns:a16="http://schemas.microsoft.com/office/drawing/2014/main" xmlns="" id="{A96AD505-2EA2-4E27-87D3-E7AB598DD37F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xmlns="" id="{B5C19B09-6FDD-46A5-9C2F-92536BF44EAA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6">
            <a:extLst>
              <a:ext uri="{FF2B5EF4-FFF2-40B4-BE49-F238E27FC236}">
                <a16:creationId xmlns:a16="http://schemas.microsoft.com/office/drawing/2014/main" xmlns="" id="{9D5A82A2-5342-4D2B-BCBB-A6ACBD24FD09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367E596-2C38-448C-9C6D-34087E5A9875}" type="slidenum">
              <a:rPr lang="ja-JP" altLang="en-US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0222845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>
            <a:extLst>
              <a:ext uri="{FF2B5EF4-FFF2-40B4-BE49-F238E27FC236}">
                <a16:creationId xmlns:a16="http://schemas.microsoft.com/office/drawing/2014/main" xmlns="" id="{FAEF5360-FEB4-430B-8F45-571FA22F73A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Rectangle 5">
            <a:extLst>
              <a:ext uri="{FF2B5EF4-FFF2-40B4-BE49-F238E27FC236}">
                <a16:creationId xmlns:a16="http://schemas.microsoft.com/office/drawing/2014/main" xmlns="" id="{23955D5F-CD0B-41F3-B4CB-041B609AED48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6">
            <a:extLst>
              <a:ext uri="{FF2B5EF4-FFF2-40B4-BE49-F238E27FC236}">
                <a16:creationId xmlns:a16="http://schemas.microsoft.com/office/drawing/2014/main" xmlns="" id="{5C3F0710-0CF6-47BE-A9A3-41CDC6E18839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A293DB3-5322-4023-895B-7A7D9A9972C4}" type="slidenum">
              <a:rPr lang="ja-JP" altLang="en-US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7601878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xmlns="" id="{3445F8E3-31BC-4A78-A48E-697B326420DE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xmlns="" id="{8CBC461E-79A5-445E-BC6F-2AB189F07034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xmlns="" id="{CB9C05F8-9CEB-4089-90B6-ADA22BE7DCCE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8BF0DFD-624B-4ADF-A9CB-AE926851990C}" type="slidenum">
              <a:rPr lang="ja-JP" altLang="en-US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154996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xmlns="" id="{E4C12835-841A-4999-B623-434656EF3DDE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xmlns="" id="{823293BD-887D-4C6B-A761-784D314E3641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xmlns="" id="{C98EFF7C-0DB4-4899-B805-DBF2CCC9D7A9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F3CB1C-589E-497B-9DAD-19979CDCABAF}" type="slidenum">
              <a:rPr lang="ja-JP" altLang="en-US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744222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>
            <a:extLst>
              <a:ext uri="{FF2B5EF4-FFF2-40B4-BE49-F238E27FC236}">
                <a16:creationId xmlns:a16="http://schemas.microsoft.com/office/drawing/2014/main" xmlns="" id="{F13286E0-CB37-47AB-95CB-696A05EBF709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>
            <a:extLst>
              <a:ext uri="{FF2B5EF4-FFF2-40B4-BE49-F238E27FC236}">
                <a16:creationId xmlns:a16="http://schemas.microsoft.com/office/drawing/2014/main" xmlns="" id="{6843FD39-8B80-439E-A5A8-6C61D54E53C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87044" name="Rectangle 4">
            <a:extLst>
              <a:ext uri="{FF2B5EF4-FFF2-40B4-BE49-F238E27FC236}">
                <a16:creationId xmlns:a16="http://schemas.microsoft.com/office/drawing/2014/main" xmlns="" id="{8F555423-800F-440A-A994-764600D8248F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7045" name="Rectangle 5">
            <a:extLst>
              <a:ext uri="{FF2B5EF4-FFF2-40B4-BE49-F238E27FC236}">
                <a16:creationId xmlns:a16="http://schemas.microsoft.com/office/drawing/2014/main" xmlns="" id="{80F6D318-209B-4C8A-AD10-0076E3E16C66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7046" name="Rectangle 6">
            <a:extLst>
              <a:ext uri="{FF2B5EF4-FFF2-40B4-BE49-F238E27FC236}">
                <a16:creationId xmlns:a16="http://schemas.microsoft.com/office/drawing/2014/main" xmlns="" id="{09DBD71E-A856-4211-A41E-53A65F75F729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 smtClean="0"/>
            </a:lvl1pPr>
          </a:lstStyle>
          <a:p>
            <a:pPr>
              <a:defRPr/>
            </a:pPr>
            <a:fld id="{F08ACC23-A047-4917-81DB-D64260E9DE36}" type="slidenum">
              <a:rPr lang="ja-JP" altLang="en-US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52" r:id="rId1"/>
    <p:sldLayoutId id="2147483653" r:id="rId2"/>
    <p:sldLayoutId id="2147483654" r:id="rId3"/>
    <p:sldLayoutId id="2147483655" r:id="rId4"/>
    <p:sldLayoutId id="2147483656" r:id="rId5"/>
    <p:sldLayoutId id="2147483657" r:id="rId6"/>
    <p:sldLayoutId id="2147483658" r:id="rId7"/>
    <p:sldLayoutId id="2147483659" r:id="rId8"/>
    <p:sldLayoutId id="2147483660" r:id="rId9"/>
    <p:sldLayoutId id="2147483661" r:id="rId10"/>
    <p:sldLayoutId id="2147483662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2">
            <a:extLst>
              <a:ext uri="{FF2B5EF4-FFF2-40B4-BE49-F238E27FC236}">
                <a16:creationId xmlns:a16="http://schemas.microsoft.com/office/drawing/2014/main" xmlns="" id="{54FE2F89-1B9D-4E2C-91DD-E7A5E208F4E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85800" y="2130425"/>
            <a:ext cx="7772400" cy="7350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 eaLnBrk="1" hangingPunct="1">
              <a:defRPr/>
            </a:pPr>
            <a:r>
              <a:rPr lang="ja-JP" altLang="en-US" sz="4000" dirty="0">
                <a:latin typeface="Arial" charset="0"/>
              </a:rPr>
              <a:t>演習：金属棒の直径</a:t>
            </a:r>
            <a:endParaRPr lang="ja-JP" altLang="en-US" sz="4000" kern="0" dirty="0">
              <a:latin typeface="+mj-lt"/>
              <a:ea typeface="+mj-ea"/>
              <a:cs typeface="+mj-cs"/>
            </a:endParaRPr>
          </a:p>
        </p:txBody>
      </p:sp>
      <p:sp>
        <p:nvSpPr>
          <p:cNvPr id="8" name="Rectangle 3">
            <a:extLst>
              <a:ext uri="{FF2B5EF4-FFF2-40B4-BE49-F238E27FC236}">
                <a16:creationId xmlns:a16="http://schemas.microsoft.com/office/drawing/2014/main" xmlns="" id="{E750242E-7D11-48C8-BDA4-ECCDEE48532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371600" y="3886200"/>
            <a:ext cx="6400800" cy="175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342900" indent="-342900" algn="ctr" eaLnBrk="1" hangingPunct="1">
              <a:spcBef>
                <a:spcPct val="20000"/>
              </a:spcBef>
              <a:defRPr/>
            </a:pPr>
            <a:r>
              <a:rPr lang="ja-JP" altLang="en-US" sz="3200" kern="0" dirty="0">
                <a:latin typeface="+mn-lt"/>
                <a:ea typeface="+mn-ea"/>
              </a:rPr>
              <a:t>計測標準フォーラム</a:t>
            </a:r>
          </a:p>
          <a:p>
            <a:pPr marL="342900" indent="-342900" algn="ctr" eaLnBrk="1" hangingPunct="1">
              <a:spcBef>
                <a:spcPct val="20000"/>
              </a:spcBef>
              <a:defRPr/>
            </a:pPr>
            <a:r>
              <a:rPr lang="ja-JP" altLang="en-US" sz="3200" kern="0" dirty="0">
                <a:latin typeface="+mn-lt"/>
                <a:ea typeface="+mn-ea"/>
              </a:rPr>
              <a:t>計量標準等トレーサビリティ導入に関する調査研究</a:t>
            </a:r>
            <a:r>
              <a:rPr lang="en-US" altLang="ja-JP" sz="3200" kern="0" dirty="0">
                <a:latin typeface="+mn-lt"/>
                <a:ea typeface="+mn-ea"/>
              </a:rPr>
              <a:t>WG2</a:t>
            </a:r>
          </a:p>
        </p:txBody>
      </p:sp>
      <p:sp>
        <p:nvSpPr>
          <p:cNvPr id="4100" name="Text Box 4">
            <a:extLst>
              <a:ext uri="{FF2B5EF4-FFF2-40B4-BE49-F238E27FC236}">
                <a16:creationId xmlns:a16="http://schemas.microsoft.com/office/drawing/2014/main" xmlns="" id="{0456C019-EB61-4856-A5D1-A158A687E4A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708400" y="5911850"/>
            <a:ext cx="5435600" cy="646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>
                <a:latin typeface="Tahoma" panose="020B0604030504040204" pitchFamily="34" charset="0"/>
              </a:rPr>
              <a:t>制作</a:t>
            </a:r>
            <a:r>
              <a:rPr lang="ja-JP" altLang="en-US" sz="1800">
                <a:latin typeface="Tahoma" panose="020B0604030504040204" pitchFamily="34" charset="0"/>
                <a:sym typeface="Wingdings" panose="05000000000000000000" pitchFamily="2" charset="2"/>
              </a:rPr>
              <a:t>：</a:t>
            </a:r>
            <a:r>
              <a:rPr lang="ja-JP" altLang="en-US" sz="1800">
                <a:latin typeface="Tahoma" panose="020B0604030504040204" pitchFamily="34" charset="0"/>
              </a:rPr>
              <a:t>産業技術総合研究所</a:t>
            </a:r>
            <a:r>
              <a:rPr lang="ja-JP" altLang="en-US" sz="1400">
                <a:latin typeface="Tahoma" panose="020B0604030504040204" pitchFamily="34" charset="0"/>
              </a:rPr>
              <a:t>　</a:t>
            </a:r>
            <a:r>
              <a:rPr lang="ja-JP" altLang="en-US" sz="1800">
                <a:latin typeface="Tahoma" panose="020B0604030504040204" pitchFamily="34" charset="0"/>
              </a:rPr>
              <a:t>計量標準総合センター</a:t>
            </a:r>
            <a:endParaRPr lang="en-US" altLang="ja-JP" sz="1800">
              <a:latin typeface="Tahoma" panose="020B0604030504040204" pitchFamily="34" charset="0"/>
            </a:endParaRPr>
          </a:p>
          <a:p>
            <a:pPr algn="r" eaLnBrk="1" hangingPunct="1">
              <a:spcBef>
                <a:spcPct val="0"/>
              </a:spcBef>
              <a:buFontTx/>
              <a:buNone/>
            </a:pPr>
            <a:r>
              <a:rPr lang="ja-JP" altLang="en-US" sz="1800">
                <a:latin typeface="Tahoma" panose="020B0604030504040204" pitchFamily="34" charset="0"/>
              </a:rPr>
              <a:t>田中秀幸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>
            <a:extLst>
              <a:ext uri="{FF2B5EF4-FFF2-40B4-BE49-F238E27FC236}">
                <a16:creationId xmlns:a16="http://schemas.microsoft.com/office/drawing/2014/main" xmlns="" id="{7DD6EFC4-7444-41CD-B577-FA761DF01901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-214313"/>
            <a:ext cx="8229600" cy="1143001"/>
          </a:xfrm>
        </p:spPr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</a:rPr>
              <a:t>最終結果</a:t>
            </a:r>
          </a:p>
        </p:txBody>
      </p:sp>
      <p:graphicFrame>
        <p:nvGraphicFramePr>
          <p:cNvPr id="26" name="Group 92">
            <a:extLst>
              <a:ext uri="{FF2B5EF4-FFF2-40B4-BE49-F238E27FC236}">
                <a16:creationId xmlns:a16="http://schemas.microsoft.com/office/drawing/2014/main" xmlns="" id="{5FD6EA50-3DB8-4C0A-A785-233CC4044B3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44379183"/>
              </p:ext>
            </p:extLst>
          </p:nvPr>
        </p:nvGraphicFramePr>
        <p:xfrm>
          <a:off x="179388" y="1196975"/>
          <a:ext cx="8856662" cy="4624490"/>
        </p:xfrm>
        <a:graphic>
          <a:graphicData uri="http://schemas.openxmlformats.org/drawingml/2006/table">
            <a:tbl>
              <a:tblPr/>
              <a:tblGrid>
                <a:gridCol w="754062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1514475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822325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1046163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  <a:gridCol w="687387">
                  <a:extLst>
                    <a:ext uri="{9D8B030D-6E8A-4147-A177-3AD203B41FA5}">
                      <a16:colId xmlns:a16="http://schemas.microsoft.com/office/drawing/2014/main" xmlns="" val="20004"/>
                    </a:ext>
                  </a:extLst>
                </a:gridCol>
                <a:gridCol w="936625">
                  <a:extLst>
                    <a:ext uri="{9D8B030D-6E8A-4147-A177-3AD203B41FA5}">
                      <a16:colId xmlns:a16="http://schemas.microsoft.com/office/drawing/2014/main" xmlns="" val="20005"/>
                    </a:ext>
                  </a:extLst>
                </a:gridCol>
                <a:gridCol w="1295400">
                  <a:extLst>
                    <a:ext uri="{9D8B030D-6E8A-4147-A177-3AD203B41FA5}">
                      <a16:colId xmlns:a16="http://schemas.microsoft.com/office/drawing/2014/main" xmlns="" val="20006"/>
                    </a:ext>
                  </a:extLst>
                </a:gridCol>
                <a:gridCol w="1800225">
                  <a:extLst>
                    <a:ext uri="{9D8B030D-6E8A-4147-A177-3AD203B41FA5}">
                      <a16:colId xmlns:a16="http://schemas.microsoft.com/office/drawing/2014/main" xmlns="" val="20007"/>
                    </a:ext>
                  </a:extLst>
                </a:gridCol>
              </a:tblGrid>
              <a:tr h="86350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記号</a:t>
                      </a:r>
                      <a:endParaRPr kumimoji="1" lang="ja-JP" altLang="en-GB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5" marB="4571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</a:rPr>
                        <a:t>不確かさ要因</a:t>
                      </a:r>
                    </a:p>
                  </a:txBody>
                  <a:tcPr marT="45715" marB="4571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 値</a:t>
                      </a:r>
                      <a:endParaRPr kumimoji="1" lang="ja-JP" altLang="en-US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400" b="1" i="0" u="sng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+</a:t>
                      </a:r>
                      <a:endParaRPr kumimoji="1" lang="en-GB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5" marB="4571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確率分布</a:t>
                      </a:r>
                      <a:endParaRPr kumimoji="1" lang="ja-JP" altLang="en-GB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5" marB="4571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除数</a:t>
                      </a:r>
                      <a:endParaRPr kumimoji="1" lang="ja-JP" altLang="en-GB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5" marB="4571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標準</a:t>
                      </a: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　　　</a:t>
                      </a: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不確かさ</a:t>
                      </a:r>
                    </a:p>
                  </a:txBody>
                  <a:tcPr marT="45715" marB="4571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感度係数</a:t>
                      </a:r>
                    </a:p>
                  </a:txBody>
                  <a:tcPr marT="45715" marB="4571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標準不確かさ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（</a:t>
                      </a:r>
                      <a:r>
                        <a:rPr kumimoji="1" lang="ja-JP" altLang="en-US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出力</a:t>
                      </a: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量の単位）</a:t>
                      </a:r>
                    </a:p>
                  </a:txBody>
                  <a:tcPr marT="45715" marB="4571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69707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20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u</a:t>
                      </a:r>
                      <a:r>
                        <a:rPr kumimoji="1" lang="en-GB" altLang="ja-JP" sz="2000" b="0" i="0" u="none" strike="noStrike" cap="none" normalizeH="0" baseline="-2500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R</a:t>
                      </a:r>
                      <a:r>
                        <a:rPr kumimoji="1" lang="en-GB" altLang="ja-JP" sz="20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 </a:t>
                      </a:r>
                      <a:endParaRPr kumimoji="1" lang="en-GB" altLang="ja-JP" sz="2000" b="0" i="1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90000" marR="90000" marT="46795" marB="4679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測定の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繰返し性</a:t>
                      </a:r>
                    </a:p>
                  </a:txBody>
                  <a:tcPr marL="90000" marR="90000" marT="46795" marB="4679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0.03376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mm</a:t>
                      </a:r>
                    </a:p>
                  </a:txBody>
                  <a:tcPr marL="90000" marR="90000" marT="46795" marB="4679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--------</a:t>
                      </a:r>
                    </a:p>
                  </a:txBody>
                  <a:tcPr marL="90000" marR="90000" marT="46795" marB="4679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1</a:t>
                      </a:r>
                    </a:p>
                  </a:txBody>
                  <a:tcPr marL="90000" marR="90000" marT="46795" marB="4679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0.03376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mm</a:t>
                      </a:r>
                    </a:p>
                  </a:txBody>
                  <a:tcPr marL="90000" marR="90000" marT="46795" marB="4679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1</a:t>
                      </a:r>
                    </a:p>
                  </a:txBody>
                  <a:tcPr marL="90000" marR="90000" marT="46795" marB="4679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0.03376 mm</a:t>
                      </a:r>
                    </a:p>
                  </a:txBody>
                  <a:tcPr marL="90000" marR="90000" marT="46795" marB="4679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69707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20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u</a:t>
                      </a:r>
                      <a:r>
                        <a:rPr kumimoji="1" lang="en-US" altLang="ja-JP" sz="2000" b="0" i="0" u="none" strike="noStrike" cap="none" normalizeH="0" baseline="-2500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S</a:t>
                      </a:r>
                    </a:p>
                  </a:txBody>
                  <a:tcPr marL="90000" marR="90000" marT="46795" marB="4679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標準器の校正の不確かさ</a:t>
                      </a:r>
                    </a:p>
                  </a:txBody>
                  <a:tcPr marL="90000" marR="90000" marT="46795" marB="4679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0.05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mm</a:t>
                      </a:r>
                    </a:p>
                  </a:txBody>
                  <a:tcPr marL="90000" marR="90000" marT="46795" marB="4679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正規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分布</a:t>
                      </a:r>
                    </a:p>
                  </a:txBody>
                  <a:tcPr marL="90000" marR="90000" marT="46795" marB="4679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2</a:t>
                      </a:r>
                    </a:p>
                  </a:txBody>
                  <a:tcPr marL="90000" marR="90000" marT="46795" marB="4679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0.025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mm</a:t>
                      </a:r>
                    </a:p>
                  </a:txBody>
                  <a:tcPr marL="90000" marR="90000" marT="46795" marB="4679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1</a:t>
                      </a:r>
                    </a:p>
                  </a:txBody>
                  <a:tcPr marL="90000" marR="90000" marT="46795" marB="4679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0.025 mm</a:t>
                      </a:r>
                    </a:p>
                  </a:txBody>
                  <a:tcPr marL="90000" marR="90000" marT="46795" marB="4679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69707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20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u</a:t>
                      </a:r>
                      <a:r>
                        <a:rPr kumimoji="1" lang="en-US" altLang="ja-JP" sz="2000" b="0" i="0" u="none" strike="noStrike" cap="none" normalizeH="0" baseline="-2500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T</a:t>
                      </a:r>
                    </a:p>
                  </a:txBody>
                  <a:tcPr marL="90000" marR="90000" marT="46795" marB="4679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温度による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効果</a:t>
                      </a:r>
                    </a:p>
                  </a:txBody>
                  <a:tcPr marL="90000" marR="90000" marT="46795" marB="4679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0.5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℃</a:t>
                      </a:r>
                    </a:p>
                  </a:txBody>
                  <a:tcPr marL="90000" marR="90000" marT="46795" marB="4679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矩形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分布</a:t>
                      </a:r>
                    </a:p>
                  </a:txBody>
                  <a:tcPr marL="90000" marR="90000" marT="46795" marB="4679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√</a:t>
                      </a:r>
                      <a:r>
                        <a:rPr kumimoji="1" lang="en-US" altLang="ja-JP" sz="1800" b="0" i="0" u="none" strike="noStrike" cap="none" normalizeH="0" baseline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3</a:t>
                      </a:r>
                    </a:p>
                  </a:txBody>
                  <a:tcPr marL="90000" marR="90000" marT="46795" marB="4679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0.2887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℃</a:t>
                      </a:r>
                    </a:p>
                  </a:txBody>
                  <a:tcPr marL="90000" marR="90000" marT="46795" marB="4679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9.323×10</a:t>
                      </a:r>
                      <a:r>
                        <a:rPr kumimoji="1" lang="en-US" altLang="ja-JP" sz="1800" b="0" i="0" u="none" strike="noStrike" cap="none" normalizeH="0" baseline="3000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-2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mm/℃</a:t>
                      </a:r>
                    </a:p>
                  </a:txBody>
                  <a:tcPr marL="90000" marR="90000" marT="46795" marB="4679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0.02692 mm</a:t>
                      </a:r>
                    </a:p>
                  </a:txBody>
                  <a:tcPr marL="90000" marR="90000" marT="46795" marB="4679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89823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6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u</a:t>
                      </a:r>
                      <a:r>
                        <a:rPr kumimoji="1" lang="en-GB" altLang="ja-JP" sz="1600" b="0" i="0" u="none" strike="noStrike" cap="none" normalizeH="0" baseline="-3000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c</a:t>
                      </a:r>
                      <a:r>
                        <a:rPr kumimoji="1" lang="en-GB" altLang="ja-JP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(    )</a:t>
                      </a:r>
                      <a:endParaRPr kumimoji="1" lang="en-GB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5" marB="4571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合成標準</a:t>
                      </a:r>
                      <a:r>
                        <a:rPr kumimoji="1" lang="ja-JP" altLang="en-US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　　　</a:t>
                      </a:r>
                      <a:r>
                        <a:rPr kumimoji="1" lang="ja-JP" alt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不確かさ</a:t>
                      </a:r>
                      <a:endParaRPr kumimoji="1" lang="ja-JP" altLang="en-GB" sz="16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5" marB="4571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5" marB="4571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正規分布</a:t>
                      </a:r>
                      <a:endParaRPr kumimoji="1" lang="ja-JP" altLang="en-GB" sz="16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5" marB="4571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5" marB="4571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5" marB="4571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5" marB="4571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2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0.04989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2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mm</a:t>
                      </a:r>
                    </a:p>
                  </a:txBody>
                  <a:tcPr marL="90000" marR="90000" marT="46795" marB="4679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77144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6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</a:p>
                  </a:txBody>
                  <a:tcPr marT="45715" marB="4571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拡張不確かさ</a:t>
                      </a:r>
                      <a:endParaRPr kumimoji="1" lang="ja-JP" altLang="en-GB" sz="16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5" marB="4571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5" marB="4571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正規分布</a:t>
                      </a:r>
                      <a:r>
                        <a:rPr kumimoji="1" lang="en-GB" altLang="ja-JP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(</a:t>
                      </a:r>
                      <a:r>
                        <a:rPr kumimoji="1" lang="en-GB" altLang="ja-JP" sz="16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k</a:t>
                      </a:r>
                      <a:r>
                        <a:rPr kumimoji="1" lang="en-GB" altLang="ja-JP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=2)</a:t>
                      </a:r>
                      <a:endParaRPr kumimoji="1" lang="en-GB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5" marB="4571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5" marB="4571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5" marB="4571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5" marB="4571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2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0.10 mm</a:t>
                      </a:r>
                    </a:p>
                  </a:txBody>
                  <a:tcPr marL="90000" marR="90000" marT="46795" marB="46795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</a:tbl>
          </a:graphicData>
        </a:graphic>
      </p:graphicFrame>
      <p:sp>
        <p:nvSpPr>
          <p:cNvPr id="6212" name="Text Box 77">
            <a:extLst>
              <a:ext uri="{FF2B5EF4-FFF2-40B4-BE49-F238E27FC236}">
                <a16:creationId xmlns:a16="http://schemas.microsoft.com/office/drawing/2014/main" xmlns="" id="{84354A78-7F72-478B-B034-155250E2FE0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84213" y="5903913"/>
            <a:ext cx="7947025" cy="9540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ja-JP" altLang="en-US" sz="28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金属棒の直径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en-US" altLang="ja-JP" sz="2800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32.26 </a:t>
            </a:r>
            <a:r>
              <a:rPr lang="en-US" altLang="ja-JP" sz="280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mm±0.10 </a:t>
            </a:r>
            <a:r>
              <a:rPr lang="en-US" altLang="ja-JP" sz="2800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mm, </a:t>
            </a:r>
            <a:r>
              <a:rPr lang="en-US" altLang="ja-JP" sz="2800" i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k</a:t>
            </a:r>
            <a:r>
              <a:rPr lang="en-US" altLang="ja-JP" sz="2800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=2</a:t>
            </a:r>
            <a:r>
              <a:rPr lang="ja-JP" altLang="en-US" sz="2800" dirty="0">
                <a:solidFill>
                  <a:srgbClr val="FFFF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　</a:t>
            </a:r>
          </a:p>
        </p:txBody>
      </p:sp>
      <p:cxnSp>
        <p:nvCxnSpPr>
          <p:cNvPr id="6213" name="直線コネクタ 9">
            <a:extLst>
              <a:ext uri="{FF2B5EF4-FFF2-40B4-BE49-F238E27FC236}">
                <a16:creationId xmlns:a16="http://schemas.microsoft.com/office/drawing/2014/main" xmlns="" id="{C4FFFAF1-D754-4EA8-B66D-6C50EBF3588C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4672013" y="3694113"/>
            <a:ext cx="144462" cy="0"/>
          </a:xfrm>
          <a:prstGeom prst="line">
            <a:avLst/>
          </a:prstGeom>
          <a:noFill/>
          <a:ln w="12700" algn="ctr">
            <a:solidFill>
              <a:srgbClr val="FF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6">
      <a:dk1>
        <a:srgbClr val="2D2015"/>
      </a:dk1>
      <a:lt1>
        <a:srgbClr val="FFFFFF"/>
      </a:lt1>
      <a:dk2>
        <a:srgbClr val="000078"/>
      </a:dk2>
      <a:lt2>
        <a:srgbClr val="DFC08D"/>
      </a:lt2>
      <a:accent1>
        <a:srgbClr val="8C7B70"/>
      </a:accent1>
      <a:accent2>
        <a:srgbClr val="8F5F2F"/>
      </a:accent2>
      <a:accent3>
        <a:srgbClr val="AAAABE"/>
      </a:accent3>
      <a:accent4>
        <a:srgbClr val="DADADA"/>
      </a:accent4>
      <a:accent5>
        <a:srgbClr val="C5BFBB"/>
      </a:accent5>
      <a:accent6>
        <a:srgbClr val="81552A"/>
      </a:accent6>
      <a:hlink>
        <a:srgbClr val="CCB400"/>
      </a:hlink>
      <a:folHlink>
        <a:srgbClr val="8C9EA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3">
        <a:dk1>
          <a:srgbClr val="2D2015"/>
        </a:dk1>
        <a:lt1>
          <a:srgbClr val="FFFFFF"/>
        </a:lt1>
        <a:dk2>
          <a:srgbClr val="00008C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AAAAC5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4">
        <a:dk1>
          <a:srgbClr val="2D2015"/>
        </a:dk1>
        <a:lt1>
          <a:srgbClr val="FFFFFF"/>
        </a:lt1>
        <a:dk2>
          <a:srgbClr val="000050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AAAAB3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5">
        <a:dk1>
          <a:srgbClr val="2D2015"/>
        </a:dk1>
        <a:lt1>
          <a:srgbClr val="FFFFFF"/>
        </a:lt1>
        <a:dk2>
          <a:srgbClr val="000064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AAAAB8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6">
        <a:dk1>
          <a:srgbClr val="2D2015"/>
        </a:dk1>
        <a:lt1>
          <a:srgbClr val="FFFFFF"/>
        </a:lt1>
        <a:dk2>
          <a:srgbClr val="000078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AAAABE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139</Words>
  <Application>Microsoft Office PowerPoint</Application>
  <PresentationFormat>画面に合わせる (4:3)</PresentationFormat>
  <Paragraphs>64</Paragraphs>
  <Slides>2</Slides>
  <Notes>2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ＭＳ Ｐゴシック</vt:lpstr>
      <vt:lpstr>ＭＳ Ｐ明朝</vt:lpstr>
      <vt:lpstr>Arial</vt:lpstr>
      <vt:lpstr>Tahoma</vt:lpstr>
      <vt:lpstr>Times New Roman</vt:lpstr>
      <vt:lpstr>Wingdings</vt:lpstr>
      <vt:lpstr>標準デザイン</vt:lpstr>
      <vt:lpstr>PowerPoint プレゼンテーション</vt:lpstr>
      <vt:lpstr>最終結果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2015-04-22T04:25:28Z</dcterms:created>
  <dcterms:modified xsi:type="dcterms:W3CDTF">2020-09-17T06:56:47Z</dcterms:modified>
</cp:coreProperties>
</file>