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19"/>
  </p:notesMasterIdLst>
  <p:handoutMasterIdLst>
    <p:handoutMasterId r:id="rId20"/>
  </p:handoutMasterIdLst>
  <p:sldIdLst>
    <p:sldId id="256" r:id="rId2"/>
    <p:sldId id="257" r:id="rId3"/>
    <p:sldId id="271" r:id="rId4"/>
    <p:sldId id="259" r:id="rId5"/>
    <p:sldId id="264" r:id="rId6"/>
    <p:sldId id="258" r:id="rId7"/>
    <p:sldId id="265" r:id="rId8"/>
    <p:sldId id="260" r:id="rId9"/>
    <p:sldId id="272" r:id="rId10"/>
    <p:sldId id="261" r:id="rId11"/>
    <p:sldId id="262" r:id="rId12"/>
    <p:sldId id="270" r:id="rId13"/>
    <p:sldId id="266" r:id="rId14"/>
    <p:sldId id="263" r:id="rId15"/>
    <p:sldId id="267" r:id="rId16"/>
    <p:sldId id="268" r:id="rId17"/>
    <p:sldId id="269" r:id="rId18"/>
  </p:sldIdLst>
  <p:sldSz cx="9144000" cy="6858000" type="screen4x3"/>
  <p:notesSz cx="7099300" cy="102346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33FF"/>
    <a:srgbClr val="339966"/>
    <a:srgbClr val="FFFFCC"/>
    <a:srgbClr val="3366FF"/>
    <a:srgbClr val="FFFF00"/>
    <a:srgbClr val="00FF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0957" autoAdjust="0"/>
  </p:normalViewPr>
  <p:slideViewPr>
    <p:cSldViewPr>
      <p:cViewPr varScale="1">
        <p:scale>
          <a:sx n="63" d="100"/>
          <a:sy n="63" d="100"/>
        </p:scale>
        <p:origin x="77" y="37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1" d="100"/>
          <a:sy n="71" d="100"/>
        </p:scale>
        <p:origin x="-996"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622F0706-C345-4B84-A765-A103BCE1D3FA}"/>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atin typeface="Arial" panose="020B0604020202020204" pitchFamily="34" charset="0"/>
              </a:defRPr>
            </a:lvl1pPr>
          </a:lstStyle>
          <a:p>
            <a:pPr>
              <a:defRPr/>
            </a:pPr>
            <a:endParaRPr lang="en-US" altLang="ja-JP"/>
          </a:p>
        </p:txBody>
      </p:sp>
      <p:sp>
        <p:nvSpPr>
          <p:cNvPr id="26627" name="Rectangle 3">
            <a:extLst>
              <a:ext uri="{FF2B5EF4-FFF2-40B4-BE49-F238E27FC236}">
                <a16:creationId xmlns:a16="http://schemas.microsoft.com/office/drawing/2014/main" id="{3DC08B3F-02FD-443C-9198-7EFC27FDDAAA}"/>
              </a:ext>
            </a:extLst>
          </p:cNvPr>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atin typeface="Arial" panose="020B0604020202020204" pitchFamily="34" charset="0"/>
              </a:defRPr>
            </a:lvl1pPr>
          </a:lstStyle>
          <a:p>
            <a:pPr>
              <a:defRPr/>
            </a:pPr>
            <a:endParaRPr lang="en-US" altLang="ja-JP"/>
          </a:p>
        </p:txBody>
      </p:sp>
      <p:sp>
        <p:nvSpPr>
          <p:cNvPr id="26628" name="Rectangle 4">
            <a:extLst>
              <a:ext uri="{FF2B5EF4-FFF2-40B4-BE49-F238E27FC236}">
                <a16:creationId xmlns:a16="http://schemas.microsoft.com/office/drawing/2014/main" id="{49A36E48-E270-4072-B191-28D2F15E4075}"/>
              </a:ext>
            </a:extLst>
          </p:cNvPr>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atin typeface="Arial" panose="020B0604020202020204" pitchFamily="34" charset="0"/>
              </a:defRPr>
            </a:lvl1pPr>
          </a:lstStyle>
          <a:p>
            <a:pPr>
              <a:defRPr/>
            </a:pPr>
            <a:r>
              <a:rPr lang="en-US" altLang="ja-JP"/>
              <a:t>5：不確かさ評価の概要</a:t>
            </a:r>
          </a:p>
        </p:txBody>
      </p:sp>
      <p:sp>
        <p:nvSpPr>
          <p:cNvPr id="26629" name="Rectangle 5">
            <a:extLst>
              <a:ext uri="{FF2B5EF4-FFF2-40B4-BE49-F238E27FC236}">
                <a16:creationId xmlns:a16="http://schemas.microsoft.com/office/drawing/2014/main" id="{AEE66596-9124-4F08-9A8D-1E37B59817E5}"/>
              </a:ext>
            </a:extLst>
          </p:cNvPr>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C8E13F0D-D3DF-4FBC-A5FE-A4D9C1208A29}" type="slidenum">
              <a:rPr lang="en-US" altLang="ja-JP"/>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5C57F066-A22B-4132-8856-F496F70CEDB1}"/>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atin typeface="Arial" panose="020B0604020202020204" pitchFamily="34" charset="0"/>
              </a:defRPr>
            </a:lvl1pPr>
          </a:lstStyle>
          <a:p>
            <a:pPr>
              <a:defRPr/>
            </a:pPr>
            <a:endParaRPr lang="en-US" altLang="ja-JP"/>
          </a:p>
        </p:txBody>
      </p:sp>
      <p:sp>
        <p:nvSpPr>
          <p:cNvPr id="33795" name="Rectangle 3">
            <a:extLst>
              <a:ext uri="{FF2B5EF4-FFF2-40B4-BE49-F238E27FC236}">
                <a16:creationId xmlns:a16="http://schemas.microsoft.com/office/drawing/2014/main" id="{32E1CC4A-ED84-4C7C-B2B8-2593AB8E03DB}"/>
              </a:ext>
            </a:extLst>
          </p:cNvPr>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atin typeface="Arial" panose="020B0604020202020204" pitchFamily="34" charset="0"/>
              </a:defRPr>
            </a:lvl1pPr>
          </a:lstStyle>
          <a:p>
            <a:pPr>
              <a:defRPr/>
            </a:pPr>
            <a:endParaRPr lang="en-US" altLang="ja-JP"/>
          </a:p>
        </p:txBody>
      </p:sp>
      <p:sp>
        <p:nvSpPr>
          <p:cNvPr id="19460" name="Rectangle 4">
            <a:extLst>
              <a:ext uri="{FF2B5EF4-FFF2-40B4-BE49-F238E27FC236}">
                <a16:creationId xmlns:a16="http://schemas.microsoft.com/office/drawing/2014/main" id="{03E5B1B9-9376-478E-AB46-8FEE14BC85E0}"/>
              </a:ext>
            </a:extLst>
          </p:cNvPr>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a:extLst>
              <a:ext uri="{FF2B5EF4-FFF2-40B4-BE49-F238E27FC236}">
                <a16:creationId xmlns:a16="http://schemas.microsoft.com/office/drawing/2014/main" id="{4E8B9FD6-3FD2-47FC-B18A-4CF33FCDCF65}"/>
              </a:ext>
            </a:extLst>
          </p:cNvPr>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3798" name="Rectangle 6">
            <a:extLst>
              <a:ext uri="{FF2B5EF4-FFF2-40B4-BE49-F238E27FC236}">
                <a16:creationId xmlns:a16="http://schemas.microsoft.com/office/drawing/2014/main" id="{6EAA8B9A-CC6E-499B-AAE4-F6FAED99FC16}"/>
              </a:ext>
            </a:extLst>
          </p:cNvPr>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atin typeface="Arial" panose="020B0604020202020204" pitchFamily="34" charset="0"/>
              </a:defRPr>
            </a:lvl1pPr>
          </a:lstStyle>
          <a:p>
            <a:pPr>
              <a:defRPr/>
            </a:pPr>
            <a:r>
              <a:rPr lang="en-US" altLang="ja-JP"/>
              <a:t>5：不確かさ評価の概要</a:t>
            </a:r>
          </a:p>
        </p:txBody>
      </p:sp>
      <p:sp>
        <p:nvSpPr>
          <p:cNvPr id="33799" name="Rectangle 7">
            <a:extLst>
              <a:ext uri="{FF2B5EF4-FFF2-40B4-BE49-F238E27FC236}">
                <a16:creationId xmlns:a16="http://schemas.microsoft.com/office/drawing/2014/main" id="{BFE1CEA2-B38C-4C45-A8DA-5DC5A63E1063}"/>
              </a:ext>
            </a:extLst>
          </p:cNvPr>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B8659C60-C1C8-4BD5-8A50-B3B3F738B756}" type="slidenum">
              <a:rPr lang="en-US" altLang="ja-JP"/>
              <a:pPr/>
              <a:t>‹#›</a:t>
            </a:fld>
            <a:endParaRPr lang="en-US" altLang="ja-JP"/>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id="{64774308-9A46-49DE-B5EB-48089AB8564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0483" name="Rectangle 2">
            <a:extLst>
              <a:ext uri="{FF2B5EF4-FFF2-40B4-BE49-F238E27FC236}">
                <a16:creationId xmlns:a16="http://schemas.microsoft.com/office/drawing/2014/main" id="{FF15F8CC-B66B-4A12-9832-0A967AAFF91C}"/>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73968EAA-60EE-4112-A9FC-879A877BFD2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a:extLst>
              <a:ext uri="{FF2B5EF4-FFF2-40B4-BE49-F238E27FC236}">
                <a16:creationId xmlns:a16="http://schemas.microsoft.com/office/drawing/2014/main" id="{AC04F211-EC4D-421A-9A2A-A7A269AB81F1}"/>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9699" name="Rectangle 2">
            <a:extLst>
              <a:ext uri="{FF2B5EF4-FFF2-40B4-BE49-F238E27FC236}">
                <a16:creationId xmlns:a16="http://schemas.microsoft.com/office/drawing/2014/main" id="{42E718AF-036B-4623-B7F5-B851E4BF165C}"/>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FE7DB179-3083-4D8E-8519-4B240DF5FA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6">
            <a:extLst>
              <a:ext uri="{FF2B5EF4-FFF2-40B4-BE49-F238E27FC236}">
                <a16:creationId xmlns:a16="http://schemas.microsoft.com/office/drawing/2014/main" id="{32757D16-8396-45B5-9585-0881DEB05A7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30723" name="Rectangle 2">
            <a:extLst>
              <a:ext uri="{FF2B5EF4-FFF2-40B4-BE49-F238E27FC236}">
                <a16:creationId xmlns:a16="http://schemas.microsoft.com/office/drawing/2014/main" id="{3EA138F2-8DF1-4D18-A160-51201F32728D}"/>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06D3E412-A8C8-41F8-8047-AE24B17F44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D882FE20-2278-4C09-9C91-477FF4B92B5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31747" name="Rectangle 2">
            <a:extLst>
              <a:ext uri="{FF2B5EF4-FFF2-40B4-BE49-F238E27FC236}">
                <a16:creationId xmlns:a16="http://schemas.microsoft.com/office/drawing/2014/main" id="{29A8E0CB-2F91-49C7-8ADB-26F02EED8931}"/>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EDA470C8-5E4B-468A-9320-614E5AAB7AB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a:extLst>
              <a:ext uri="{FF2B5EF4-FFF2-40B4-BE49-F238E27FC236}">
                <a16:creationId xmlns:a16="http://schemas.microsoft.com/office/drawing/2014/main" id="{63439447-CD4F-400F-8C53-75AA801811EA}"/>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32771" name="Rectangle 2">
            <a:extLst>
              <a:ext uri="{FF2B5EF4-FFF2-40B4-BE49-F238E27FC236}">
                <a16:creationId xmlns:a16="http://schemas.microsoft.com/office/drawing/2014/main" id="{8B7E366E-EF2D-45B2-A679-C73E984B6357}"/>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F7617FB0-421D-4D55-B9DB-8E50963930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6">
            <a:extLst>
              <a:ext uri="{FF2B5EF4-FFF2-40B4-BE49-F238E27FC236}">
                <a16:creationId xmlns:a16="http://schemas.microsoft.com/office/drawing/2014/main" id="{965D49DA-0061-402F-8EFE-AE5DE20BB4D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33795" name="Rectangle 2">
            <a:extLst>
              <a:ext uri="{FF2B5EF4-FFF2-40B4-BE49-F238E27FC236}">
                <a16:creationId xmlns:a16="http://schemas.microsoft.com/office/drawing/2014/main" id="{6F1192AC-7D71-499C-8B53-B529ED4646A3}"/>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C2FBCB07-A7CF-4D60-85C0-D5589CC4BA0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6">
            <a:extLst>
              <a:ext uri="{FF2B5EF4-FFF2-40B4-BE49-F238E27FC236}">
                <a16:creationId xmlns:a16="http://schemas.microsoft.com/office/drawing/2014/main" id="{1F3B9F07-4A25-4722-9ABE-D287F047B130}"/>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34819" name="Rectangle 2">
            <a:extLst>
              <a:ext uri="{FF2B5EF4-FFF2-40B4-BE49-F238E27FC236}">
                <a16:creationId xmlns:a16="http://schemas.microsoft.com/office/drawing/2014/main" id="{958210E8-D806-46D8-B288-A3F19777F290}"/>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6F3B08A8-594A-448F-AEC1-328CE5C9E33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6">
            <a:extLst>
              <a:ext uri="{FF2B5EF4-FFF2-40B4-BE49-F238E27FC236}">
                <a16:creationId xmlns:a16="http://schemas.microsoft.com/office/drawing/2014/main" id="{EFC24F03-DE98-47B1-A0FB-7B50F1C183A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35843" name="Rectangle 2">
            <a:extLst>
              <a:ext uri="{FF2B5EF4-FFF2-40B4-BE49-F238E27FC236}">
                <a16:creationId xmlns:a16="http://schemas.microsoft.com/office/drawing/2014/main" id="{305E1F08-9B46-47D8-A47F-EE8F98C686DB}"/>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6F3CA145-EBA8-4DCC-8E4E-3825190A254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6">
            <a:extLst>
              <a:ext uri="{FF2B5EF4-FFF2-40B4-BE49-F238E27FC236}">
                <a16:creationId xmlns:a16="http://schemas.microsoft.com/office/drawing/2014/main" id="{3DE7C517-78B3-46F5-8A55-79DC090783A4}"/>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36867" name="Rectangle 2">
            <a:extLst>
              <a:ext uri="{FF2B5EF4-FFF2-40B4-BE49-F238E27FC236}">
                <a16:creationId xmlns:a16="http://schemas.microsoft.com/office/drawing/2014/main" id="{43CC0DF0-5E9C-4C9F-9771-649F662EBCA0}"/>
              </a:ext>
            </a:extLst>
          </p:cNvPr>
          <p:cNvSpPr>
            <a:spLocks noGrp="1" noRot="1" noChangeAspect="1" noChangeArrowheads="1" noTextEdit="1"/>
          </p:cNvSpPr>
          <p:nvPr>
            <p:ph type="sldImg"/>
          </p:nvPr>
        </p:nvSpPr>
        <p:spPr>
          <a:ln/>
        </p:spPr>
      </p:sp>
      <p:sp>
        <p:nvSpPr>
          <p:cNvPr id="36868" name="Rectangle 3">
            <a:extLst>
              <a:ext uri="{FF2B5EF4-FFF2-40B4-BE49-F238E27FC236}">
                <a16:creationId xmlns:a16="http://schemas.microsoft.com/office/drawing/2014/main" id="{270AD4BE-B327-42C6-8C40-4E70B82E9F1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a:extLst>
              <a:ext uri="{FF2B5EF4-FFF2-40B4-BE49-F238E27FC236}">
                <a16:creationId xmlns:a16="http://schemas.microsoft.com/office/drawing/2014/main" id="{B1A27C82-1C8C-4194-BA15-BED072602F1A}"/>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1507" name="Rectangle 2">
            <a:extLst>
              <a:ext uri="{FF2B5EF4-FFF2-40B4-BE49-F238E27FC236}">
                <a16:creationId xmlns:a16="http://schemas.microsoft.com/office/drawing/2014/main" id="{C1F5DA11-316B-4EE7-A0F6-980C37D85AF7}"/>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6EA8ECD9-AB7B-44B5-B86A-7A4A20CB179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a:extLst>
              <a:ext uri="{FF2B5EF4-FFF2-40B4-BE49-F238E27FC236}">
                <a16:creationId xmlns:a16="http://schemas.microsoft.com/office/drawing/2014/main" id="{72C6B42F-2944-497B-B50E-048F15D4F9C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2531" name="Rectangle 2">
            <a:extLst>
              <a:ext uri="{FF2B5EF4-FFF2-40B4-BE49-F238E27FC236}">
                <a16:creationId xmlns:a16="http://schemas.microsoft.com/office/drawing/2014/main" id="{4F9EF0CF-1E48-451B-B7F0-D354B093ABD9}"/>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EFA837D9-7C2B-426E-8ECC-B0CC7B73FAD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a:extLst>
              <a:ext uri="{FF2B5EF4-FFF2-40B4-BE49-F238E27FC236}">
                <a16:creationId xmlns:a16="http://schemas.microsoft.com/office/drawing/2014/main" id="{933AD08A-94AE-45CD-8C5F-AD20D3BA161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3555" name="Rectangle 2">
            <a:extLst>
              <a:ext uri="{FF2B5EF4-FFF2-40B4-BE49-F238E27FC236}">
                <a16:creationId xmlns:a16="http://schemas.microsoft.com/office/drawing/2014/main" id="{E3888F38-FF54-4EF7-B5E3-96FE1571773D}"/>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DA0B27B2-BE1F-49D3-A45E-5583CA3BEF1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id="{2E41659B-41AD-4066-8273-9566EF43CC6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4579" name="Rectangle 2">
            <a:extLst>
              <a:ext uri="{FF2B5EF4-FFF2-40B4-BE49-F238E27FC236}">
                <a16:creationId xmlns:a16="http://schemas.microsoft.com/office/drawing/2014/main" id="{1A9E2EE3-8805-44CE-9F15-D70A339BEFA4}"/>
              </a:ext>
            </a:extLst>
          </p:cNvPr>
          <p:cNvSpPr>
            <a:spLocks noGrp="1" noRot="1" noChangeAspect="1" noChangeArrowheads="1" noTextEdit="1"/>
          </p:cNvSpPr>
          <p:nvPr>
            <p:ph type="sldImg"/>
          </p:nvPr>
        </p:nvSpPr>
        <p:spPr>
          <a:ln/>
        </p:spPr>
      </p:sp>
      <p:sp>
        <p:nvSpPr>
          <p:cNvPr id="24580" name="Rectangle 3">
            <a:extLst>
              <a:ext uri="{FF2B5EF4-FFF2-40B4-BE49-F238E27FC236}">
                <a16:creationId xmlns:a16="http://schemas.microsoft.com/office/drawing/2014/main" id="{B54CD920-28F7-4980-A860-7D4E554191C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a:extLst>
              <a:ext uri="{FF2B5EF4-FFF2-40B4-BE49-F238E27FC236}">
                <a16:creationId xmlns:a16="http://schemas.microsoft.com/office/drawing/2014/main" id="{2DEC8A34-D5AB-4097-A855-FD7D6C5BF10F}"/>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5603" name="Rectangle 2">
            <a:extLst>
              <a:ext uri="{FF2B5EF4-FFF2-40B4-BE49-F238E27FC236}">
                <a16:creationId xmlns:a16="http://schemas.microsoft.com/office/drawing/2014/main" id="{05213A34-CACE-449A-84FA-AA4F0E581211}"/>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C77A1560-9C85-480C-AC1F-EED399DC8F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a:extLst>
              <a:ext uri="{FF2B5EF4-FFF2-40B4-BE49-F238E27FC236}">
                <a16:creationId xmlns:a16="http://schemas.microsoft.com/office/drawing/2014/main" id="{BC86C88A-FF5F-41F0-9C3C-C8D544918C5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6627" name="Rectangle 2">
            <a:extLst>
              <a:ext uri="{FF2B5EF4-FFF2-40B4-BE49-F238E27FC236}">
                <a16:creationId xmlns:a16="http://schemas.microsoft.com/office/drawing/2014/main" id="{2CA10498-5063-4FB5-980B-DED6ACCB6755}"/>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75969941-48B9-4B00-9475-6F18E19F440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baseline="-250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a:extLst>
              <a:ext uri="{FF2B5EF4-FFF2-40B4-BE49-F238E27FC236}">
                <a16:creationId xmlns:a16="http://schemas.microsoft.com/office/drawing/2014/main" id="{7F77E306-9C78-4C1E-B1A9-45B73556320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7651" name="Rectangle 2">
            <a:extLst>
              <a:ext uri="{FF2B5EF4-FFF2-40B4-BE49-F238E27FC236}">
                <a16:creationId xmlns:a16="http://schemas.microsoft.com/office/drawing/2014/main" id="{1051D6E2-E781-446D-98B9-5DFE4BACADBD}"/>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34DC3CD7-3B93-495F-8A1C-015957C8812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 1">
            <a:extLst>
              <a:ext uri="{FF2B5EF4-FFF2-40B4-BE49-F238E27FC236}">
                <a16:creationId xmlns:a16="http://schemas.microsoft.com/office/drawing/2014/main" id="{1A7857BF-0BF9-411D-AC0F-972CE97AC84C}"/>
              </a:ext>
            </a:extLst>
          </p:cNvPr>
          <p:cNvSpPr>
            <a:spLocks noGrp="1" noRot="1" noChangeAspect="1" noChangeArrowheads="1" noTextEdit="1"/>
          </p:cNvSpPr>
          <p:nvPr>
            <p:ph type="sldImg"/>
          </p:nvPr>
        </p:nvSpPr>
        <p:spPr>
          <a:ln/>
        </p:spPr>
      </p:sp>
      <p:sp>
        <p:nvSpPr>
          <p:cNvPr id="28675" name="ノート プレースホルダ 2">
            <a:extLst>
              <a:ext uri="{FF2B5EF4-FFF2-40B4-BE49-F238E27FC236}">
                <a16:creationId xmlns:a16="http://schemas.microsoft.com/office/drawing/2014/main" id="{90715635-4321-4F1A-AAD9-BE9CA812E5E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28676" name="フッター プレースホルダ 3">
            <a:extLst>
              <a:ext uri="{FF2B5EF4-FFF2-40B4-BE49-F238E27FC236}">
                <a16:creationId xmlns:a16="http://schemas.microsoft.com/office/drawing/2014/main" id="{7C5E6FC7-220D-4F9D-9B38-BB2B953A891F}"/>
              </a:ext>
            </a:extLst>
          </p:cNvPr>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5：不確かさ評価の概要</a:t>
            </a:r>
          </a:p>
        </p:txBody>
      </p:sp>
      <p:sp>
        <p:nvSpPr>
          <p:cNvPr id="28677" name="スライド番号プレースホルダ 4">
            <a:extLst>
              <a:ext uri="{FF2B5EF4-FFF2-40B4-BE49-F238E27FC236}">
                <a16:creationId xmlns:a16="http://schemas.microsoft.com/office/drawing/2014/main" id="{72CBDC2E-B365-4F2E-BF40-E0D260DC952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06738459-F476-448F-843E-E1F1EA96536B}" type="slidenum">
              <a:rPr lang="en-US" altLang="ja-JP"/>
              <a:pPr/>
              <a:t>9</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FFA41348-7021-4710-96FA-31A139A8D6D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27A24F47-7F1F-4597-A193-5EBCE29833F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503737B1-EE44-48ED-A048-76DF64919BE8}"/>
              </a:ext>
            </a:extLst>
          </p:cNvPr>
          <p:cNvSpPr>
            <a:spLocks noGrp="1" noChangeArrowheads="1"/>
          </p:cNvSpPr>
          <p:nvPr>
            <p:ph type="sldNum" sz="quarter" idx="12"/>
          </p:nvPr>
        </p:nvSpPr>
        <p:spPr>
          <a:ln/>
        </p:spPr>
        <p:txBody>
          <a:bodyPr/>
          <a:lstStyle>
            <a:lvl1pPr>
              <a:defRPr/>
            </a:lvl1pPr>
          </a:lstStyle>
          <a:p>
            <a:fld id="{6CF5739A-9468-4C02-AA86-0C5D1494E2C1}" type="slidenum">
              <a:rPr lang="en-US" altLang="ja-JP"/>
              <a:pPr/>
              <a:t>‹#›</a:t>
            </a:fld>
            <a:endParaRPr lang="en-US" altLang="ja-JP"/>
          </a:p>
        </p:txBody>
      </p:sp>
    </p:spTree>
    <p:extLst>
      <p:ext uri="{BB962C8B-B14F-4D97-AF65-F5344CB8AC3E}">
        <p14:creationId xmlns:p14="http://schemas.microsoft.com/office/powerpoint/2010/main" val="333458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5728858F-732F-41D0-B9C9-5EA02CC4D79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8B36ACC1-64B0-415F-977B-470FF216047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13495E60-30A5-46B1-AF8A-93B02E43569C}"/>
              </a:ext>
            </a:extLst>
          </p:cNvPr>
          <p:cNvSpPr>
            <a:spLocks noGrp="1" noChangeArrowheads="1"/>
          </p:cNvSpPr>
          <p:nvPr>
            <p:ph type="sldNum" sz="quarter" idx="12"/>
          </p:nvPr>
        </p:nvSpPr>
        <p:spPr>
          <a:ln/>
        </p:spPr>
        <p:txBody>
          <a:bodyPr/>
          <a:lstStyle>
            <a:lvl1pPr>
              <a:defRPr/>
            </a:lvl1pPr>
          </a:lstStyle>
          <a:p>
            <a:fld id="{AB01C46F-A5FE-4828-935B-BE5AB1C7CDC8}" type="slidenum">
              <a:rPr lang="en-US" altLang="ja-JP"/>
              <a:pPr/>
              <a:t>‹#›</a:t>
            </a:fld>
            <a:endParaRPr lang="en-US" altLang="ja-JP"/>
          </a:p>
        </p:txBody>
      </p:sp>
    </p:spTree>
    <p:extLst>
      <p:ext uri="{BB962C8B-B14F-4D97-AF65-F5344CB8AC3E}">
        <p14:creationId xmlns:p14="http://schemas.microsoft.com/office/powerpoint/2010/main" val="3007401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674D6239-22C9-4643-85B5-BCA6777D4E3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FCFD2F8-7C8A-4838-8A97-9C2A49BCE90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03127B55-8C9C-4074-91AD-79814A94E1E6}"/>
              </a:ext>
            </a:extLst>
          </p:cNvPr>
          <p:cNvSpPr>
            <a:spLocks noGrp="1" noChangeArrowheads="1"/>
          </p:cNvSpPr>
          <p:nvPr>
            <p:ph type="sldNum" sz="quarter" idx="12"/>
          </p:nvPr>
        </p:nvSpPr>
        <p:spPr>
          <a:ln/>
        </p:spPr>
        <p:txBody>
          <a:bodyPr/>
          <a:lstStyle>
            <a:lvl1pPr>
              <a:defRPr/>
            </a:lvl1pPr>
          </a:lstStyle>
          <a:p>
            <a:fld id="{2E6F3E7D-733E-4FD2-BB0C-2892662AC151}" type="slidenum">
              <a:rPr lang="en-US" altLang="ja-JP"/>
              <a:pPr/>
              <a:t>‹#›</a:t>
            </a:fld>
            <a:endParaRPr lang="en-US" altLang="ja-JP"/>
          </a:p>
        </p:txBody>
      </p:sp>
    </p:spTree>
    <p:extLst>
      <p:ext uri="{BB962C8B-B14F-4D97-AF65-F5344CB8AC3E}">
        <p14:creationId xmlns:p14="http://schemas.microsoft.com/office/powerpoint/2010/main" val="3582457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0"/>
            <a:ext cx="8229600" cy="4525963"/>
          </a:xfrm>
        </p:spPr>
        <p:txBody>
          <a:bodyPr/>
          <a:lstStyle/>
          <a:p>
            <a:pPr lvl="0"/>
            <a:endParaRPr lang="ja-JP" altLang="en-US" noProof="0"/>
          </a:p>
        </p:txBody>
      </p:sp>
      <p:sp>
        <p:nvSpPr>
          <p:cNvPr id="4" name="Rectangle 4">
            <a:extLst>
              <a:ext uri="{FF2B5EF4-FFF2-40B4-BE49-F238E27FC236}">
                <a16:creationId xmlns:a16="http://schemas.microsoft.com/office/drawing/2014/main" id="{EDE9CA43-9009-45CC-806C-EEA29FC5B0C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9CCF30CA-029E-4F5D-8913-DFCD9852C81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3047CA1C-37F2-4822-8907-8575FA590781}"/>
              </a:ext>
            </a:extLst>
          </p:cNvPr>
          <p:cNvSpPr>
            <a:spLocks noGrp="1" noChangeArrowheads="1"/>
          </p:cNvSpPr>
          <p:nvPr>
            <p:ph type="sldNum" sz="quarter" idx="12"/>
          </p:nvPr>
        </p:nvSpPr>
        <p:spPr>
          <a:ln/>
        </p:spPr>
        <p:txBody>
          <a:bodyPr/>
          <a:lstStyle>
            <a:lvl1pPr>
              <a:defRPr/>
            </a:lvl1pPr>
          </a:lstStyle>
          <a:p>
            <a:fld id="{F5388B7E-87B4-4216-99D7-4611698BF783}" type="slidenum">
              <a:rPr lang="en-US" altLang="ja-JP"/>
              <a:pPr/>
              <a:t>‹#›</a:t>
            </a:fld>
            <a:endParaRPr lang="en-US" altLang="ja-JP"/>
          </a:p>
        </p:txBody>
      </p:sp>
    </p:spTree>
    <p:extLst>
      <p:ext uri="{BB962C8B-B14F-4D97-AF65-F5344CB8AC3E}">
        <p14:creationId xmlns:p14="http://schemas.microsoft.com/office/powerpoint/2010/main" val="4200144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B40FD97B-33AA-4657-92F4-72143BEBB5B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82CC65AE-F19F-41D8-9FBC-B9EB75AD2F2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447D62B3-4DCB-40B7-BC32-66FD4B426E93}"/>
              </a:ext>
            </a:extLst>
          </p:cNvPr>
          <p:cNvSpPr>
            <a:spLocks noGrp="1" noChangeArrowheads="1"/>
          </p:cNvSpPr>
          <p:nvPr>
            <p:ph type="sldNum" sz="quarter" idx="12"/>
          </p:nvPr>
        </p:nvSpPr>
        <p:spPr>
          <a:ln/>
        </p:spPr>
        <p:txBody>
          <a:bodyPr/>
          <a:lstStyle>
            <a:lvl1pPr>
              <a:defRPr/>
            </a:lvl1pPr>
          </a:lstStyle>
          <a:p>
            <a:fld id="{FFD5DDEA-0227-42C3-A7C4-E836C799B1CB}" type="slidenum">
              <a:rPr lang="en-US" altLang="ja-JP"/>
              <a:pPr/>
              <a:t>‹#›</a:t>
            </a:fld>
            <a:endParaRPr lang="en-US" altLang="ja-JP"/>
          </a:p>
        </p:txBody>
      </p:sp>
    </p:spTree>
    <p:extLst>
      <p:ext uri="{BB962C8B-B14F-4D97-AF65-F5344CB8AC3E}">
        <p14:creationId xmlns:p14="http://schemas.microsoft.com/office/powerpoint/2010/main" val="3154405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E4488A70-7E89-4F38-8E55-A594A17CB56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38E7E67E-08A3-4554-977F-67DDA76C48D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EBBDBE06-1464-43D4-B883-85C400DBCF13}"/>
              </a:ext>
            </a:extLst>
          </p:cNvPr>
          <p:cNvSpPr>
            <a:spLocks noGrp="1" noChangeArrowheads="1"/>
          </p:cNvSpPr>
          <p:nvPr>
            <p:ph type="sldNum" sz="quarter" idx="12"/>
          </p:nvPr>
        </p:nvSpPr>
        <p:spPr>
          <a:ln/>
        </p:spPr>
        <p:txBody>
          <a:bodyPr/>
          <a:lstStyle>
            <a:lvl1pPr>
              <a:defRPr/>
            </a:lvl1pPr>
          </a:lstStyle>
          <a:p>
            <a:fld id="{244FC288-B102-4A3A-A554-7BFE91B30A97}" type="slidenum">
              <a:rPr lang="en-US" altLang="ja-JP"/>
              <a:pPr/>
              <a:t>‹#›</a:t>
            </a:fld>
            <a:endParaRPr lang="en-US" altLang="ja-JP"/>
          </a:p>
        </p:txBody>
      </p:sp>
    </p:spTree>
    <p:extLst>
      <p:ext uri="{BB962C8B-B14F-4D97-AF65-F5344CB8AC3E}">
        <p14:creationId xmlns:p14="http://schemas.microsoft.com/office/powerpoint/2010/main" val="1974444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277943B8-2908-4E79-B06E-1E21F308568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6E0E8501-706D-42B5-903D-1339EDE3503B}"/>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3EA26443-8FAD-4EC1-A10C-2CC1AFFE86F9}"/>
              </a:ext>
            </a:extLst>
          </p:cNvPr>
          <p:cNvSpPr>
            <a:spLocks noGrp="1" noChangeArrowheads="1"/>
          </p:cNvSpPr>
          <p:nvPr>
            <p:ph type="sldNum" sz="quarter" idx="12"/>
          </p:nvPr>
        </p:nvSpPr>
        <p:spPr>
          <a:ln/>
        </p:spPr>
        <p:txBody>
          <a:bodyPr/>
          <a:lstStyle>
            <a:lvl1pPr>
              <a:defRPr/>
            </a:lvl1pPr>
          </a:lstStyle>
          <a:p>
            <a:fld id="{B561C067-DE1B-447C-BDC0-045508CA9558}" type="slidenum">
              <a:rPr lang="en-US" altLang="ja-JP"/>
              <a:pPr/>
              <a:t>‹#›</a:t>
            </a:fld>
            <a:endParaRPr lang="en-US" altLang="ja-JP"/>
          </a:p>
        </p:txBody>
      </p:sp>
    </p:spTree>
    <p:extLst>
      <p:ext uri="{BB962C8B-B14F-4D97-AF65-F5344CB8AC3E}">
        <p14:creationId xmlns:p14="http://schemas.microsoft.com/office/powerpoint/2010/main" val="3575578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F39BB070-307A-46FF-A7EC-B5FA9851195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B193ED75-E36A-406B-8E62-C6882128DF80}"/>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E6F61052-435A-42A7-8D1F-DC3520EC7E87}"/>
              </a:ext>
            </a:extLst>
          </p:cNvPr>
          <p:cNvSpPr>
            <a:spLocks noGrp="1" noChangeArrowheads="1"/>
          </p:cNvSpPr>
          <p:nvPr>
            <p:ph type="sldNum" sz="quarter" idx="12"/>
          </p:nvPr>
        </p:nvSpPr>
        <p:spPr>
          <a:ln/>
        </p:spPr>
        <p:txBody>
          <a:bodyPr/>
          <a:lstStyle>
            <a:lvl1pPr>
              <a:defRPr/>
            </a:lvl1pPr>
          </a:lstStyle>
          <a:p>
            <a:fld id="{298028DA-94EE-4C5C-AFD8-7176BAFE8C69}" type="slidenum">
              <a:rPr lang="en-US" altLang="ja-JP"/>
              <a:pPr/>
              <a:t>‹#›</a:t>
            </a:fld>
            <a:endParaRPr lang="en-US" altLang="ja-JP"/>
          </a:p>
        </p:txBody>
      </p:sp>
    </p:spTree>
    <p:extLst>
      <p:ext uri="{BB962C8B-B14F-4D97-AF65-F5344CB8AC3E}">
        <p14:creationId xmlns:p14="http://schemas.microsoft.com/office/powerpoint/2010/main" val="1067237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36C40263-7601-4CA8-A35B-A183C38456A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E06CB3EA-F598-4C39-9B63-2F527E8C6CC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4DD91551-45EC-4811-8B0A-9AF8C3628641}"/>
              </a:ext>
            </a:extLst>
          </p:cNvPr>
          <p:cNvSpPr>
            <a:spLocks noGrp="1" noChangeArrowheads="1"/>
          </p:cNvSpPr>
          <p:nvPr>
            <p:ph type="sldNum" sz="quarter" idx="12"/>
          </p:nvPr>
        </p:nvSpPr>
        <p:spPr>
          <a:ln/>
        </p:spPr>
        <p:txBody>
          <a:bodyPr/>
          <a:lstStyle>
            <a:lvl1pPr>
              <a:defRPr/>
            </a:lvl1pPr>
          </a:lstStyle>
          <a:p>
            <a:fld id="{08275DC7-D51C-4A7D-8CE5-A6A82664A7D7}" type="slidenum">
              <a:rPr lang="en-US" altLang="ja-JP"/>
              <a:pPr/>
              <a:t>‹#›</a:t>
            </a:fld>
            <a:endParaRPr lang="en-US" altLang="ja-JP"/>
          </a:p>
        </p:txBody>
      </p:sp>
    </p:spTree>
    <p:extLst>
      <p:ext uri="{BB962C8B-B14F-4D97-AF65-F5344CB8AC3E}">
        <p14:creationId xmlns:p14="http://schemas.microsoft.com/office/powerpoint/2010/main" val="2384897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5D68341-4DAD-48F8-86F1-CF120A5AD43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936996CF-66BA-4DC1-8C8C-BA2A022A121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9C6FBAC4-D455-48D3-92DC-221CCBDB91ED}"/>
              </a:ext>
            </a:extLst>
          </p:cNvPr>
          <p:cNvSpPr>
            <a:spLocks noGrp="1" noChangeArrowheads="1"/>
          </p:cNvSpPr>
          <p:nvPr>
            <p:ph type="sldNum" sz="quarter" idx="12"/>
          </p:nvPr>
        </p:nvSpPr>
        <p:spPr>
          <a:ln/>
        </p:spPr>
        <p:txBody>
          <a:bodyPr/>
          <a:lstStyle>
            <a:lvl1pPr>
              <a:defRPr/>
            </a:lvl1pPr>
          </a:lstStyle>
          <a:p>
            <a:fld id="{4104E1F3-B07E-4665-B1ED-9303656A3A6B}" type="slidenum">
              <a:rPr lang="en-US" altLang="ja-JP"/>
              <a:pPr/>
              <a:t>‹#›</a:t>
            </a:fld>
            <a:endParaRPr lang="en-US" altLang="ja-JP"/>
          </a:p>
        </p:txBody>
      </p:sp>
    </p:spTree>
    <p:extLst>
      <p:ext uri="{BB962C8B-B14F-4D97-AF65-F5344CB8AC3E}">
        <p14:creationId xmlns:p14="http://schemas.microsoft.com/office/powerpoint/2010/main" val="2455206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D452E8CA-8A23-4B83-84FE-E9E33EFA403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98BB926D-3E4F-4EA9-BDBF-98CF3FED923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7001C766-BC69-4BBC-882F-508822FFC60A}"/>
              </a:ext>
            </a:extLst>
          </p:cNvPr>
          <p:cNvSpPr>
            <a:spLocks noGrp="1" noChangeArrowheads="1"/>
          </p:cNvSpPr>
          <p:nvPr>
            <p:ph type="sldNum" sz="quarter" idx="12"/>
          </p:nvPr>
        </p:nvSpPr>
        <p:spPr>
          <a:ln/>
        </p:spPr>
        <p:txBody>
          <a:bodyPr/>
          <a:lstStyle>
            <a:lvl1pPr>
              <a:defRPr/>
            </a:lvl1pPr>
          </a:lstStyle>
          <a:p>
            <a:fld id="{C20BA2F6-63CD-4C3E-A009-4273F9AB8B22}" type="slidenum">
              <a:rPr lang="en-US" altLang="ja-JP"/>
              <a:pPr/>
              <a:t>‹#›</a:t>
            </a:fld>
            <a:endParaRPr lang="en-US" altLang="ja-JP"/>
          </a:p>
        </p:txBody>
      </p:sp>
    </p:spTree>
    <p:extLst>
      <p:ext uri="{BB962C8B-B14F-4D97-AF65-F5344CB8AC3E}">
        <p14:creationId xmlns:p14="http://schemas.microsoft.com/office/powerpoint/2010/main" val="2622097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05410DC1-ED35-4ABE-B283-CF561180F17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A9E11866-20A9-4160-9569-7CABB5BF21F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5A48E69B-80F8-4F92-9252-9E3F8A92BD8A}"/>
              </a:ext>
            </a:extLst>
          </p:cNvPr>
          <p:cNvSpPr>
            <a:spLocks noGrp="1" noChangeArrowheads="1"/>
          </p:cNvSpPr>
          <p:nvPr>
            <p:ph type="sldNum" sz="quarter" idx="12"/>
          </p:nvPr>
        </p:nvSpPr>
        <p:spPr>
          <a:ln/>
        </p:spPr>
        <p:txBody>
          <a:bodyPr/>
          <a:lstStyle>
            <a:lvl1pPr>
              <a:defRPr/>
            </a:lvl1pPr>
          </a:lstStyle>
          <a:p>
            <a:fld id="{8FA8DCE8-16FD-4B86-8EBA-7CACF3D717D2}" type="slidenum">
              <a:rPr lang="en-US" altLang="ja-JP"/>
              <a:pPr/>
              <a:t>‹#›</a:t>
            </a:fld>
            <a:endParaRPr lang="en-US" altLang="ja-JP"/>
          </a:p>
        </p:txBody>
      </p:sp>
    </p:spTree>
    <p:extLst>
      <p:ext uri="{BB962C8B-B14F-4D97-AF65-F5344CB8AC3E}">
        <p14:creationId xmlns:p14="http://schemas.microsoft.com/office/powerpoint/2010/main" val="1857041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DAE8747F-F1E9-48C3-B863-AA1DC20A5420}"/>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74733E12-DFA6-4D3F-8C1A-D65DAD9ACFC3}"/>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1748" name="Rectangle 4">
            <a:extLst>
              <a:ext uri="{FF2B5EF4-FFF2-40B4-BE49-F238E27FC236}">
                <a16:creationId xmlns:a16="http://schemas.microsoft.com/office/drawing/2014/main" id="{DB28C7AE-9559-4B72-A2AE-205E88B05B26}"/>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anose="020B0604020202020204" pitchFamily="34" charset="0"/>
              </a:defRPr>
            </a:lvl1pPr>
          </a:lstStyle>
          <a:p>
            <a:pPr>
              <a:defRPr/>
            </a:pPr>
            <a:endParaRPr lang="en-US" altLang="ja-JP"/>
          </a:p>
        </p:txBody>
      </p:sp>
      <p:sp>
        <p:nvSpPr>
          <p:cNvPr id="31749" name="Rectangle 5">
            <a:extLst>
              <a:ext uri="{FF2B5EF4-FFF2-40B4-BE49-F238E27FC236}">
                <a16:creationId xmlns:a16="http://schemas.microsoft.com/office/drawing/2014/main" id="{F9FFCEA0-99B6-4281-A711-7A4FE7D67D21}"/>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anose="020B0604020202020204" pitchFamily="34" charset="0"/>
              </a:defRPr>
            </a:lvl1pPr>
          </a:lstStyle>
          <a:p>
            <a:pPr>
              <a:defRPr/>
            </a:pPr>
            <a:endParaRPr lang="en-US" altLang="ja-JP"/>
          </a:p>
        </p:txBody>
      </p:sp>
      <p:sp>
        <p:nvSpPr>
          <p:cNvPr id="31750" name="Rectangle 6">
            <a:extLst>
              <a:ext uri="{FF2B5EF4-FFF2-40B4-BE49-F238E27FC236}">
                <a16:creationId xmlns:a16="http://schemas.microsoft.com/office/drawing/2014/main" id="{1FA20244-F3C4-4269-AEA7-CBE01D434965}"/>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A1CBC8BE-9143-4413-826D-0A7FCC641A60}"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pitchFamily="34" charset="0"/>
          <a:ea typeface="ＭＳ Ｐゴシック" pitchFamily="50" charset="-128"/>
        </a:defRPr>
      </a:lvl5pPr>
      <a:lvl6pPr marL="457200" algn="ctr" rtl="0" fontAlgn="base">
        <a:spcBef>
          <a:spcPct val="0"/>
        </a:spcBef>
        <a:spcAft>
          <a:spcPct val="0"/>
        </a:spcAft>
        <a:defRPr kumimoji="1" sz="4400">
          <a:solidFill>
            <a:schemeClr val="tx2"/>
          </a:solidFill>
          <a:latin typeface="Arial" pitchFamily="34" charset="0"/>
          <a:ea typeface="ＭＳ Ｐゴシック" pitchFamily="50" charset="-128"/>
        </a:defRPr>
      </a:lvl6pPr>
      <a:lvl7pPr marL="914400" algn="ctr" rtl="0" fontAlgn="base">
        <a:spcBef>
          <a:spcPct val="0"/>
        </a:spcBef>
        <a:spcAft>
          <a:spcPct val="0"/>
        </a:spcAft>
        <a:defRPr kumimoji="1" sz="4400">
          <a:solidFill>
            <a:schemeClr val="tx2"/>
          </a:solidFill>
          <a:latin typeface="Arial" pitchFamily="34" charset="0"/>
          <a:ea typeface="ＭＳ Ｐゴシック" pitchFamily="50" charset="-128"/>
        </a:defRPr>
      </a:lvl7pPr>
      <a:lvl8pPr marL="1371600" algn="ctr" rtl="0" fontAlgn="base">
        <a:spcBef>
          <a:spcPct val="0"/>
        </a:spcBef>
        <a:spcAft>
          <a:spcPct val="0"/>
        </a:spcAft>
        <a:defRPr kumimoji="1" sz="4400">
          <a:solidFill>
            <a:schemeClr val="tx2"/>
          </a:solidFill>
          <a:latin typeface="Arial" pitchFamily="34" charset="0"/>
          <a:ea typeface="ＭＳ Ｐゴシック" pitchFamily="50" charset="-128"/>
        </a:defRPr>
      </a:lvl8pPr>
      <a:lvl9pPr marL="1828800" algn="ctr" rtl="0" fontAlgn="base">
        <a:spcBef>
          <a:spcPct val="0"/>
        </a:spcBef>
        <a:spcAft>
          <a:spcPct val="0"/>
        </a:spcAft>
        <a:defRPr kumimoji="1" sz="4400">
          <a:solidFill>
            <a:schemeClr val="tx2"/>
          </a:solidFill>
          <a:latin typeface="Arial" pitchFamily="34"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CD2BD6B6-60FD-4CBA-9CA3-D9732E7FF4C1}"/>
              </a:ext>
            </a:extLst>
          </p:cNvPr>
          <p:cNvSpPr>
            <a:spLocks noGrp="1" noChangeArrowheads="1"/>
          </p:cNvSpPr>
          <p:nvPr>
            <p:ph type="ctrTitle"/>
          </p:nvPr>
        </p:nvSpPr>
        <p:spPr>
          <a:xfrm>
            <a:off x="685800" y="2130425"/>
            <a:ext cx="7772400" cy="857250"/>
          </a:xfrm>
        </p:spPr>
        <p:txBody>
          <a:bodyPr/>
          <a:lstStyle/>
          <a:p>
            <a:pPr eaLnBrk="1" hangingPunct="1"/>
            <a:r>
              <a:rPr lang="ja-JP" altLang="en-US">
                <a:solidFill>
                  <a:schemeClr val="tx1"/>
                </a:solidFill>
              </a:rPr>
              <a:t>不確かさ評価の概要</a:t>
            </a:r>
          </a:p>
        </p:txBody>
      </p:sp>
      <p:sp>
        <p:nvSpPr>
          <p:cNvPr id="2051" name="Rectangle 3">
            <a:extLst>
              <a:ext uri="{FF2B5EF4-FFF2-40B4-BE49-F238E27FC236}">
                <a16:creationId xmlns:a16="http://schemas.microsoft.com/office/drawing/2014/main" id="{439F113B-C10A-4E92-A893-6D02E0DA605A}"/>
              </a:ext>
            </a:extLst>
          </p:cNvPr>
          <p:cNvSpPr>
            <a:spLocks noGrp="1" noChangeArrowheads="1"/>
          </p:cNvSpPr>
          <p:nvPr>
            <p:ph type="subTitle" idx="1"/>
          </p:nvPr>
        </p:nvSpPr>
        <p:spPr/>
        <p:txBody>
          <a:bodyPr/>
          <a:lstStyle/>
          <a:p>
            <a:pPr eaLnBrk="1" hangingPunct="1"/>
            <a:r>
              <a:rPr lang="ja-JP" altLang="en-US"/>
              <a:t>計測標準フォーラム</a:t>
            </a:r>
          </a:p>
          <a:p>
            <a:pPr eaLnBrk="1" hangingPunct="1"/>
            <a:r>
              <a:rPr lang="ja-JP" altLang="en-US"/>
              <a:t>計量標準等トレーサビリティ導入に関する調査研究</a:t>
            </a:r>
            <a:r>
              <a:rPr lang="en-US" altLang="ja-JP"/>
              <a:t>WG2</a:t>
            </a:r>
          </a:p>
          <a:p>
            <a:pPr eaLnBrk="1" hangingPunct="1"/>
            <a:endParaRPr lang="en-US" altLang="ja-JP"/>
          </a:p>
        </p:txBody>
      </p:sp>
      <p:sp>
        <p:nvSpPr>
          <p:cNvPr id="2052" name="Text Box 4">
            <a:extLst>
              <a:ext uri="{FF2B5EF4-FFF2-40B4-BE49-F238E27FC236}">
                <a16:creationId xmlns:a16="http://schemas.microsoft.com/office/drawing/2014/main" id="{1DDAF948-9AE4-4514-97FD-6DA9A4D523A8}"/>
              </a:ext>
            </a:extLst>
          </p:cNvPr>
          <p:cNvSpPr txBox="1">
            <a:spLocks noChangeArrowheads="1"/>
          </p:cNvSpPr>
          <p:nvPr/>
        </p:nvSpPr>
        <p:spPr bwMode="auto">
          <a:xfrm>
            <a:off x="3708400" y="5911850"/>
            <a:ext cx="543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ahoma" panose="020B0604030504040204" pitchFamily="34" charset="0"/>
              </a:rPr>
              <a:t>制作</a:t>
            </a:r>
            <a:r>
              <a:rPr lang="ja-JP" altLang="en-US" sz="1800">
                <a:latin typeface="Tahoma" panose="020B0604030504040204" pitchFamily="34" charset="0"/>
                <a:sym typeface="Wingdings" panose="05000000000000000000" pitchFamily="2" charset="2"/>
              </a:rPr>
              <a:t>：</a:t>
            </a:r>
            <a:r>
              <a:rPr lang="ja-JP" altLang="en-US" sz="1800">
                <a:latin typeface="Tahoma" panose="020B0604030504040204" pitchFamily="34" charset="0"/>
              </a:rPr>
              <a:t>産業技術総合研究所　計量標準総合センター　　</a:t>
            </a:r>
          </a:p>
          <a:p>
            <a:pPr algn="r" eaLnBrk="1" hangingPunct="1">
              <a:spcBef>
                <a:spcPct val="0"/>
              </a:spcBef>
              <a:buFontTx/>
              <a:buNone/>
            </a:pPr>
            <a:r>
              <a:rPr lang="ja-JP" altLang="en-US" sz="1800">
                <a:latin typeface="Tahoma" panose="020B0604030504040204" pitchFamily="34" charset="0"/>
              </a:rPr>
              <a:t>田中秀幸</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91EF08E-0CC3-4335-BB2B-18FC8460A107}"/>
              </a:ext>
            </a:extLst>
          </p:cNvPr>
          <p:cNvSpPr>
            <a:spLocks noGrp="1" noChangeArrowheads="1"/>
          </p:cNvSpPr>
          <p:nvPr>
            <p:ph type="title"/>
          </p:nvPr>
        </p:nvSpPr>
        <p:spPr/>
        <p:txBody>
          <a:bodyPr/>
          <a:lstStyle/>
          <a:p>
            <a:pPr eaLnBrk="1" hangingPunct="1"/>
            <a:r>
              <a:rPr lang="ja-JP" altLang="en-US">
                <a:solidFill>
                  <a:schemeClr val="tx1"/>
                </a:solidFill>
              </a:rPr>
              <a:t>タイプ</a:t>
            </a:r>
            <a:r>
              <a:rPr lang="en-US" altLang="ja-JP">
                <a:solidFill>
                  <a:schemeClr val="tx1"/>
                </a:solidFill>
              </a:rPr>
              <a:t>A</a:t>
            </a:r>
            <a:r>
              <a:rPr lang="ja-JP" altLang="en-US">
                <a:solidFill>
                  <a:schemeClr val="tx1"/>
                </a:solidFill>
              </a:rPr>
              <a:t>の不確かさ評価</a:t>
            </a:r>
          </a:p>
        </p:txBody>
      </p:sp>
      <p:sp>
        <p:nvSpPr>
          <p:cNvPr id="11267" name="Rectangle 4">
            <a:extLst>
              <a:ext uri="{FF2B5EF4-FFF2-40B4-BE49-F238E27FC236}">
                <a16:creationId xmlns:a16="http://schemas.microsoft.com/office/drawing/2014/main" id="{D1F8867E-27C1-47E5-A4B2-CF0ADD1C1E36}"/>
              </a:ext>
            </a:extLst>
          </p:cNvPr>
          <p:cNvSpPr>
            <a:spLocks noChangeArrowheads="1"/>
          </p:cNvSpPr>
          <p:nvPr/>
        </p:nvSpPr>
        <p:spPr bwMode="auto">
          <a:xfrm>
            <a:off x="0" y="141287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a:solidFill>
                  <a:srgbClr val="FFFF00"/>
                </a:solidFill>
              </a:rPr>
              <a:t>タイプ</a:t>
            </a:r>
            <a:r>
              <a:rPr lang="en-US" altLang="ja-JP" sz="2800" b="1">
                <a:solidFill>
                  <a:srgbClr val="FFFF00"/>
                </a:solidFill>
              </a:rPr>
              <a:t>A</a:t>
            </a:r>
            <a:r>
              <a:rPr lang="ja-JP" altLang="en-US" sz="2800" b="1">
                <a:solidFill>
                  <a:srgbClr val="FFFF00"/>
                </a:solidFill>
              </a:rPr>
              <a:t>の評価</a:t>
            </a:r>
            <a:r>
              <a:rPr lang="ja-JP" altLang="en-US" sz="2800"/>
              <a:t>・・・実験からデータを得て，不確かさを求める．</a:t>
            </a:r>
          </a:p>
        </p:txBody>
      </p:sp>
      <p:sp>
        <p:nvSpPr>
          <p:cNvPr id="11268" name="Text Box 5">
            <a:extLst>
              <a:ext uri="{FF2B5EF4-FFF2-40B4-BE49-F238E27FC236}">
                <a16:creationId xmlns:a16="http://schemas.microsoft.com/office/drawing/2014/main" id="{E3755858-F55C-4DAF-A701-3E1253126E1C}"/>
              </a:ext>
            </a:extLst>
          </p:cNvPr>
          <p:cNvSpPr txBox="1">
            <a:spLocks noChangeArrowheads="1"/>
          </p:cNvSpPr>
          <p:nvPr/>
        </p:nvSpPr>
        <p:spPr bwMode="auto">
          <a:xfrm>
            <a:off x="1116013" y="2657475"/>
            <a:ext cx="75279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800">
                <a:solidFill>
                  <a:srgbClr val="FFFF00"/>
                </a:solidFill>
              </a:rPr>
              <a:t>“</a:t>
            </a:r>
            <a:r>
              <a:rPr lang="ja-JP" altLang="en-US" sz="2800">
                <a:solidFill>
                  <a:srgbClr val="FFFF00"/>
                </a:solidFill>
              </a:rPr>
              <a:t>統計的手法”</a:t>
            </a:r>
            <a:r>
              <a:rPr lang="ja-JP" altLang="en-US" sz="2800"/>
              <a:t>を用いてばらつきを算出する方法．</a:t>
            </a:r>
          </a:p>
        </p:txBody>
      </p:sp>
      <p:sp>
        <p:nvSpPr>
          <p:cNvPr id="11269" name="AutoShape 6">
            <a:extLst>
              <a:ext uri="{FF2B5EF4-FFF2-40B4-BE49-F238E27FC236}">
                <a16:creationId xmlns:a16="http://schemas.microsoft.com/office/drawing/2014/main" id="{8F672F18-9C7A-483B-ADFE-CC156DBFC450}"/>
              </a:ext>
            </a:extLst>
          </p:cNvPr>
          <p:cNvSpPr>
            <a:spLocks noChangeArrowheads="1"/>
          </p:cNvSpPr>
          <p:nvPr/>
        </p:nvSpPr>
        <p:spPr bwMode="auto">
          <a:xfrm>
            <a:off x="4284663" y="1989138"/>
            <a:ext cx="360362" cy="720725"/>
          </a:xfrm>
          <a:prstGeom prst="downArrow">
            <a:avLst>
              <a:gd name="adj1" fmla="val 50000"/>
              <a:gd name="adj2" fmla="val 50000"/>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270" name="Text Box 7">
            <a:extLst>
              <a:ext uri="{FF2B5EF4-FFF2-40B4-BE49-F238E27FC236}">
                <a16:creationId xmlns:a16="http://schemas.microsoft.com/office/drawing/2014/main" id="{09A5F47A-4387-45D3-9D4F-B92E70A9BD68}"/>
              </a:ext>
            </a:extLst>
          </p:cNvPr>
          <p:cNvSpPr txBox="1">
            <a:spLocks noChangeArrowheads="1"/>
          </p:cNvSpPr>
          <p:nvPr/>
        </p:nvSpPr>
        <p:spPr bwMode="auto">
          <a:xfrm>
            <a:off x="0" y="3160713"/>
            <a:ext cx="134302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つまり，</a:t>
            </a:r>
          </a:p>
        </p:txBody>
      </p:sp>
      <p:sp>
        <p:nvSpPr>
          <p:cNvPr id="11271" name="Text Box 8">
            <a:extLst>
              <a:ext uri="{FF2B5EF4-FFF2-40B4-BE49-F238E27FC236}">
                <a16:creationId xmlns:a16="http://schemas.microsoft.com/office/drawing/2014/main" id="{09F193F0-A044-46BB-B5F1-ECB442D21E47}"/>
              </a:ext>
            </a:extLst>
          </p:cNvPr>
          <p:cNvSpPr txBox="1">
            <a:spLocks noChangeArrowheads="1"/>
          </p:cNvSpPr>
          <p:nvPr/>
        </p:nvSpPr>
        <p:spPr bwMode="auto">
          <a:xfrm>
            <a:off x="750888" y="3663950"/>
            <a:ext cx="1250950" cy="307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latin typeface="Tahoma" panose="020B0604030504040204" pitchFamily="34" charset="0"/>
              </a:rPr>
              <a:t>測定値</a:t>
            </a:r>
          </a:p>
          <a:p>
            <a:pPr algn="ctr" eaLnBrk="1" hangingPunct="1">
              <a:spcBef>
                <a:spcPct val="0"/>
              </a:spcBef>
              <a:buFontTx/>
              <a:buNone/>
            </a:pPr>
            <a:r>
              <a:rPr lang="en-US" altLang="ja-JP" sz="2400">
                <a:latin typeface="Tahoma" panose="020B0604030504040204" pitchFamily="34" charset="0"/>
              </a:rPr>
              <a:t>10.02</a:t>
            </a:r>
          </a:p>
          <a:p>
            <a:pPr algn="ctr" eaLnBrk="1" hangingPunct="1">
              <a:spcBef>
                <a:spcPct val="0"/>
              </a:spcBef>
              <a:buFontTx/>
              <a:buNone/>
            </a:pPr>
            <a:r>
              <a:rPr lang="en-US" altLang="ja-JP" sz="2400">
                <a:latin typeface="Tahoma" panose="020B0604030504040204" pitchFamily="34" charset="0"/>
              </a:rPr>
              <a:t>10.10</a:t>
            </a:r>
          </a:p>
          <a:p>
            <a:pPr algn="ctr" eaLnBrk="1" hangingPunct="1">
              <a:spcBef>
                <a:spcPct val="0"/>
              </a:spcBef>
              <a:buFontTx/>
              <a:buNone/>
            </a:pPr>
            <a:r>
              <a:rPr lang="en-US" altLang="ja-JP" sz="2400">
                <a:latin typeface="Tahoma" panose="020B0604030504040204" pitchFamily="34" charset="0"/>
              </a:rPr>
              <a:t>10.21</a:t>
            </a:r>
          </a:p>
          <a:p>
            <a:pPr algn="ctr" eaLnBrk="1" hangingPunct="1">
              <a:spcBef>
                <a:spcPct val="0"/>
              </a:spcBef>
              <a:buFontTx/>
              <a:buNone/>
            </a:pPr>
            <a:r>
              <a:rPr lang="en-US" altLang="ja-JP" sz="2400">
                <a:latin typeface="Tahoma" panose="020B0604030504040204" pitchFamily="34" charset="0"/>
              </a:rPr>
              <a:t>10.11</a:t>
            </a:r>
          </a:p>
          <a:p>
            <a:pPr algn="ctr" eaLnBrk="1" hangingPunct="1">
              <a:spcBef>
                <a:spcPct val="0"/>
              </a:spcBef>
              <a:buFontTx/>
              <a:buNone/>
            </a:pPr>
            <a:r>
              <a:rPr lang="ja-JP" altLang="en-US" sz="2400">
                <a:latin typeface="Tahoma" panose="020B0604030504040204" pitchFamily="34" charset="0"/>
              </a:rPr>
              <a:t>・</a:t>
            </a:r>
          </a:p>
          <a:p>
            <a:pPr algn="ctr" eaLnBrk="1" hangingPunct="1">
              <a:spcBef>
                <a:spcPct val="0"/>
              </a:spcBef>
              <a:buFontTx/>
              <a:buNone/>
            </a:pPr>
            <a:r>
              <a:rPr lang="ja-JP" altLang="en-US" sz="2400">
                <a:latin typeface="Tahoma" panose="020B0604030504040204" pitchFamily="34" charset="0"/>
              </a:rPr>
              <a:t>・</a:t>
            </a:r>
          </a:p>
          <a:p>
            <a:pPr algn="ctr" eaLnBrk="1" hangingPunct="1">
              <a:spcBef>
                <a:spcPct val="0"/>
              </a:spcBef>
              <a:buFontTx/>
              <a:buNone/>
            </a:pPr>
            <a:r>
              <a:rPr lang="ja-JP" altLang="en-US" sz="2400">
                <a:latin typeface="Tahoma" panose="020B0604030504040204" pitchFamily="34" charset="0"/>
              </a:rPr>
              <a:t>・</a:t>
            </a:r>
          </a:p>
        </p:txBody>
      </p:sp>
      <p:sp>
        <p:nvSpPr>
          <p:cNvPr id="11272" name="AutoShape 9">
            <a:extLst>
              <a:ext uri="{FF2B5EF4-FFF2-40B4-BE49-F238E27FC236}">
                <a16:creationId xmlns:a16="http://schemas.microsoft.com/office/drawing/2014/main" id="{4D84B337-234A-4CF9-8AD5-2AF31C7AE2CE}"/>
              </a:ext>
            </a:extLst>
          </p:cNvPr>
          <p:cNvSpPr>
            <a:spLocks noChangeArrowheads="1"/>
          </p:cNvSpPr>
          <p:nvPr/>
        </p:nvSpPr>
        <p:spPr bwMode="auto">
          <a:xfrm>
            <a:off x="2268538" y="4652963"/>
            <a:ext cx="2232025" cy="863600"/>
          </a:xfrm>
          <a:prstGeom prst="rightArrow">
            <a:avLst>
              <a:gd name="adj1" fmla="val 50000"/>
              <a:gd name="adj2" fmla="val 64614"/>
            </a:avLst>
          </a:prstGeom>
          <a:solidFill>
            <a:srgbClr val="66FF33"/>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rgbClr val="FF0000"/>
                </a:solidFill>
                <a:latin typeface="Tahoma" panose="020B0604030504040204" pitchFamily="34" charset="0"/>
              </a:rPr>
              <a:t>統計的手法</a:t>
            </a:r>
          </a:p>
        </p:txBody>
      </p:sp>
      <p:sp>
        <p:nvSpPr>
          <p:cNvPr id="11273" name="Text Box 11">
            <a:extLst>
              <a:ext uri="{FF2B5EF4-FFF2-40B4-BE49-F238E27FC236}">
                <a16:creationId xmlns:a16="http://schemas.microsoft.com/office/drawing/2014/main" id="{D47BA334-3A3A-41D9-A500-0F0141E61A99}"/>
              </a:ext>
            </a:extLst>
          </p:cNvPr>
          <p:cNvSpPr txBox="1">
            <a:spLocks noChangeArrowheads="1"/>
          </p:cNvSpPr>
          <p:nvPr/>
        </p:nvSpPr>
        <p:spPr bwMode="auto">
          <a:xfrm>
            <a:off x="4500563" y="4797425"/>
            <a:ext cx="146526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ばらつき</a:t>
            </a:r>
          </a:p>
        </p:txBody>
      </p:sp>
      <p:sp>
        <p:nvSpPr>
          <p:cNvPr id="11274" name="AutoShape 12">
            <a:extLst>
              <a:ext uri="{FF2B5EF4-FFF2-40B4-BE49-F238E27FC236}">
                <a16:creationId xmlns:a16="http://schemas.microsoft.com/office/drawing/2014/main" id="{9FF73CE5-15EE-40C3-8009-28D6E5F4D3BA}"/>
              </a:ext>
            </a:extLst>
          </p:cNvPr>
          <p:cNvSpPr>
            <a:spLocks noChangeArrowheads="1"/>
          </p:cNvSpPr>
          <p:nvPr/>
        </p:nvSpPr>
        <p:spPr bwMode="auto">
          <a:xfrm>
            <a:off x="5940425" y="4941888"/>
            <a:ext cx="1008063" cy="358775"/>
          </a:xfrm>
          <a:prstGeom prst="rightArrow">
            <a:avLst>
              <a:gd name="adj1" fmla="val 50000"/>
              <a:gd name="adj2" fmla="val 70243"/>
            </a:avLst>
          </a:prstGeom>
          <a:solidFill>
            <a:srgbClr val="66FF33"/>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1275" name="Text Box 13">
            <a:extLst>
              <a:ext uri="{FF2B5EF4-FFF2-40B4-BE49-F238E27FC236}">
                <a16:creationId xmlns:a16="http://schemas.microsoft.com/office/drawing/2014/main" id="{415D9D28-190D-44CE-A2C6-7F05A6FA3878}"/>
              </a:ext>
            </a:extLst>
          </p:cNvPr>
          <p:cNvSpPr txBox="1">
            <a:spLocks noChangeArrowheads="1"/>
          </p:cNvSpPr>
          <p:nvPr/>
        </p:nvSpPr>
        <p:spPr bwMode="auto">
          <a:xfrm>
            <a:off x="6804025" y="4495800"/>
            <a:ext cx="233997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latin typeface="Tahoma" panose="020B0604030504040204" pitchFamily="34" charset="0"/>
              </a:rPr>
              <a:t>タイプ</a:t>
            </a:r>
            <a:r>
              <a:rPr lang="en-US" altLang="ja-JP" sz="2800">
                <a:latin typeface="Tahoma" panose="020B0604030504040204" pitchFamily="34" charset="0"/>
              </a:rPr>
              <a:t>A</a:t>
            </a:r>
            <a:r>
              <a:rPr lang="ja-JP" altLang="en-US" sz="2800">
                <a:latin typeface="Tahoma" panose="020B0604030504040204" pitchFamily="34" charset="0"/>
              </a:rPr>
              <a:t>として評価された</a:t>
            </a:r>
          </a:p>
          <a:p>
            <a:pPr algn="ctr" eaLnBrk="1" hangingPunct="1">
              <a:spcBef>
                <a:spcPct val="0"/>
              </a:spcBef>
              <a:buFontTx/>
              <a:buNone/>
            </a:pPr>
            <a:r>
              <a:rPr lang="ja-JP" altLang="en-US" sz="2800">
                <a:latin typeface="Tahoma" panose="020B0604030504040204" pitchFamily="34" charset="0"/>
              </a:rPr>
              <a:t>不確かさ</a:t>
            </a:r>
          </a:p>
        </p:txBody>
      </p:sp>
      <p:sp>
        <p:nvSpPr>
          <p:cNvPr id="11276" name="Text Box 14">
            <a:extLst>
              <a:ext uri="{FF2B5EF4-FFF2-40B4-BE49-F238E27FC236}">
                <a16:creationId xmlns:a16="http://schemas.microsoft.com/office/drawing/2014/main" id="{F547D0EE-5B73-47F0-9ADC-DC3B13A27F50}"/>
              </a:ext>
            </a:extLst>
          </p:cNvPr>
          <p:cNvSpPr txBox="1">
            <a:spLocks noChangeArrowheads="1"/>
          </p:cNvSpPr>
          <p:nvPr/>
        </p:nvSpPr>
        <p:spPr bwMode="auto">
          <a:xfrm>
            <a:off x="7667625" y="6113463"/>
            <a:ext cx="1320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となる．</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2B4B65CD-6143-49C4-BA05-0F42A91CA342}"/>
              </a:ext>
            </a:extLst>
          </p:cNvPr>
          <p:cNvSpPr>
            <a:spLocks noGrp="1" noChangeArrowheads="1"/>
          </p:cNvSpPr>
          <p:nvPr>
            <p:ph type="title"/>
          </p:nvPr>
        </p:nvSpPr>
        <p:spPr/>
        <p:txBody>
          <a:bodyPr/>
          <a:lstStyle/>
          <a:p>
            <a:pPr eaLnBrk="1" hangingPunct="1"/>
            <a:r>
              <a:rPr lang="ja-JP" altLang="en-US">
                <a:solidFill>
                  <a:schemeClr val="tx1"/>
                </a:solidFill>
              </a:rPr>
              <a:t>タイプ</a:t>
            </a:r>
            <a:r>
              <a:rPr lang="en-US" altLang="ja-JP">
                <a:solidFill>
                  <a:schemeClr val="tx1"/>
                </a:solidFill>
              </a:rPr>
              <a:t>B</a:t>
            </a:r>
            <a:r>
              <a:rPr lang="ja-JP" altLang="en-US">
                <a:solidFill>
                  <a:schemeClr val="tx1"/>
                </a:solidFill>
              </a:rPr>
              <a:t>の不確かさ評価（</a:t>
            </a:r>
            <a:r>
              <a:rPr lang="en-US" altLang="ja-JP">
                <a:solidFill>
                  <a:schemeClr val="tx1"/>
                </a:solidFill>
              </a:rPr>
              <a:t>1</a:t>
            </a:r>
            <a:r>
              <a:rPr lang="ja-JP" altLang="en-US">
                <a:solidFill>
                  <a:schemeClr val="tx1"/>
                </a:solidFill>
              </a:rPr>
              <a:t>）</a:t>
            </a:r>
          </a:p>
        </p:txBody>
      </p:sp>
      <p:sp>
        <p:nvSpPr>
          <p:cNvPr id="12291" name="Rectangle 5">
            <a:extLst>
              <a:ext uri="{FF2B5EF4-FFF2-40B4-BE49-F238E27FC236}">
                <a16:creationId xmlns:a16="http://schemas.microsoft.com/office/drawing/2014/main" id="{1C5A75AD-125D-4741-9064-E487DEE1A9C1}"/>
              </a:ext>
            </a:extLst>
          </p:cNvPr>
          <p:cNvSpPr>
            <a:spLocks noChangeArrowheads="1"/>
          </p:cNvSpPr>
          <p:nvPr/>
        </p:nvSpPr>
        <p:spPr bwMode="auto">
          <a:xfrm>
            <a:off x="468313" y="1916113"/>
            <a:ext cx="7993062" cy="446405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292" name="Text Box 6">
            <a:extLst>
              <a:ext uri="{FF2B5EF4-FFF2-40B4-BE49-F238E27FC236}">
                <a16:creationId xmlns:a16="http://schemas.microsoft.com/office/drawing/2014/main" id="{700FB1E9-FD09-4880-9F95-2506848B6C8F}"/>
              </a:ext>
            </a:extLst>
          </p:cNvPr>
          <p:cNvSpPr txBox="1">
            <a:spLocks noChangeArrowheads="1"/>
          </p:cNvSpPr>
          <p:nvPr/>
        </p:nvSpPr>
        <p:spPr bwMode="auto">
          <a:xfrm>
            <a:off x="0" y="1196975"/>
            <a:ext cx="65293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a:solidFill>
                  <a:srgbClr val="FFFF00"/>
                </a:solidFill>
              </a:rPr>
              <a:t>なぜタイプ</a:t>
            </a:r>
            <a:r>
              <a:rPr lang="en-US" altLang="ja-JP" sz="2800" b="1">
                <a:solidFill>
                  <a:srgbClr val="FFFF00"/>
                </a:solidFill>
              </a:rPr>
              <a:t>B</a:t>
            </a:r>
            <a:r>
              <a:rPr lang="ja-JP" altLang="en-US" sz="2800" b="1">
                <a:solidFill>
                  <a:srgbClr val="FFFF00"/>
                </a:solidFill>
              </a:rPr>
              <a:t>の不確かさ評価が必要なのか</a:t>
            </a:r>
          </a:p>
        </p:txBody>
      </p:sp>
      <p:sp>
        <p:nvSpPr>
          <p:cNvPr id="12293" name="Text Box 7">
            <a:extLst>
              <a:ext uri="{FF2B5EF4-FFF2-40B4-BE49-F238E27FC236}">
                <a16:creationId xmlns:a16="http://schemas.microsoft.com/office/drawing/2014/main" id="{A4782775-8CC5-42BA-9F10-D67EBF34CF54}"/>
              </a:ext>
            </a:extLst>
          </p:cNvPr>
          <p:cNvSpPr txBox="1">
            <a:spLocks noChangeArrowheads="1"/>
          </p:cNvSpPr>
          <p:nvPr/>
        </p:nvSpPr>
        <p:spPr bwMode="auto">
          <a:xfrm>
            <a:off x="539750" y="1989138"/>
            <a:ext cx="7993063"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a:t>
            </a:r>
            <a:r>
              <a:rPr lang="ja-JP" altLang="en-US" sz="2800" b="1">
                <a:solidFill>
                  <a:srgbClr val="FF0000"/>
                </a:solidFill>
              </a:rPr>
              <a:t>標準器の校正の不確かさ</a:t>
            </a:r>
            <a:r>
              <a:rPr lang="ja-JP" altLang="en-US" sz="2800">
                <a:solidFill>
                  <a:schemeClr val="bg2"/>
                </a:solidFill>
              </a:rPr>
              <a:t>・・・使っている標準器の校正の不確かさ評価まで行わなくてはいけない？</a:t>
            </a:r>
          </a:p>
          <a:p>
            <a:pPr eaLnBrk="1" hangingPunct="1">
              <a:spcBef>
                <a:spcPct val="0"/>
              </a:spcBef>
              <a:buFontTx/>
              <a:buNone/>
            </a:pPr>
            <a:r>
              <a:rPr lang="ja-JP" altLang="en-US" sz="2800">
                <a:solidFill>
                  <a:schemeClr val="bg2"/>
                </a:solidFill>
              </a:rPr>
              <a:t>・</a:t>
            </a:r>
            <a:r>
              <a:rPr lang="ja-JP" altLang="en-US" sz="2800" b="1">
                <a:solidFill>
                  <a:srgbClr val="FF0000"/>
                </a:solidFill>
              </a:rPr>
              <a:t>再現することが難しい不確かさ要因</a:t>
            </a:r>
            <a:r>
              <a:rPr lang="ja-JP" altLang="en-US" sz="2800">
                <a:solidFill>
                  <a:schemeClr val="bg2"/>
                </a:solidFill>
              </a:rPr>
              <a:t>・・・実験室の温度が変化することによって測定値が変動するならば，</a:t>
            </a:r>
            <a:r>
              <a:rPr lang="en-US" altLang="ja-JP" sz="2800">
                <a:solidFill>
                  <a:schemeClr val="bg2"/>
                </a:solidFill>
              </a:rPr>
              <a:t>1</a:t>
            </a:r>
            <a:r>
              <a:rPr lang="ja-JP" altLang="en-US" sz="2800">
                <a:solidFill>
                  <a:schemeClr val="bg2"/>
                </a:solidFill>
              </a:rPr>
              <a:t>年間実験室の温度を測りつづけなければいけない？</a:t>
            </a:r>
          </a:p>
          <a:p>
            <a:pPr eaLnBrk="1" hangingPunct="1">
              <a:spcBef>
                <a:spcPct val="0"/>
              </a:spcBef>
              <a:buFontTx/>
              <a:buNone/>
            </a:pPr>
            <a:r>
              <a:rPr lang="ja-JP" altLang="en-US" sz="2800">
                <a:solidFill>
                  <a:schemeClr val="bg2"/>
                </a:solidFill>
              </a:rPr>
              <a:t>・</a:t>
            </a:r>
            <a:r>
              <a:rPr lang="ja-JP" altLang="en-US" sz="2800" b="1">
                <a:solidFill>
                  <a:srgbClr val="FF0000"/>
                </a:solidFill>
              </a:rPr>
              <a:t>そもそも測定できない不確かさ</a:t>
            </a:r>
            <a:r>
              <a:rPr lang="ja-JP" altLang="en-US" sz="2800">
                <a:solidFill>
                  <a:schemeClr val="bg2"/>
                </a:solidFill>
              </a:rPr>
              <a:t>・・・使っている温度計は</a:t>
            </a:r>
            <a:r>
              <a:rPr lang="en-US" altLang="ja-JP" sz="2800">
                <a:solidFill>
                  <a:schemeClr val="bg2"/>
                </a:solidFill>
              </a:rPr>
              <a:t>±0.5℃</a:t>
            </a:r>
            <a:r>
              <a:rPr lang="ja-JP" altLang="en-US" sz="2800">
                <a:solidFill>
                  <a:schemeClr val="bg2"/>
                </a:solidFill>
              </a:rPr>
              <a:t>でしか温度が分からないのだけど，その計れなかった</a:t>
            </a:r>
            <a:r>
              <a:rPr lang="en-US" altLang="ja-JP" sz="2800">
                <a:solidFill>
                  <a:schemeClr val="bg2"/>
                </a:solidFill>
              </a:rPr>
              <a:t>±0.5℃</a:t>
            </a:r>
            <a:r>
              <a:rPr lang="ja-JP" altLang="en-US" sz="2800">
                <a:solidFill>
                  <a:schemeClr val="bg2"/>
                </a:solidFill>
              </a:rPr>
              <a:t>の間の温度の曖昧さの評価は？</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169FC62B-5767-4EA6-A6A7-9DF27B62DCC8}"/>
              </a:ext>
            </a:extLst>
          </p:cNvPr>
          <p:cNvSpPr>
            <a:spLocks noGrp="1" noChangeArrowheads="1"/>
          </p:cNvSpPr>
          <p:nvPr>
            <p:ph type="title"/>
          </p:nvPr>
        </p:nvSpPr>
        <p:spPr/>
        <p:txBody>
          <a:bodyPr/>
          <a:lstStyle/>
          <a:p>
            <a:pPr eaLnBrk="1" hangingPunct="1"/>
            <a:r>
              <a:rPr lang="ja-JP" altLang="en-US">
                <a:solidFill>
                  <a:schemeClr val="tx1"/>
                </a:solidFill>
              </a:rPr>
              <a:t>タイプ</a:t>
            </a:r>
            <a:r>
              <a:rPr lang="en-US" altLang="ja-JP">
                <a:solidFill>
                  <a:schemeClr val="tx1"/>
                </a:solidFill>
              </a:rPr>
              <a:t>B</a:t>
            </a:r>
            <a:r>
              <a:rPr lang="ja-JP" altLang="en-US">
                <a:solidFill>
                  <a:schemeClr val="tx1"/>
                </a:solidFill>
              </a:rPr>
              <a:t>の不確かさ評価（</a:t>
            </a:r>
            <a:r>
              <a:rPr lang="en-US" altLang="ja-JP">
                <a:solidFill>
                  <a:schemeClr val="tx1"/>
                </a:solidFill>
              </a:rPr>
              <a:t>2</a:t>
            </a:r>
            <a:r>
              <a:rPr lang="ja-JP" altLang="en-US">
                <a:solidFill>
                  <a:schemeClr val="tx1"/>
                </a:solidFill>
              </a:rPr>
              <a:t>）</a:t>
            </a:r>
          </a:p>
        </p:txBody>
      </p:sp>
      <p:sp>
        <p:nvSpPr>
          <p:cNvPr id="13315" name="Rectangle 4">
            <a:extLst>
              <a:ext uri="{FF2B5EF4-FFF2-40B4-BE49-F238E27FC236}">
                <a16:creationId xmlns:a16="http://schemas.microsoft.com/office/drawing/2014/main" id="{D987F0EA-9664-42F9-BCFE-D90BFB1A137C}"/>
              </a:ext>
            </a:extLst>
          </p:cNvPr>
          <p:cNvSpPr>
            <a:spLocks noChangeArrowheads="1"/>
          </p:cNvSpPr>
          <p:nvPr/>
        </p:nvSpPr>
        <p:spPr bwMode="auto">
          <a:xfrm>
            <a:off x="468313" y="3924300"/>
            <a:ext cx="8207375" cy="1196975"/>
          </a:xfrm>
          <a:prstGeom prst="rect">
            <a:avLst/>
          </a:prstGeom>
          <a:solidFill>
            <a:srgbClr val="99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3316" name="WordArt 5">
            <a:extLst>
              <a:ext uri="{FF2B5EF4-FFF2-40B4-BE49-F238E27FC236}">
                <a16:creationId xmlns:a16="http://schemas.microsoft.com/office/drawing/2014/main" id="{C7A8B59A-E2C4-41E3-AE52-FC27A236E1F5}"/>
              </a:ext>
            </a:extLst>
          </p:cNvPr>
          <p:cNvSpPr>
            <a:spLocks noChangeArrowheads="1" noChangeShapeType="1" noTextEdit="1"/>
          </p:cNvSpPr>
          <p:nvPr/>
        </p:nvSpPr>
        <p:spPr bwMode="auto">
          <a:xfrm>
            <a:off x="900113" y="1989138"/>
            <a:ext cx="6943725" cy="457200"/>
          </a:xfrm>
          <a:prstGeom prst="rect">
            <a:avLst/>
          </a:prstGeom>
        </p:spPr>
        <p:txBody>
          <a:bodyPr wrap="none" fromWordArt="1">
            <a:prstTxWarp prst="textPlain">
              <a:avLst>
                <a:gd name="adj" fmla="val 50000"/>
              </a:avLst>
            </a:prstTxWarp>
          </a:bodyPr>
          <a:lstStyle/>
          <a:p>
            <a:pPr algn="ctr"/>
            <a:r>
              <a:rPr lang="ja-JP" altLang="en-US" sz="3600" kern="10">
                <a:ln w="9525">
                  <a:solidFill>
                    <a:schemeClr val="bg2"/>
                  </a:solidFill>
                  <a:round/>
                  <a:headEnd/>
                  <a:tailEnd/>
                </a:ln>
                <a:solidFill>
                  <a:srgbClr val="FFFF00"/>
                </a:solidFill>
                <a:effectLst>
                  <a:outerShdw dist="35921" dir="2700000" algn="ctr" rotWithShape="0">
                    <a:srgbClr val="C0C0C0">
                      <a:alpha val="79999"/>
                    </a:srgbClr>
                  </a:outerShdw>
                </a:effectLst>
                <a:latin typeface="ＭＳ Ｐゴシック" panose="020B0600070205080204" pitchFamily="50" charset="-128"/>
              </a:rPr>
              <a:t>確率分布を仮定して不確かさを評価する</a:t>
            </a:r>
          </a:p>
        </p:txBody>
      </p:sp>
      <p:sp>
        <p:nvSpPr>
          <p:cNvPr id="13317" name="Text Box 6">
            <a:extLst>
              <a:ext uri="{FF2B5EF4-FFF2-40B4-BE49-F238E27FC236}">
                <a16:creationId xmlns:a16="http://schemas.microsoft.com/office/drawing/2014/main" id="{B971F137-574F-4570-B09C-E26C3DCD20DF}"/>
              </a:ext>
            </a:extLst>
          </p:cNvPr>
          <p:cNvSpPr txBox="1">
            <a:spLocks noChangeArrowheads="1"/>
          </p:cNvSpPr>
          <p:nvPr/>
        </p:nvSpPr>
        <p:spPr bwMode="auto">
          <a:xfrm>
            <a:off x="468313" y="3933825"/>
            <a:ext cx="835183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chemeClr val="bg2"/>
                </a:solidFill>
              </a:rPr>
              <a:t>実際に実験を行わないので，コスト，時間，人手の節約に大きく貢献する．</a:t>
            </a:r>
          </a:p>
        </p:txBody>
      </p:sp>
      <p:sp>
        <p:nvSpPr>
          <p:cNvPr id="13318" name="Line 7">
            <a:extLst>
              <a:ext uri="{FF2B5EF4-FFF2-40B4-BE49-F238E27FC236}">
                <a16:creationId xmlns:a16="http://schemas.microsoft.com/office/drawing/2014/main" id="{543C8598-7F89-4256-9DB6-E3A50F0684E9}"/>
              </a:ext>
            </a:extLst>
          </p:cNvPr>
          <p:cNvSpPr>
            <a:spLocks noChangeShapeType="1"/>
          </p:cNvSpPr>
          <p:nvPr/>
        </p:nvSpPr>
        <p:spPr bwMode="auto">
          <a:xfrm>
            <a:off x="898525" y="2565400"/>
            <a:ext cx="2809875"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3319" name="Text Box 8">
            <a:extLst>
              <a:ext uri="{FF2B5EF4-FFF2-40B4-BE49-F238E27FC236}">
                <a16:creationId xmlns:a16="http://schemas.microsoft.com/office/drawing/2014/main" id="{2DCBB7A6-7155-43CA-B23A-065E995DC99D}"/>
              </a:ext>
            </a:extLst>
          </p:cNvPr>
          <p:cNvSpPr txBox="1">
            <a:spLocks noChangeArrowheads="1"/>
          </p:cNvSpPr>
          <p:nvPr/>
        </p:nvSpPr>
        <p:spPr bwMode="auto">
          <a:xfrm>
            <a:off x="323850" y="2584450"/>
            <a:ext cx="4316413"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a:solidFill>
                  <a:srgbClr val="FFFF00"/>
                </a:solidFill>
              </a:rPr>
              <a:t>確率分布を仮定するには</a:t>
            </a:r>
          </a:p>
          <a:p>
            <a:pPr eaLnBrk="1" hangingPunct="1">
              <a:spcBef>
                <a:spcPct val="0"/>
              </a:spcBef>
              <a:buFontTx/>
              <a:buNone/>
            </a:pPr>
            <a:r>
              <a:rPr lang="ja-JP" altLang="en-US" sz="2800" b="1">
                <a:solidFill>
                  <a:srgbClr val="FFFF00"/>
                </a:solidFill>
              </a:rPr>
              <a:t>合理的な判断材料が必要．</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918EC53-6BA4-4D65-B75C-31DB275473E9}"/>
              </a:ext>
            </a:extLst>
          </p:cNvPr>
          <p:cNvSpPr>
            <a:spLocks noGrp="1" noChangeArrowheads="1"/>
          </p:cNvSpPr>
          <p:nvPr>
            <p:ph type="title"/>
          </p:nvPr>
        </p:nvSpPr>
        <p:spPr/>
        <p:txBody>
          <a:bodyPr/>
          <a:lstStyle/>
          <a:p>
            <a:pPr eaLnBrk="1" hangingPunct="1"/>
            <a:r>
              <a:rPr lang="ja-JP" altLang="en-US">
                <a:solidFill>
                  <a:schemeClr val="tx1"/>
                </a:solidFill>
              </a:rPr>
              <a:t>不確かさの大きさの算出</a:t>
            </a:r>
          </a:p>
        </p:txBody>
      </p:sp>
      <p:sp>
        <p:nvSpPr>
          <p:cNvPr id="14339" name="Text Box 75">
            <a:extLst>
              <a:ext uri="{FF2B5EF4-FFF2-40B4-BE49-F238E27FC236}">
                <a16:creationId xmlns:a16="http://schemas.microsoft.com/office/drawing/2014/main" id="{D6FE1D92-2F5D-4A8C-A7D2-C4D972A5BE85}"/>
              </a:ext>
            </a:extLst>
          </p:cNvPr>
          <p:cNvSpPr txBox="1">
            <a:spLocks noChangeArrowheads="1"/>
          </p:cNvSpPr>
          <p:nvPr/>
        </p:nvSpPr>
        <p:spPr bwMode="auto">
          <a:xfrm>
            <a:off x="1403350" y="5911850"/>
            <a:ext cx="604837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タイプ</a:t>
            </a:r>
            <a:r>
              <a:rPr lang="en-US" altLang="ja-JP" sz="2800">
                <a:latin typeface="Tahoma" panose="020B0604030504040204" pitchFamily="34" charset="0"/>
              </a:rPr>
              <a:t>A</a:t>
            </a:r>
            <a:r>
              <a:rPr lang="ja-JP" altLang="en-US" sz="2800">
                <a:latin typeface="Tahoma" panose="020B0604030504040204" pitchFamily="34" charset="0"/>
              </a:rPr>
              <a:t>，タイプ</a:t>
            </a:r>
            <a:r>
              <a:rPr lang="en-US" altLang="ja-JP" sz="2800">
                <a:latin typeface="Tahoma" panose="020B0604030504040204" pitchFamily="34" charset="0"/>
              </a:rPr>
              <a:t>B</a:t>
            </a:r>
            <a:r>
              <a:rPr lang="ja-JP" altLang="en-US" sz="2800">
                <a:latin typeface="Tahoma" panose="020B0604030504040204" pitchFamily="34" charset="0"/>
              </a:rPr>
              <a:t>の評価法で算出された値等をここに記入，計算</a:t>
            </a:r>
          </a:p>
        </p:txBody>
      </p:sp>
      <p:graphicFrame>
        <p:nvGraphicFramePr>
          <p:cNvPr id="8" name="Group 98">
            <a:extLst>
              <a:ext uri="{FF2B5EF4-FFF2-40B4-BE49-F238E27FC236}">
                <a16:creationId xmlns:a16="http://schemas.microsoft.com/office/drawing/2014/main" id="{174B4F3A-3686-46EF-B680-635CED7A6DBD}"/>
              </a:ext>
            </a:extLst>
          </p:cNvPr>
          <p:cNvGraphicFramePr>
            <a:graphicFrameLocks noGrp="1"/>
          </p:cNvGraphicFramePr>
          <p:nvPr/>
        </p:nvGraphicFramePr>
        <p:xfrm>
          <a:off x="92075" y="1341438"/>
          <a:ext cx="8959850" cy="4540252"/>
        </p:xfrm>
        <a:graphic>
          <a:graphicData uri="http://schemas.openxmlformats.org/drawingml/2006/table">
            <a:tbl>
              <a:tblPr/>
              <a:tblGrid>
                <a:gridCol w="717550">
                  <a:extLst>
                    <a:ext uri="{9D8B030D-6E8A-4147-A177-3AD203B41FA5}">
                      <a16:colId xmlns:a16="http://schemas.microsoft.com/office/drawing/2014/main" val="20000"/>
                    </a:ext>
                  </a:extLst>
                </a:gridCol>
                <a:gridCol w="1562100">
                  <a:extLst>
                    <a:ext uri="{9D8B030D-6E8A-4147-A177-3AD203B41FA5}">
                      <a16:colId xmlns:a16="http://schemas.microsoft.com/office/drawing/2014/main" val="20001"/>
                    </a:ext>
                  </a:extLst>
                </a:gridCol>
                <a:gridCol w="944563">
                  <a:extLst>
                    <a:ext uri="{9D8B030D-6E8A-4147-A177-3AD203B41FA5}">
                      <a16:colId xmlns:a16="http://schemas.microsoft.com/office/drawing/2014/main" val="20002"/>
                    </a:ext>
                  </a:extLst>
                </a:gridCol>
                <a:gridCol w="1044575">
                  <a:extLst>
                    <a:ext uri="{9D8B030D-6E8A-4147-A177-3AD203B41FA5}">
                      <a16:colId xmlns:a16="http://schemas.microsoft.com/office/drawing/2014/main" val="20003"/>
                    </a:ext>
                  </a:extLst>
                </a:gridCol>
                <a:gridCol w="566737">
                  <a:extLst>
                    <a:ext uri="{9D8B030D-6E8A-4147-A177-3AD203B41FA5}">
                      <a16:colId xmlns:a16="http://schemas.microsoft.com/office/drawing/2014/main" val="20004"/>
                    </a:ext>
                  </a:extLst>
                </a:gridCol>
                <a:gridCol w="1387475">
                  <a:extLst>
                    <a:ext uri="{9D8B030D-6E8A-4147-A177-3AD203B41FA5}">
                      <a16:colId xmlns:a16="http://schemas.microsoft.com/office/drawing/2014/main" val="20005"/>
                    </a:ext>
                  </a:extLst>
                </a:gridCol>
                <a:gridCol w="1081088">
                  <a:extLst>
                    <a:ext uri="{9D8B030D-6E8A-4147-A177-3AD203B41FA5}">
                      <a16:colId xmlns:a16="http://schemas.microsoft.com/office/drawing/2014/main" val="20006"/>
                    </a:ext>
                  </a:extLst>
                </a:gridCol>
                <a:gridCol w="1655762">
                  <a:extLst>
                    <a:ext uri="{9D8B030D-6E8A-4147-A177-3AD203B41FA5}">
                      <a16:colId xmlns:a16="http://schemas.microsoft.com/office/drawing/2014/main" val="20007"/>
                    </a:ext>
                  </a:extLst>
                </a:gridCol>
              </a:tblGrid>
              <a:tr h="863600">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96913">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0088">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6913">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14" marR="90014"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11213">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71525">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55" marR="91455"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14405" name="Oval 74">
            <a:extLst>
              <a:ext uri="{FF2B5EF4-FFF2-40B4-BE49-F238E27FC236}">
                <a16:creationId xmlns:a16="http://schemas.microsoft.com/office/drawing/2014/main" id="{8F7322D4-85F3-450E-A9A3-1BDFE6446DF6}"/>
              </a:ext>
            </a:extLst>
          </p:cNvPr>
          <p:cNvSpPr>
            <a:spLocks noChangeArrowheads="1"/>
          </p:cNvSpPr>
          <p:nvPr/>
        </p:nvSpPr>
        <p:spPr bwMode="auto">
          <a:xfrm>
            <a:off x="2411413" y="1341438"/>
            <a:ext cx="3816350" cy="295116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cxnSp>
        <p:nvCxnSpPr>
          <p:cNvPr id="14406" name="AutoShape 76">
            <a:extLst>
              <a:ext uri="{FF2B5EF4-FFF2-40B4-BE49-F238E27FC236}">
                <a16:creationId xmlns:a16="http://schemas.microsoft.com/office/drawing/2014/main" id="{C7AFB5FA-02F0-42F0-A525-6506C8A4C610}"/>
              </a:ext>
            </a:extLst>
          </p:cNvPr>
          <p:cNvCxnSpPr>
            <a:cxnSpLocks noChangeShapeType="1"/>
            <a:stCxn id="14405" idx="3"/>
            <a:endCxn id="14339" idx="0"/>
          </p:cNvCxnSpPr>
          <p:nvPr/>
        </p:nvCxnSpPr>
        <p:spPr bwMode="auto">
          <a:xfrm rot="16200000" flipH="1">
            <a:off x="2673351" y="4157662"/>
            <a:ext cx="2051050" cy="1457325"/>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20DBFB73-3F93-401A-8F07-BED76DA0DBCC}"/>
              </a:ext>
            </a:extLst>
          </p:cNvPr>
          <p:cNvSpPr>
            <a:spLocks noGrp="1" noChangeArrowheads="1"/>
          </p:cNvSpPr>
          <p:nvPr>
            <p:ph type="title"/>
          </p:nvPr>
        </p:nvSpPr>
        <p:spPr/>
        <p:txBody>
          <a:bodyPr/>
          <a:lstStyle/>
          <a:p>
            <a:pPr eaLnBrk="1" hangingPunct="1"/>
            <a:r>
              <a:rPr lang="ja-JP" altLang="en-US">
                <a:solidFill>
                  <a:schemeClr val="tx1"/>
                </a:solidFill>
              </a:rPr>
              <a:t>不確かさの合成</a:t>
            </a:r>
          </a:p>
        </p:txBody>
      </p:sp>
      <p:sp>
        <p:nvSpPr>
          <p:cNvPr id="15363" name="Text Box 4">
            <a:extLst>
              <a:ext uri="{FF2B5EF4-FFF2-40B4-BE49-F238E27FC236}">
                <a16:creationId xmlns:a16="http://schemas.microsoft.com/office/drawing/2014/main" id="{E2E1CC83-1C37-440D-AEF6-D9803188660D}"/>
              </a:ext>
            </a:extLst>
          </p:cNvPr>
          <p:cNvSpPr txBox="1">
            <a:spLocks noChangeArrowheads="1"/>
          </p:cNvSpPr>
          <p:nvPr/>
        </p:nvSpPr>
        <p:spPr bwMode="auto">
          <a:xfrm>
            <a:off x="1295400" y="1600200"/>
            <a:ext cx="66294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個々の不確かさの大きさがタイプ</a:t>
            </a:r>
            <a:r>
              <a:rPr lang="en-US" altLang="ja-JP" sz="2800">
                <a:latin typeface="Tahoma" panose="020B0604030504040204" pitchFamily="34" charset="0"/>
              </a:rPr>
              <a:t>A</a:t>
            </a:r>
            <a:r>
              <a:rPr lang="ja-JP" altLang="en-US" sz="2800">
                <a:latin typeface="Tahoma" panose="020B0604030504040204" pitchFamily="34" charset="0"/>
              </a:rPr>
              <a:t>の評価，</a:t>
            </a:r>
          </a:p>
          <a:p>
            <a:pPr eaLnBrk="1" hangingPunct="1">
              <a:spcBef>
                <a:spcPct val="0"/>
              </a:spcBef>
              <a:buFontTx/>
              <a:buNone/>
            </a:pPr>
            <a:r>
              <a:rPr lang="ja-JP" altLang="en-US" sz="2800">
                <a:latin typeface="Tahoma" panose="020B0604030504040204" pitchFamily="34" charset="0"/>
              </a:rPr>
              <a:t>タイプ</a:t>
            </a:r>
            <a:r>
              <a:rPr lang="en-US" altLang="ja-JP" sz="2800">
                <a:latin typeface="Tahoma" panose="020B0604030504040204" pitchFamily="34" charset="0"/>
              </a:rPr>
              <a:t>B</a:t>
            </a:r>
            <a:r>
              <a:rPr lang="ja-JP" altLang="en-US" sz="2800">
                <a:latin typeface="Tahoma" panose="020B0604030504040204" pitchFamily="34" charset="0"/>
              </a:rPr>
              <a:t>の評価によって求められる．</a:t>
            </a:r>
          </a:p>
        </p:txBody>
      </p:sp>
      <p:sp>
        <p:nvSpPr>
          <p:cNvPr id="15364" name="Text Box 5">
            <a:extLst>
              <a:ext uri="{FF2B5EF4-FFF2-40B4-BE49-F238E27FC236}">
                <a16:creationId xmlns:a16="http://schemas.microsoft.com/office/drawing/2014/main" id="{C2674F10-70FC-493C-BD53-39F92BAE5760}"/>
              </a:ext>
            </a:extLst>
          </p:cNvPr>
          <p:cNvSpPr txBox="1">
            <a:spLocks noChangeArrowheads="1"/>
          </p:cNvSpPr>
          <p:nvPr/>
        </p:nvSpPr>
        <p:spPr bwMode="auto">
          <a:xfrm>
            <a:off x="1619250" y="3429000"/>
            <a:ext cx="62245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求められた個々の不確かさを合成する．</a:t>
            </a:r>
          </a:p>
        </p:txBody>
      </p:sp>
      <p:sp>
        <p:nvSpPr>
          <p:cNvPr id="15365" name="Text Box 6">
            <a:extLst>
              <a:ext uri="{FF2B5EF4-FFF2-40B4-BE49-F238E27FC236}">
                <a16:creationId xmlns:a16="http://schemas.microsoft.com/office/drawing/2014/main" id="{2EEF6689-400E-4073-AE02-665AF4C92DE4}"/>
              </a:ext>
            </a:extLst>
          </p:cNvPr>
          <p:cNvSpPr txBox="1">
            <a:spLocks noChangeArrowheads="1"/>
          </p:cNvSpPr>
          <p:nvPr/>
        </p:nvSpPr>
        <p:spPr bwMode="auto">
          <a:xfrm>
            <a:off x="568325" y="4941888"/>
            <a:ext cx="81407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その測定の全体的な不確かさが算出できる</a:t>
            </a:r>
            <a:r>
              <a:rPr lang="ja-JP" altLang="en-US" sz="2400">
                <a:solidFill>
                  <a:srgbClr val="FFFF00"/>
                </a:solidFill>
                <a:latin typeface="Tahoma" panose="020B0604030504040204" pitchFamily="34" charset="0"/>
              </a:rPr>
              <a:t>．</a:t>
            </a:r>
          </a:p>
        </p:txBody>
      </p:sp>
      <p:sp>
        <p:nvSpPr>
          <p:cNvPr id="15366" name="AutoShape 7">
            <a:extLst>
              <a:ext uri="{FF2B5EF4-FFF2-40B4-BE49-F238E27FC236}">
                <a16:creationId xmlns:a16="http://schemas.microsoft.com/office/drawing/2014/main" id="{12E980FE-EC6E-4EE3-A923-F56F28CA9AC7}"/>
              </a:ext>
            </a:extLst>
          </p:cNvPr>
          <p:cNvSpPr>
            <a:spLocks noChangeArrowheads="1"/>
          </p:cNvSpPr>
          <p:nvPr/>
        </p:nvSpPr>
        <p:spPr bwMode="auto">
          <a:xfrm>
            <a:off x="4343400" y="2590800"/>
            <a:ext cx="590550" cy="766763"/>
          </a:xfrm>
          <a:prstGeom prst="downArrow">
            <a:avLst>
              <a:gd name="adj1" fmla="val 50000"/>
              <a:gd name="adj2" fmla="val 32460"/>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5367" name="AutoShape 8">
            <a:extLst>
              <a:ext uri="{FF2B5EF4-FFF2-40B4-BE49-F238E27FC236}">
                <a16:creationId xmlns:a16="http://schemas.microsoft.com/office/drawing/2014/main" id="{9DCCCBA7-B941-49AB-AD0E-806A916D4419}"/>
              </a:ext>
            </a:extLst>
          </p:cNvPr>
          <p:cNvSpPr>
            <a:spLocks noChangeArrowheads="1"/>
          </p:cNvSpPr>
          <p:nvPr/>
        </p:nvSpPr>
        <p:spPr bwMode="auto">
          <a:xfrm>
            <a:off x="4343400" y="4114800"/>
            <a:ext cx="590550" cy="827088"/>
          </a:xfrm>
          <a:prstGeom prst="downArrow">
            <a:avLst>
              <a:gd name="adj1" fmla="val 50000"/>
              <a:gd name="adj2" fmla="val 3501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E0027FB-30A2-409C-BE24-7F81826DCCB0}"/>
              </a:ext>
            </a:extLst>
          </p:cNvPr>
          <p:cNvSpPr>
            <a:spLocks noGrp="1" noChangeArrowheads="1"/>
          </p:cNvSpPr>
          <p:nvPr>
            <p:ph type="title"/>
          </p:nvPr>
        </p:nvSpPr>
        <p:spPr>
          <a:xfrm>
            <a:off x="468313" y="260350"/>
            <a:ext cx="8229600" cy="1143000"/>
          </a:xfrm>
        </p:spPr>
        <p:txBody>
          <a:bodyPr/>
          <a:lstStyle/>
          <a:p>
            <a:pPr eaLnBrk="1" hangingPunct="1"/>
            <a:r>
              <a:rPr lang="ja-JP" altLang="en-US">
                <a:solidFill>
                  <a:schemeClr val="tx1"/>
                </a:solidFill>
              </a:rPr>
              <a:t>最終的な不確かさの算出</a:t>
            </a:r>
          </a:p>
        </p:txBody>
      </p:sp>
      <p:sp>
        <p:nvSpPr>
          <p:cNvPr id="16387" name="Text Box 76">
            <a:extLst>
              <a:ext uri="{FF2B5EF4-FFF2-40B4-BE49-F238E27FC236}">
                <a16:creationId xmlns:a16="http://schemas.microsoft.com/office/drawing/2014/main" id="{63ABEA48-08D0-4104-838F-37E9772CDC02}"/>
              </a:ext>
            </a:extLst>
          </p:cNvPr>
          <p:cNvSpPr txBox="1">
            <a:spLocks noChangeArrowheads="1"/>
          </p:cNvSpPr>
          <p:nvPr/>
        </p:nvSpPr>
        <p:spPr bwMode="auto">
          <a:xfrm>
            <a:off x="468313" y="6165850"/>
            <a:ext cx="8545512"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ここの欄を用いて最終的に報告する不確かさを算出する</a:t>
            </a:r>
          </a:p>
        </p:txBody>
      </p:sp>
      <p:graphicFrame>
        <p:nvGraphicFramePr>
          <p:cNvPr id="8" name="Group 98">
            <a:extLst>
              <a:ext uri="{FF2B5EF4-FFF2-40B4-BE49-F238E27FC236}">
                <a16:creationId xmlns:a16="http://schemas.microsoft.com/office/drawing/2014/main" id="{BB03FD1B-F5F2-4D04-B893-6E78012A9BA1}"/>
              </a:ext>
            </a:extLst>
          </p:cNvPr>
          <p:cNvGraphicFramePr>
            <a:graphicFrameLocks noGrp="1"/>
          </p:cNvGraphicFramePr>
          <p:nvPr/>
        </p:nvGraphicFramePr>
        <p:xfrm>
          <a:off x="107950" y="1341438"/>
          <a:ext cx="8958263" cy="4540252"/>
        </p:xfrm>
        <a:graphic>
          <a:graphicData uri="http://schemas.openxmlformats.org/drawingml/2006/table">
            <a:tbl>
              <a:tblPr/>
              <a:tblGrid>
                <a:gridCol w="717550">
                  <a:extLst>
                    <a:ext uri="{9D8B030D-6E8A-4147-A177-3AD203B41FA5}">
                      <a16:colId xmlns:a16="http://schemas.microsoft.com/office/drawing/2014/main" val="20000"/>
                    </a:ext>
                  </a:extLst>
                </a:gridCol>
                <a:gridCol w="1560513">
                  <a:extLst>
                    <a:ext uri="{9D8B030D-6E8A-4147-A177-3AD203B41FA5}">
                      <a16:colId xmlns:a16="http://schemas.microsoft.com/office/drawing/2014/main" val="20001"/>
                    </a:ext>
                  </a:extLst>
                </a:gridCol>
                <a:gridCol w="946150">
                  <a:extLst>
                    <a:ext uri="{9D8B030D-6E8A-4147-A177-3AD203B41FA5}">
                      <a16:colId xmlns:a16="http://schemas.microsoft.com/office/drawing/2014/main" val="20002"/>
                    </a:ext>
                  </a:extLst>
                </a:gridCol>
                <a:gridCol w="1042987">
                  <a:extLst>
                    <a:ext uri="{9D8B030D-6E8A-4147-A177-3AD203B41FA5}">
                      <a16:colId xmlns:a16="http://schemas.microsoft.com/office/drawing/2014/main" val="20003"/>
                    </a:ext>
                  </a:extLst>
                </a:gridCol>
                <a:gridCol w="566738">
                  <a:extLst>
                    <a:ext uri="{9D8B030D-6E8A-4147-A177-3AD203B41FA5}">
                      <a16:colId xmlns:a16="http://schemas.microsoft.com/office/drawing/2014/main" val="20004"/>
                    </a:ext>
                  </a:extLst>
                </a:gridCol>
                <a:gridCol w="1387475">
                  <a:extLst>
                    <a:ext uri="{9D8B030D-6E8A-4147-A177-3AD203B41FA5}">
                      <a16:colId xmlns:a16="http://schemas.microsoft.com/office/drawing/2014/main" val="20005"/>
                    </a:ext>
                  </a:extLst>
                </a:gridCol>
                <a:gridCol w="1081087">
                  <a:extLst>
                    <a:ext uri="{9D8B030D-6E8A-4147-A177-3AD203B41FA5}">
                      <a16:colId xmlns:a16="http://schemas.microsoft.com/office/drawing/2014/main" val="20006"/>
                    </a:ext>
                  </a:extLst>
                </a:gridCol>
                <a:gridCol w="1655763">
                  <a:extLst>
                    <a:ext uri="{9D8B030D-6E8A-4147-A177-3AD203B41FA5}">
                      <a16:colId xmlns:a16="http://schemas.microsoft.com/office/drawing/2014/main" val="20007"/>
                    </a:ext>
                  </a:extLst>
                </a:gridCol>
              </a:tblGrid>
              <a:tr h="863600">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val="10000"/>
                  </a:ext>
                </a:extLst>
              </a:tr>
              <a:tr h="696913">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val="10001"/>
                  </a:ext>
                </a:extLst>
              </a:tr>
              <a:tr h="700088">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val="10002"/>
                  </a:ext>
                </a:extLst>
              </a:tr>
              <a:tr h="696913">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89998" marR="89998"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val="10003"/>
                  </a:ext>
                </a:extLst>
              </a:tr>
              <a:tr h="811213">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val="10004"/>
                  </a:ext>
                </a:extLst>
              </a:tr>
              <a:tr h="771525">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38" marR="91438"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extLst>
                  <a:ext uri="{0D108BD9-81ED-4DB2-BD59-A6C34878D82A}">
                    <a16:rowId xmlns:a16="http://schemas.microsoft.com/office/drawing/2014/main" val="10005"/>
                  </a:ext>
                </a:extLst>
              </a:tr>
            </a:tbl>
          </a:graphicData>
        </a:graphic>
      </p:graphicFrame>
      <p:sp>
        <p:nvSpPr>
          <p:cNvPr id="16453" name="Oval 75">
            <a:extLst>
              <a:ext uri="{FF2B5EF4-FFF2-40B4-BE49-F238E27FC236}">
                <a16:creationId xmlns:a16="http://schemas.microsoft.com/office/drawing/2014/main" id="{16A9D671-233D-4759-A3AD-C89A6CBB4CEC}"/>
              </a:ext>
            </a:extLst>
          </p:cNvPr>
          <p:cNvSpPr>
            <a:spLocks noChangeArrowheads="1"/>
          </p:cNvSpPr>
          <p:nvPr/>
        </p:nvSpPr>
        <p:spPr bwMode="auto">
          <a:xfrm>
            <a:off x="6300788" y="1341438"/>
            <a:ext cx="2663825" cy="45370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cxnSp>
        <p:nvCxnSpPr>
          <p:cNvPr id="16454" name="AutoShape 77">
            <a:extLst>
              <a:ext uri="{FF2B5EF4-FFF2-40B4-BE49-F238E27FC236}">
                <a16:creationId xmlns:a16="http://schemas.microsoft.com/office/drawing/2014/main" id="{3D418468-9D16-40F0-B6B9-05F9B5B2A7D9}"/>
              </a:ext>
            </a:extLst>
          </p:cNvPr>
          <p:cNvCxnSpPr>
            <a:cxnSpLocks noChangeShapeType="1"/>
            <a:stCxn id="16387" idx="0"/>
            <a:endCxn id="16453" idx="3"/>
          </p:cNvCxnSpPr>
          <p:nvPr/>
        </p:nvCxnSpPr>
        <p:spPr bwMode="auto">
          <a:xfrm rot="-5400000">
            <a:off x="5249863" y="4724400"/>
            <a:ext cx="933450" cy="1949450"/>
          </a:xfrm>
          <a:prstGeom prst="curvedConnector3">
            <a:avLst>
              <a:gd name="adj1" fmla="val 15306"/>
            </a:avLst>
          </a:prstGeom>
          <a:noFill/>
          <a:ln w="38100">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17B87015-6095-46CF-B87C-A6360F566513}"/>
              </a:ext>
            </a:extLst>
          </p:cNvPr>
          <p:cNvSpPr>
            <a:spLocks noGrp="1" noChangeArrowheads="1"/>
          </p:cNvSpPr>
          <p:nvPr>
            <p:ph type="title"/>
          </p:nvPr>
        </p:nvSpPr>
        <p:spPr/>
        <p:txBody>
          <a:bodyPr/>
          <a:lstStyle/>
          <a:p>
            <a:pPr eaLnBrk="1" hangingPunct="1"/>
            <a:r>
              <a:rPr lang="ja-JP" altLang="en-US">
                <a:solidFill>
                  <a:schemeClr val="tx1"/>
                </a:solidFill>
              </a:rPr>
              <a:t>例　ビールジョッキの体積</a:t>
            </a:r>
          </a:p>
        </p:txBody>
      </p:sp>
      <p:sp>
        <p:nvSpPr>
          <p:cNvPr id="17411" name="Rectangle 3">
            <a:extLst>
              <a:ext uri="{FF2B5EF4-FFF2-40B4-BE49-F238E27FC236}">
                <a16:creationId xmlns:a16="http://schemas.microsoft.com/office/drawing/2014/main" id="{C1FC6B51-D509-451A-945C-637CDA527823}"/>
              </a:ext>
            </a:extLst>
          </p:cNvPr>
          <p:cNvSpPr>
            <a:spLocks noGrp="1" noChangeArrowheads="1"/>
          </p:cNvSpPr>
          <p:nvPr>
            <p:ph type="body" idx="1"/>
          </p:nvPr>
        </p:nvSpPr>
        <p:spPr>
          <a:xfrm>
            <a:off x="457200" y="1600200"/>
            <a:ext cx="8229600" cy="2762250"/>
          </a:xfrm>
        </p:spPr>
        <p:txBody>
          <a:bodyPr/>
          <a:lstStyle/>
          <a:p>
            <a:pPr eaLnBrk="1" hangingPunct="1"/>
            <a:r>
              <a:rPr lang="ja-JP" altLang="en-US" sz="2800"/>
              <a:t>ある居酒屋で出される生ビール大ジョッキにはここまで入れるというラインが付いている．そのラインまでの量をメスシリンダーで</a:t>
            </a:r>
            <a:r>
              <a:rPr lang="en-US" altLang="ja-JP" sz="2800"/>
              <a:t>10</a:t>
            </a:r>
            <a:r>
              <a:rPr lang="ja-JP" altLang="en-US" sz="2800"/>
              <a:t>回測定しその平均値をその居酒屋で出される大ジョッキの体積とする．</a:t>
            </a:r>
          </a:p>
          <a:p>
            <a:pPr eaLnBrk="1" hangingPunct="1"/>
            <a:r>
              <a:rPr lang="ja-JP" altLang="en-US" sz="2800"/>
              <a:t>また，測定時の温度は</a:t>
            </a:r>
            <a:r>
              <a:rPr lang="en-US" altLang="ja-JP" sz="2800"/>
              <a:t>5℃</a:t>
            </a:r>
            <a:r>
              <a:rPr lang="ja-JP" altLang="en-US" sz="2800"/>
              <a:t>で行う．</a:t>
            </a:r>
          </a:p>
        </p:txBody>
      </p:sp>
      <p:sp>
        <p:nvSpPr>
          <p:cNvPr id="17412" name="Text Box 4">
            <a:extLst>
              <a:ext uri="{FF2B5EF4-FFF2-40B4-BE49-F238E27FC236}">
                <a16:creationId xmlns:a16="http://schemas.microsoft.com/office/drawing/2014/main" id="{ACFCB6F3-F33A-4FE8-AC0E-1696B06A1622}"/>
              </a:ext>
            </a:extLst>
          </p:cNvPr>
          <p:cNvSpPr txBox="1">
            <a:spLocks noChangeArrowheads="1"/>
          </p:cNvSpPr>
          <p:nvPr/>
        </p:nvSpPr>
        <p:spPr bwMode="auto">
          <a:xfrm>
            <a:off x="179388" y="5229225"/>
            <a:ext cx="87598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この例を用いて，不確かさの算出について考える．</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8">
            <a:extLst>
              <a:ext uri="{FF2B5EF4-FFF2-40B4-BE49-F238E27FC236}">
                <a16:creationId xmlns:a16="http://schemas.microsoft.com/office/drawing/2014/main" id="{72EF4796-0764-45D2-91B8-DFD1E8727A9D}"/>
              </a:ext>
            </a:extLst>
          </p:cNvPr>
          <p:cNvSpPr>
            <a:spLocks noGrp="1" noChangeArrowheads="1"/>
          </p:cNvSpPr>
          <p:nvPr>
            <p:ph type="title"/>
          </p:nvPr>
        </p:nvSpPr>
        <p:spPr/>
        <p:txBody>
          <a:bodyPr/>
          <a:lstStyle/>
          <a:p>
            <a:pPr eaLnBrk="1" hangingPunct="1"/>
            <a:r>
              <a:rPr lang="ja-JP" altLang="en-US">
                <a:solidFill>
                  <a:schemeClr val="tx1"/>
                </a:solidFill>
              </a:rPr>
              <a:t>不確かさ要因</a:t>
            </a:r>
          </a:p>
        </p:txBody>
      </p:sp>
      <p:graphicFrame>
        <p:nvGraphicFramePr>
          <p:cNvPr id="5" name="Group 98">
            <a:extLst>
              <a:ext uri="{FF2B5EF4-FFF2-40B4-BE49-F238E27FC236}">
                <a16:creationId xmlns:a16="http://schemas.microsoft.com/office/drawing/2014/main" id="{EA7924C9-5B6A-4FEE-B7C1-B0C814EAC3A3}"/>
              </a:ext>
            </a:extLst>
          </p:cNvPr>
          <p:cNvGraphicFramePr>
            <a:graphicFrameLocks noGrp="1"/>
          </p:cNvGraphicFramePr>
          <p:nvPr/>
        </p:nvGraphicFramePr>
        <p:xfrm>
          <a:off x="26988" y="1557338"/>
          <a:ext cx="9086850" cy="4540253"/>
        </p:xfrm>
        <a:graphic>
          <a:graphicData uri="http://schemas.openxmlformats.org/drawingml/2006/table">
            <a:tbl>
              <a:tblPr/>
              <a:tblGrid>
                <a:gridCol w="727075">
                  <a:extLst>
                    <a:ext uri="{9D8B030D-6E8A-4147-A177-3AD203B41FA5}">
                      <a16:colId xmlns:a16="http://schemas.microsoft.com/office/drawing/2014/main" val="20000"/>
                    </a:ext>
                  </a:extLst>
                </a:gridCol>
                <a:gridCol w="1584325">
                  <a:extLst>
                    <a:ext uri="{9D8B030D-6E8A-4147-A177-3AD203B41FA5}">
                      <a16:colId xmlns:a16="http://schemas.microsoft.com/office/drawing/2014/main" val="20001"/>
                    </a:ext>
                  </a:extLst>
                </a:gridCol>
                <a:gridCol w="958850">
                  <a:extLst>
                    <a:ext uri="{9D8B030D-6E8A-4147-A177-3AD203B41FA5}">
                      <a16:colId xmlns:a16="http://schemas.microsoft.com/office/drawing/2014/main" val="20002"/>
                    </a:ext>
                  </a:extLst>
                </a:gridCol>
                <a:gridCol w="1058862">
                  <a:extLst>
                    <a:ext uri="{9D8B030D-6E8A-4147-A177-3AD203B41FA5}">
                      <a16:colId xmlns:a16="http://schemas.microsoft.com/office/drawing/2014/main" val="20003"/>
                    </a:ext>
                  </a:extLst>
                </a:gridCol>
                <a:gridCol w="574675">
                  <a:extLst>
                    <a:ext uri="{9D8B030D-6E8A-4147-A177-3AD203B41FA5}">
                      <a16:colId xmlns:a16="http://schemas.microsoft.com/office/drawing/2014/main" val="20004"/>
                    </a:ext>
                  </a:extLst>
                </a:gridCol>
                <a:gridCol w="1296988">
                  <a:extLst>
                    <a:ext uri="{9D8B030D-6E8A-4147-A177-3AD203B41FA5}">
                      <a16:colId xmlns:a16="http://schemas.microsoft.com/office/drawing/2014/main" val="20005"/>
                    </a:ext>
                  </a:extLst>
                </a:gridCol>
                <a:gridCol w="1008062">
                  <a:extLst>
                    <a:ext uri="{9D8B030D-6E8A-4147-A177-3AD203B41FA5}">
                      <a16:colId xmlns:a16="http://schemas.microsoft.com/office/drawing/2014/main" val="20006"/>
                    </a:ext>
                  </a:extLst>
                </a:gridCol>
                <a:gridCol w="1878013">
                  <a:extLst>
                    <a:ext uri="{9D8B030D-6E8A-4147-A177-3AD203B41FA5}">
                      <a16:colId xmlns:a16="http://schemas.microsoft.com/office/drawing/2014/main" val="20007"/>
                    </a:ext>
                  </a:extLst>
                </a:gridCol>
              </a:tblGrid>
              <a:tr h="863510">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97075">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2400" b="0" i="1"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u</a:t>
                      </a:r>
                      <a:r>
                        <a:rPr kumimoji="1" lang="en-GB" altLang="ja-JP" sz="2400" b="0" i="0"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rPr>
                        <a:t>R</a:t>
                      </a:r>
                      <a:r>
                        <a:rPr kumimoji="1" lang="en-GB" altLang="ja-JP" sz="2400" b="0" i="1"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 </a:t>
                      </a: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rPr>
                        <a:t>測定の</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rPr>
                        <a:t>繰返し性</a:t>
                      </a: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0015">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rPr>
                        <a:t>S</a:t>
                      </a: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rPr>
                        <a:t>標準器の校正</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rPr>
                        <a:t>の不確かさ</a:t>
                      </a: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7075">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2400" b="0" i="1"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rPr>
                        <a:t>u</a:t>
                      </a:r>
                      <a:r>
                        <a:rPr kumimoji="1" lang="en-US" altLang="ja-JP" sz="2400" b="0" i="0"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rPr>
                        <a:t>T</a:t>
                      </a: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rPr>
                        <a:t>温度による</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rPr>
                        <a:t>効果</a:t>
                      </a: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0" marR="90000" marT="46786" marB="4678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11130">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71446">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040E803-2873-43A3-BAA4-97DD5D2A4382}"/>
              </a:ext>
            </a:extLst>
          </p:cNvPr>
          <p:cNvSpPr>
            <a:spLocks noGrp="1" noChangeArrowheads="1"/>
          </p:cNvSpPr>
          <p:nvPr>
            <p:ph type="title"/>
          </p:nvPr>
        </p:nvSpPr>
        <p:spPr/>
        <p:txBody>
          <a:bodyPr/>
          <a:lstStyle/>
          <a:p>
            <a:pPr eaLnBrk="1" hangingPunct="1"/>
            <a:r>
              <a:rPr lang="ja-JP" altLang="en-US">
                <a:solidFill>
                  <a:schemeClr val="tx1"/>
                </a:solidFill>
              </a:rPr>
              <a:t>誤差と不確かさの違い</a:t>
            </a:r>
          </a:p>
        </p:txBody>
      </p:sp>
      <p:sp>
        <p:nvSpPr>
          <p:cNvPr id="3075" name="Text Box 20">
            <a:extLst>
              <a:ext uri="{FF2B5EF4-FFF2-40B4-BE49-F238E27FC236}">
                <a16:creationId xmlns:a16="http://schemas.microsoft.com/office/drawing/2014/main" id="{6A09BAC7-04AB-47A4-B48C-D0B62E113A64}"/>
              </a:ext>
            </a:extLst>
          </p:cNvPr>
          <p:cNvSpPr txBox="1">
            <a:spLocks noChangeArrowheads="1"/>
          </p:cNvSpPr>
          <p:nvPr/>
        </p:nvSpPr>
        <p:spPr bwMode="auto">
          <a:xfrm>
            <a:off x="107950" y="1268413"/>
            <a:ext cx="88566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dirty="0">
                <a:latin typeface="Tahoma" panose="020B0604030504040204" pitchFamily="34" charset="0"/>
              </a:rPr>
              <a:t>誤差・・・測定値と真値との差，即ち真値は分かる</a:t>
            </a:r>
            <a:endParaRPr lang="en-US" altLang="ja-JP" dirty="0">
              <a:latin typeface="Tahoma" panose="020B0604030504040204" pitchFamily="34" charset="0"/>
            </a:endParaRPr>
          </a:p>
          <a:p>
            <a:pPr eaLnBrk="1" hangingPunct="1">
              <a:spcBef>
                <a:spcPct val="0"/>
              </a:spcBef>
              <a:buFontTx/>
              <a:buNone/>
            </a:pPr>
            <a:r>
              <a:rPr lang="ja-JP" altLang="en-US" dirty="0">
                <a:latin typeface="Tahoma" panose="020B0604030504040204" pitchFamily="34" charset="0"/>
              </a:rPr>
              <a:t>　　　　　 んだ，という前提</a:t>
            </a:r>
          </a:p>
        </p:txBody>
      </p:sp>
      <p:sp>
        <p:nvSpPr>
          <p:cNvPr id="3076" name="Text Box 21">
            <a:extLst>
              <a:ext uri="{FF2B5EF4-FFF2-40B4-BE49-F238E27FC236}">
                <a16:creationId xmlns:a16="http://schemas.microsoft.com/office/drawing/2014/main" id="{6C27F133-5897-47C9-AD65-FCC22D0A763A}"/>
              </a:ext>
            </a:extLst>
          </p:cNvPr>
          <p:cNvSpPr txBox="1">
            <a:spLocks noChangeArrowheads="1"/>
          </p:cNvSpPr>
          <p:nvPr/>
        </p:nvSpPr>
        <p:spPr bwMode="auto">
          <a:xfrm>
            <a:off x="107950" y="2278063"/>
            <a:ext cx="86407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不確かさ・・・私たちが知ることができる知識には</a:t>
            </a:r>
            <a:endParaRPr lang="en-US" altLang="ja-JP">
              <a:latin typeface="Tahoma" panose="020B0604030504040204" pitchFamily="34" charset="0"/>
            </a:endParaRPr>
          </a:p>
          <a:p>
            <a:pPr eaLnBrk="1" hangingPunct="1">
              <a:spcBef>
                <a:spcPct val="0"/>
              </a:spcBef>
              <a:buFontTx/>
              <a:buNone/>
            </a:pPr>
            <a:r>
              <a:rPr lang="ja-JP" altLang="en-US">
                <a:latin typeface="Tahoma" panose="020B0604030504040204" pitchFamily="34" charset="0"/>
              </a:rPr>
              <a:t>　　　　　　　　限界がある，という前提</a:t>
            </a:r>
          </a:p>
        </p:txBody>
      </p:sp>
      <p:grpSp>
        <p:nvGrpSpPr>
          <p:cNvPr id="3077" name="Group 24">
            <a:extLst>
              <a:ext uri="{FF2B5EF4-FFF2-40B4-BE49-F238E27FC236}">
                <a16:creationId xmlns:a16="http://schemas.microsoft.com/office/drawing/2014/main" id="{1B232F79-6D99-4C63-8AE1-9B1C13B956CD}"/>
              </a:ext>
            </a:extLst>
          </p:cNvPr>
          <p:cNvGrpSpPr>
            <a:grpSpLocks/>
          </p:cNvGrpSpPr>
          <p:nvPr/>
        </p:nvGrpSpPr>
        <p:grpSpPr bwMode="auto">
          <a:xfrm>
            <a:off x="2339975" y="3284538"/>
            <a:ext cx="4464050" cy="3384550"/>
            <a:chOff x="1882" y="2024"/>
            <a:chExt cx="2599" cy="1948"/>
          </a:xfrm>
        </p:grpSpPr>
        <p:sp>
          <p:nvSpPr>
            <p:cNvPr id="3078" name="Line 25">
              <a:extLst>
                <a:ext uri="{FF2B5EF4-FFF2-40B4-BE49-F238E27FC236}">
                  <a16:creationId xmlns:a16="http://schemas.microsoft.com/office/drawing/2014/main" id="{B51797F9-D33F-402C-80F2-E67FC281F592}"/>
                </a:ext>
              </a:extLst>
            </p:cNvPr>
            <p:cNvSpPr>
              <a:spLocks noChangeShapeType="1"/>
            </p:cNvSpPr>
            <p:nvPr/>
          </p:nvSpPr>
          <p:spPr bwMode="auto">
            <a:xfrm>
              <a:off x="1927" y="3968"/>
              <a:ext cx="2554"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79" name="Line 26">
              <a:extLst>
                <a:ext uri="{FF2B5EF4-FFF2-40B4-BE49-F238E27FC236}">
                  <a16:creationId xmlns:a16="http://schemas.microsoft.com/office/drawing/2014/main" id="{E0CA6AFC-9BEB-432F-A179-45A091C14CA0}"/>
                </a:ext>
              </a:extLst>
            </p:cNvPr>
            <p:cNvSpPr>
              <a:spLocks noChangeShapeType="1"/>
            </p:cNvSpPr>
            <p:nvPr/>
          </p:nvSpPr>
          <p:spPr bwMode="auto">
            <a:xfrm>
              <a:off x="3238" y="2315"/>
              <a:ext cx="0" cy="1655"/>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80" name="Line 27">
              <a:extLst>
                <a:ext uri="{FF2B5EF4-FFF2-40B4-BE49-F238E27FC236}">
                  <a16:creationId xmlns:a16="http://schemas.microsoft.com/office/drawing/2014/main" id="{44E04458-7590-432A-8343-9CB6EE9E8466}"/>
                </a:ext>
              </a:extLst>
            </p:cNvPr>
            <p:cNvSpPr>
              <a:spLocks noChangeShapeType="1"/>
            </p:cNvSpPr>
            <p:nvPr/>
          </p:nvSpPr>
          <p:spPr bwMode="auto">
            <a:xfrm>
              <a:off x="3407" y="2515"/>
              <a:ext cx="0" cy="1457"/>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81" name="Line 28">
              <a:extLst>
                <a:ext uri="{FF2B5EF4-FFF2-40B4-BE49-F238E27FC236}">
                  <a16:creationId xmlns:a16="http://schemas.microsoft.com/office/drawing/2014/main" id="{C2537C8F-CEE0-48F3-BFC0-944825D168B9}"/>
                </a:ext>
              </a:extLst>
            </p:cNvPr>
            <p:cNvSpPr>
              <a:spLocks noChangeShapeType="1"/>
            </p:cNvSpPr>
            <p:nvPr/>
          </p:nvSpPr>
          <p:spPr bwMode="auto">
            <a:xfrm>
              <a:off x="2760" y="2572"/>
              <a:ext cx="0" cy="140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3082" name="Text Box 29">
              <a:extLst>
                <a:ext uri="{FF2B5EF4-FFF2-40B4-BE49-F238E27FC236}">
                  <a16:creationId xmlns:a16="http://schemas.microsoft.com/office/drawing/2014/main" id="{816ED3E3-B3D8-4A4C-8644-B34805917490}"/>
                </a:ext>
              </a:extLst>
            </p:cNvPr>
            <p:cNvSpPr txBox="1">
              <a:spLocks noChangeArrowheads="1"/>
            </p:cNvSpPr>
            <p:nvPr/>
          </p:nvSpPr>
          <p:spPr bwMode="auto">
            <a:xfrm>
              <a:off x="2925" y="2024"/>
              <a:ext cx="639"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母平均</a:t>
              </a:r>
            </a:p>
          </p:txBody>
        </p:sp>
        <p:sp>
          <p:nvSpPr>
            <p:cNvPr id="3083" name="Text Box 30">
              <a:extLst>
                <a:ext uri="{FF2B5EF4-FFF2-40B4-BE49-F238E27FC236}">
                  <a16:creationId xmlns:a16="http://schemas.microsoft.com/office/drawing/2014/main" id="{A835AF8A-4A60-425B-A4BB-302C2D5B90BE}"/>
                </a:ext>
              </a:extLst>
            </p:cNvPr>
            <p:cNvSpPr txBox="1">
              <a:spLocks noChangeArrowheads="1"/>
            </p:cNvSpPr>
            <p:nvPr/>
          </p:nvSpPr>
          <p:spPr bwMode="auto">
            <a:xfrm>
              <a:off x="1882" y="2569"/>
              <a:ext cx="824"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標本平均</a:t>
              </a:r>
            </a:p>
          </p:txBody>
        </p:sp>
        <p:sp>
          <p:nvSpPr>
            <p:cNvPr id="3084" name="Text Box 31">
              <a:extLst>
                <a:ext uri="{FF2B5EF4-FFF2-40B4-BE49-F238E27FC236}">
                  <a16:creationId xmlns:a16="http://schemas.microsoft.com/office/drawing/2014/main" id="{CEA91B4D-2694-4495-AA99-A70A6FDFB25A}"/>
                </a:ext>
              </a:extLst>
            </p:cNvPr>
            <p:cNvSpPr txBox="1">
              <a:spLocks noChangeArrowheads="1"/>
            </p:cNvSpPr>
            <p:nvPr/>
          </p:nvSpPr>
          <p:spPr bwMode="auto">
            <a:xfrm>
              <a:off x="3424" y="2478"/>
              <a:ext cx="872"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dirty="0">
                  <a:latin typeface="Tahoma" panose="020B0604030504040204" pitchFamily="34" charset="0"/>
                </a:rPr>
                <a:t>真値</a:t>
              </a:r>
            </a:p>
          </p:txBody>
        </p:sp>
        <p:sp>
          <p:nvSpPr>
            <p:cNvPr id="3085" name="Freeform 32">
              <a:extLst>
                <a:ext uri="{FF2B5EF4-FFF2-40B4-BE49-F238E27FC236}">
                  <a16:creationId xmlns:a16="http://schemas.microsoft.com/office/drawing/2014/main" id="{CB6FD32D-2D29-4A14-9C54-BDE33F9391D2}"/>
                </a:ext>
              </a:extLst>
            </p:cNvPr>
            <p:cNvSpPr>
              <a:spLocks/>
            </p:cNvSpPr>
            <p:nvPr/>
          </p:nvSpPr>
          <p:spPr bwMode="auto">
            <a:xfrm>
              <a:off x="1954" y="2456"/>
              <a:ext cx="2527" cy="1431"/>
            </a:xfrm>
            <a:custGeom>
              <a:avLst/>
              <a:gdLst>
                <a:gd name="T0" fmla="*/ 0 w 4309"/>
                <a:gd name="T1" fmla="*/ 1 h 2404"/>
                <a:gd name="T2" fmla="*/ 1 w 4309"/>
                <a:gd name="T3" fmla="*/ 1 h 2404"/>
                <a:gd name="T4" fmla="*/ 1 w 4309"/>
                <a:gd name="T5" fmla="*/ 0 h 2404"/>
                <a:gd name="T6" fmla="*/ 1 w 4309"/>
                <a:gd name="T7" fmla="*/ 1 h 2404"/>
                <a:gd name="T8" fmla="*/ 1 w 4309"/>
                <a:gd name="T9" fmla="*/ 1 h 2404"/>
                <a:gd name="T10" fmla="*/ 0 60000 65536"/>
                <a:gd name="T11" fmla="*/ 0 60000 65536"/>
                <a:gd name="T12" fmla="*/ 0 60000 65536"/>
                <a:gd name="T13" fmla="*/ 0 60000 65536"/>
                <a:gd name="T14" fmla="*/ 0 60000 65536"/>
                <a:gd name="T15" fmla="*/ 0 w 4309"/>
                <a:gd name="T16" fmla="*/ 0 h 2404"/>
                <a:gd name="T17" fmla="*/ 4309 w 4309"/>
                <a:gd name="T18" fmla="*/ 2404 h 2404"/>
              </a:gdLst>
              <a:ahLst/>
              <a:cxnLst>
                <a:cxn ang="T10">
                  <a:pos x="T0" y="T1"/>
                </a:cxn>
                <a:cxn ang="T11">
                  <a:pos x="T2" y="T3"/>
                </a:cxn>
                <a:cxn ang="T12">
                  <a:pos x="T4" y="T5"/>
                </a:cxn>
                <a:cxn ang="T13">
                  <a:pos x="T6" y="T7"/>
                </a:cxn>
                <a:cxn ang="T14">
                  <a:pos x="T8" y="T9"/>
                </a:cxn>
              </a:cxnLst>
              <a:rect l="T15" t="T16" r="T17" b="T18"/>
              <a:pathLst>
                <a:path w="4309" h="2404">
                  <a:moveTo>
                    <a:pt x="0" y="2404"/>
                  </a:moveTo>
                  <a:cubicBezTo>
                    <a:pt x="476" y="2309"/>
                    <a:pt x="952" y="2215"/>
                    <a:pt x="1315" y="1814"/>
                  </a:cubicBezTo>
                  <a:cubicBezTo>
                    <a:pt x="1678" y="1413"/>
                    <a:pt x="1882" y="0"/>
                    <a:pt x="2177" y="0"/>
                  </a:cubicBezTo>
                  <a:cubicBezTo>
                    <a:pt x="2472" y="0"/>
                    <a:pt x="2729" y="1413"/>
                    <a:pt x="3084" y="1814"/>
                  </a:cubicBezTo>
                  <a:cubicBezTo>
                    <a:pt x="3439" y="2215"/>
                    <a:pt x="3874" y="2309"/>
                    <a:pt x="4309" y="2404"/>
                  </a:cubicBezTo>
                </a:path>
              </a:pathLst>
            </a:custGeom>
            <a:noFill/>
            <a:ln w="38100">
              <a:solidFill>
                <a:srgbClr val="FFFF66"/>
              </a:solidFill>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94C0AF0-77F9-4BEE-BFCE-F0A64960D5C0}"/>
              </a:ext>
            </a:extLst>
          </p:cNvPr>
          <p:cNvSpPr>
            <a:spLocks noGrp="1" noChangeArrowheads="1"/>
          </p:cNvSpPr>
          <p:nvPr>
            <p:ph type="title"/>
          </p:nvPr>
        </p:nvSpPr>
        <p:spPr/>
        <p:txBody>
          <a:bodyPr/>
          <a:lstStyle/>
          <a:p>
            <a:pPr eaLnBrk="1" hangingPunct="1"/>
            <a:r>
              <a:rPr lang="ja-JP" altLang="en-US">
                <a:solidFill>
                  <a:schemeClr val="tx1"/>
                </a:solidFill>
              </a:rPr>
              <a:t>誤差と不確かさの違い（</a:t>
            </a:r>
            <a:r>
              <a:rPr lang="en-US" altLang="ja-JP">
                <a:solidFill>
                  <a:schemeClr val="tx1"/>
                </a:solidFill>
              </a:rPr>
              <a:t>2</a:t>
            </a:r>
            <a:r>
              <a:rPr lang="ja-JP" altLang="en-US">
                <a:solidFill>
                  <a:schemeClr val="tx1"/>
                </a:solidFill>
              </a:rPr>
              <a:t>）</a:t>
            </a:r>
          </a:p>
        </p:txBody>
      </p:sp>
      <p:sp>
        <p:nvSpPr>
          <p:cNvPr id="4099" name="Rectangle 27">
            <a:extLst>
              <a:ext uri="{FF2B5EF4-FFF2-40B4-BE49-F238E27FC236}">
                <a16:creationId xmlns:a16="http://schemas.microsoft.com/office/drawing/2014/main" id="{439A39AD-B934-41C0-9012-007598417571}"/>
              </a:ext>
            </a:extLst>
          </p:cNvPr>
          <p:cNvSpPr>
            <a:spLocks noChangeArrowheads="1"/>
          </p:cNvSpPr>
          <p:nvPr/>
        </p:nvSpPr>
        <p:spPr bwMode="auto">
          <a:xfrm>
            <a:off x="611188" y="1844675"/>
            <a:ext cx="7632700" cy="863600"/>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4100" name="Text Box 28">
            <a:extLst>
              <a:ext uri="{FF2B5EF4-FFF2-40B4-BE49-F238E27FC236}">
                <a16:creationId xmlns:a16="http://schemas.microsoft.com/office/drawing/2014/main" id="{035C69E2-98F2-436A-9A1B-D43A8F8252C2}"/>
              </a:ext>
            </a:extLst>
          </p:cNvPr>
          <p:cNvSpPr txBox="1">
            <a:spLocks noChangeArrowheads="1"/>
          </p:cNvSpPr>
          <p:nvPr/>
        </p:nvSpPr>
        <p:spPr bwMode="auto">
          <a:xfrm>
            <a:off x="539750" y="1844675"/>
            <a:ext cx="77041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dirty="0">
                <a:solidFill>
                  <a:schemeClr val="bg2"/>
                </a:solidFill>
              </a:rPr>
              <a:t>私たちが知ることができる値は真値ではなく，真値に最も近いであろうと思われる値の推定値である．</a:t>
            </a:r>
          </a:p>
        </p:txBody>
      </p:sp>
      <p:sp>
        <p:nvSpPr>
          <p:cNvPr id="4101" name="Rectangle 29">
            <a:extLst>
              <a:ext uri="{FF2B5EF4-FFF2-40B4-BE49-F238E27FC236}">
                <a16:creationId xmlns:a16="http://schemas.microsoft.com/office/drawing/2014/main" id="{891A62A6-AE69-45D4-B532-9B2FA557353F}"/>
              </a:ext>
            </a:extLst>
          </p:cNvPr>
          <p:cNvSpPr>
            <a:spLocks noChangeArrowheads="1"/>
          </p:cNvSpPr>
          <p:nvPr/>
        </p:nvSpPr>
        <p:spPr bwMode="auto">
          <a:xfrm>
            <a:off x="466725" y="3059113"/>
            <a:ext cx="7935913" cy="360362"/>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400">
                <a:solidFill>
                  <a:schemeClr val="bg2"/>
                </a:solidFill>
              </a:rPr>
              <a:t>さらにその推定した値の周りに測定値はあいまいさを持つ．</a:t>
            </a:r>
          </a:p>
        </p:txBody>
      </p:sp>
      <p:sp>
        <p:nvSpPr>
          <p:cNvPr id="4102" name="Text Box 30">
            <a:extLst>
              <a:ext uri="{FF2B5EF4-FFF2-40B4-BE49-F238E27FC236}">
                <a16:creationId xmlns:a16="http://schemas.microsoft.com/office/drawing/2014/main" id="{C670A5FA-02AA-4C5E-B243-307575E70D51}"/>
              </a:ext>
            </a:extLst>
          </p:cNvPr>
          <p:cNvSpPr txBox="1">
            <a:spLocks noChangeArrowheads="1"/>
          </p:cNvSpPr>
          <p:nvPr/>
        </p:nvSpPr>
        <p:spPr bwMode="auto">
          <a:xfrm>
            <a:off x="157163" y="5008563"/>
            <a:ext cx="8713787"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b="1">
                <a:solidFill>
                  <a:srgbClr val="FFFF00"/>
                </a:solidFill>
              </a:rPr>
              <a:t>個々の不確かさの大きさを調べ，その不確かさが全部合わさった時の不確かさを求める．</a:t>
            </a:r>
          </a:p>
        </p:txBody>
      </p:sp>
      <p:sp>
        <p:nvSpPr>
          <p:cNvPr id="4103" name="Line 31">
            <a:extLst>
              <a:ext uri="{FF2B5EF4-FFF2-40B4-BE49-F238E27FC236}">
                <a16:creationId xmlns:a16="http://schemas.microsoft.com/office/drawing/2014/main" id="{E03970C3-121A-4F4B-B36D-D793BC5FF024}"/>
              </a:ext>
            </a:extLst>
          </p:cNvPr>
          <p:cNvSpPr>
            <a:spLocks noChangeShapeType="1"/>
          </p:cNvSpPr>
          <p:nvPr/>
        </p:nvSpPr>
        <p:spPr bwMode="auto">
          <a:xfrm>
            <a:off x="4424363" y="2678113"/>
            <a:ext cx="0" cy="381000"/>
          </a:xfrm>
          <a:prstGeom prst="line">
            <a:avLst/>
          </a:prstGeom>
          <a:noFill/>
          <a:ln w="38100">
            <a:solidFill>
              <a:schemeClr val="tx1"/>
            </a:solidFill>
            <a:round/>
            <a:headEnd/>
            <a:tailEnd type="triangle" w="lg" len="med"/>
          </a:ln>
          <a:extLst>
            <a:ext uri="{909E8E84-426E-40DD-AFC4-6F175D3DCCD1}">
              <a14:hiddenFill xmlns:a14="http://schemas.microsoft.com/office/drawing/2010/main">
                <a:noFill/>
              </a14:hiddenFill>
            </a:ext>
          </a:extLst>
        </p:spPr>
        <p:txBody>
          <a:bodyPr/>
          <a:lstStyle/>
          <a:p>
            <a:endParaRPr lang="ja-JP" altLang="en-US"/>
          </a:p>
        </p:txBody>
      </p:sp>
      <p:sp>
        <p:nvSpPr>
          <p:cNvPr id="4104" name="Text Box 32">
            <a:extLst>
              <a:ext uri="{FF2B5EF4-FFF2-40B4-BE49-F238E27FC236}">
                <a16:creationId xmlns:a16="http://schemas.microsoft.com/office/drawing/2014/main" id="{80DC9830-C883-4741-BA2A-513FEB6FCC4B}"/>
              </a:ext>
            </a:extLst>
          </p:cNvPr>
          <p:cNvSpPr txBox="1">
            <a:spLocks noChangeArrowheads="1"/>
          </p:cNvSpPr>
          <p:nvPr/>
        </p:nvSpPr>
        <p:spPr bwMode="auto">
          <a:xfrm>
            <a:off x="684213" y="3622675"/>
            <a:ext cx="33829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広がり（不確かさ）</a:t>
            </a:r>
            <a:endParaRPr lang="en-US" altLang="ja-JP">
              <a:latin typeface="Tahoma" panose="020B0604030504040204" pitchFamily="34" charset="0"/>
            </a:endParaRPr>
          </a:p>
          <a:p>
            <a:pPr eaLnBrk="1" hangingPunct="1">
              <a:spcBef>
                <a:spcPct val="0"/>
              </a:spcBef>
              <a:buFontTx/>
              <a:buNone/>
            </a:pPr>
            <a:r>
              <a:rPr lang="ja-JP" altLang="en-US">
                <a:latin typeface="Tahoma" panose="020B0604030504040204" pitchFamily="34" charset="0"/>
              </a:rPr>
              <a:t>の要因は？</a:t>
            </a:r>
          </a:p>
        </p:txBody>
      </p:sp>
      <p:sp>
        <p:nvSpPr>
          <p:cNvPr id="4105" name="Text Box 33">
            <a:extLst>
              <a:ext uri="{FF2B5EF4-FFF2-40B4-BE49-F238E27FC236}">
                <a16:creationId xmlns:a16="http://schemas.microsoft.com/office/drawing/2014/main" id="{34446703-8569-4FC6-B3C2-B8C862F3CE98}"/>
              </a:ext>
            </a:extLst>
          </p:cNvPr>
          <p:cNvSpPr txBox="1">
            <a:spLocks noChangeArrowheads="1"/>
          </p:cNvSpPr>
          <p:nvPr/>
        </p:nvSpPr>
        <p:spPr bwMode="auto">
          <a:xfrm>
            <a:off x="4787900" y="3613150"/>
            <a:ext cx="32670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広がり（不確かさ）</a:t>
            </a:r>
            <a:endParaRPr lang="en-US" altLang="ja-JP">
              <a:latin typeface="Tahoma" panose="020B0604030504040204" pitchFamily="34" charset="0"/>
            </a:endParaRPr>
          </a:p>
          <a:p>
            <a:pPr eaLnBrk="1" hangingPunct="1">
              <a:spcBef>
                <a:spcPct val="0"/>
              </a:spcBef>
              <a:buFontTx/>
              <a:buNone/>
            </a:pPr>
            <a:r>
              <a:rPr lang="ja-JP" altLang="en-US">
                <a:latin typeface="Tahoma" panose="020B0604030504040204" pitchFamily="34" charset="0"/>
              </a:rPr>
              <a:t>の大きさは？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C2E586C-3494-425B-9510-823EB7DFE9D4}"/>
              </a:ext>
            </a:extLst>
          </p:cNvPr>
          <p:cNvSpPr>
            <a:spLocks noGrp="1" noChangeArrowheads="1"/>
          </p:cNvSpPr>
          <p:nvPr>
            <p:ph type="title"/>
          </p:nvPr>
        </p:nvSpPr>
        <p:spPr/>
        <p:txBody>
          <a:bodyPr/>
          <a:lstStyle/>
          <a:p>
            <a:pPr eaLnBrk="1" hangingPunct="1"/>
            <a:r>
              <a:rPr lang="ja-JP" altLang="en-US">
                <a:solidFill>
                  <a:schemeClr val="tx1"/>
                </a:solidFill>
              </a:rPr>
              <a:t>不確かさ評価の流れ</a:t>
            </a:r>
          </a:p>
        </p:txBody>
      </p:sp>
      <p:sp>
        <p:nvSpPr>
          <p:cNvPr id="5123" name="Rectangle 4">
            <a:extLst>
              <a:ext uri="{FF2B5EF4-FFF2-40B4-BE49-F238E27FC236}">
                <a16:creationId xmlns:a16="http://schemas.microsoft.com/office/drawing/2014/main" id="{996CFB90-66EE-4F16-83EE-B8E8BAC1B65D}"/>
              </a:ext>
            </a:extLst>
          </p:cNvPr>
          <p:cNvSpPr>
            <a:spLocks noChangeArrowheads="1"/>
          </p:cNvSpPr>
          <p:nvPr/>
        </p:nvSpPr>
        <p:spPr bwMode="auto">
          <a:xfrm>
            <a:off x="395288" y="2349500"/>
            <a:ext cx="4032250" cy="4248150"/>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124" name="Text Box 5">
            <a:extLst>
              <a:ext uri="{FF2B5EF4-FFF2-40B4-BE49-F238E27FC236}">
                <a16:creationId xmlns:a16="http://schemas.microsoft.com/office/drawing/2014/main" id="{386E9DD4-F982-442B-98A5-E384844BA902}"/>
              </a:ext>
            </a:extLst>
          </p:cNvPr>
          <p:cNvSpPr txBox="1">
            <a:spLocks noChangeArrowheads="1"/>
          </p:cNvSpPr>
          <p:nvPr/>
        </p:nvSpPr>
        <p:spPr bwMode="auto">
          <a:xfrm>
            <a:off x="395288" y="2506663"/>
            <a:ext cx="3671887" cy="393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a:t>
            </a:r>
            <a:r>
              <a:rPr lang="en-US" altLang="ja-JP" sz="2800">
                <a:solidFill>
                  <a:schemeClr val="bg2"/>
                </a:solidFill>
              </a:rPr>
              <a:t>1</a:t>
            </a:r>
            <a:r>
              <a:rPr lang="ja-JP" altLang="en-US" sz="2800">
                <a:solidFill>
                  <a:schemeClr val="bg2"/>
                </a:solidFill>
              </a:rPr>
              <a:t>）・・・・・・・・・・・・・・・・</a:t>
            </a:r>
          </a:p>
          <a:p>
            <a:pPr eaLnBrk="1" hangingPunct="1">
              <a:spcBef>
                <a:spcPct val="0"/>
              </a:spcBef>
              <a:buFontTx/>
              <a:buNone/>
            </a:pPr>
            <a:r>
              <a:rPr lang="ja-JP" altLang="en-US" sz="2800">
                <a:solidFill>
                  <a:schemeClr val="bg2"/>
                </a:solidFill>
              </a:rPr>
              <a:t>（</a:t>
            </a:r>
            <a:r>
              <a:rPr lang="en-US" altLang="ja-JP" sz="2800">
                <a:solidFill>
                  <a:schemeClr val="bg2"/>
                </a:solidFill>
              </a:rPr>
              <a:t>2</a:t>
            </a:r>
            <a:r>
              <a:rPr lang="ja-JP" altLang="en-US" sz="2800">
                <a:solidFill>
                  <a:schemeClr val="bg2"/>
                </a:solidFill>
              </a:rPr>
              <a:t>）・・・・・・・・・・・・・・・・</a:t>
            </a:r>
          </a:p>
          <a:p>
            <a:pPr eaLnBrk="1" hangingPunct="1">
              <a:spcBef>
                <a:spcPct val="0"/>
              </a:spcBef>
              <a:buFontTx/>
              <a:buNone/>
            </a:pPr>
            <a:r>
              <a:rPr lang="ja-JP" altLang="en-US" sz="2800">
                <a:solidFill>
                  <a:schemeClr val="bg2"/>
                </a:solidFill>
              </a:rPr>
              <a:t>（</a:t>
            </a:r>
            <a:r>
              <a:rPr lang="en-US" altLang="ja-JP" sz="2800">
                <a:solidFill>
                  <a:schemeClr val="bg2"/>
                </a:solidFill>
              </a:rPr>
              <a:t>3</a:t>
            </a:r>
            <a:r>
              <a:rPr lang="ja-JP" altLang="en-US" sz="2800">
                <a:solidFill>
                  <a:schemeClr val="bg2"/>
                </a:solidFill>
              </a:rPr>
              <a:t>）・・・・・・・・・・・・・・・・</a:t>
            </a:r>
          </a:p>
          <a:p>
            <a:pPr eaLnBrk="1" hangingPunct="1">
              <a:spcBef>
                <a:spcPct val="0"/>
              </a:spcBef>
              <a:buFontTx/>
              <a:buNone/>
            </a:pPr>
            <a:r>
              <a:rPr lang="ja-JP" altLang="en-US" sz="2800">
                <a:solidFill>
                  <a:schemeClr val="bg2"/>
                </a:solidFill>
              </a:rPr>
              <a:t>（</a:t>
            </a:r>
            <a:r>
              <a:rPr lang="en-US" altLang="ja-JP" sz="2800">
                <a:solidFill>
                  <a:schemeClr val="bg2"/>
                </a:solidFill>
              </a:rPr>
              <a:t>4</a:t>
            </a:r>
            <a:r>
              <a:rPr lang="ja-JP" altLang="en-US" sz="2800">
                <a:solidFill>
                  <a:schemeClr val="bg2"/>
                </a:solidFill>
              </a:rPr>
              <a:t>）・・・・・・・・・・・・・・・・</a:t>
            </a:r>
          </a:p>
          <a:p>
            <a:pPr eaLnBrk="1" hangingPunct="1">
              <a:spcBef>
                <a:spcPct val="0"/>
              </a:spcBef>
              <a:buFontTx/>
              <a:buNone/>
            </a:pPr>
            <a:r>
              <a:rPr lang="ja-JP" altLang="en-US" sz="2800">
                <a:solidFill>
                  <a:schemeClr val="bg2"/>
                </a:solidFill>
              </a:rPr>
              <a:t>（</a:t>
            </a:r>
            <a:r>
              <a:rPr lang="en-US" altLang="ja-JP" sz="2800">
                <a:solidFill>
                  <a:schemeClr val="bg2"/>
                </a:solidFill>
              </a:rPr>
              <a:t>5</a:t>
            </a:r>
            <a:r>
              <a:rPr lang="ja-JP" altLang="en-US" sz="2800">
                <a:solidFill>
                  <a:schemeClr val="bg2"/>
                </a:solidFill>
              </a:rPr>
              <a:t>）・・・・・・・・・・・・・・・・</a:t>
            </a:r>
          </a:p>
          <a:p>
            <a:pPr eaLnBrk="1" hangingPunct="1">
              <a:spcBef>
                <a:spcPct val="0"/>
              </a:spcBef>
              <a:buFontTx/>
              <a:buNone/>
            </a:pPr>
            <a:r>
              <a:rPr lang="ja-JP" altLang="en-US" sz="2800">
                <a:solidFill>
                  <a:schemeClr val="bg2"/>
                </a:solidFill>
              </a:rPr>
              <a:t>	　　　　・</a:t>
            </a:r>
          </a:p>
          <a:p>
            <a:pPr eaLnBrk="1" hangingPunct="1">
              <a:spcBef>
                <a:spcPct val="0"/>
              </a:spcBef>
              <a:buFontTx/>
              <a:buNone/>
            </a:pPr>
            <a:r>
              <a:rPr lang="ja-JP" altLang="en-US" sz="2800">
                <a:solidFill>
                  <a:schemeClr val="bg2"/>
                </a:solidFill>
              </a:rPr>
              <a:t>	　　　　・</a:t>
            </a:r>
          </a:p>
          <a:p>
            <a:pPr eaLnBrk="1" hangingPunct="1">
              <a:spcBef>
                <a:spcPct val="0"/>
              </a:spcBef>
              <a:buFontTx/>
              <a:buNone/>
            </a:pPr>
            <a:r>
              <a:rPr lang="ja-JP" altLang="en-US" sz="2800">
                <a:solidFill>
                  <a:schemeClr val="bg2"/>
                </a:solidFill>
              </a:rPr>
              <a:t>	　　　　・</a:t>
            </a:r>
          </a:p>
          <a:p>
            <a:pPr eaLnBrk="1" hangingPunct="1">
              <a:spcBef>
                <a:spcPct val="0"/>
              </a:spcBef>
              <a:buFontTx/>
              <a:buNone/>
            </a:pPr>
            <a:r>
              <a:rPr lang="en-US" altLang="ja-JP" sz="2800">
                <a:solidFill>
                  <a:schemeClr val="bg2"/>
                </a:solidFill>
              </a:rPr>
              <a:t>etc.</a:t>
            </a:r>
          </a:p>
        </p:txBody>
      </p:sp>
      <p:sp>
        <p:nvSpPr>
          <p:cNvPr id="5125" name="Rectangle 6">
            <a:extLst>
              <a:ext uri="{FF2B5EF4-FFF2-40B4-BE49-F238E27FC236}">
                <a16:creationId xmlns:a16="http://schemas.microsoft.com/office/drawing/2014/main" id="{F012129E-CA55-48CF-A52E-80A31402C4F4}"/>
              </a:ext>
            </a:extLst>
          </p:cNvPr>
          <p:cNvSpPr>
            <a:spLocks noChangeArrowheads="1"/>
          </p:cNvSpPr>
          <p:nvPr/>
        </p:nvSpPr>
        <p:spPr bwMode="auto">
          <a:xfrm>
            <a:off x="1187450" y="2133600"/>
            <a:ext cx="2232025" cy="431800"/>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rPr>
              <a:t>不確かさ要因</a:t>
            </a:r>
          </a:p>
        </p:txBody>
      </p:sp>
      <p:sp>
        <p:nvSpPr>
          <p:cNvPr id="5126" name="AutoShape 7">
            <a:extLst>
              <a:ext uri="{FF2B5EF4-FFF2-40B4-BE49-F238E27FC236}">
                <a16:creationId xmlns:a16="http://schemas.microsoft.com/office/drawing/2014/main" id="{62419757-0029-4FB9-97A5-807F60DC6F30}"/>
              </a:ext>
            </a:extLst>
          </p:cNvPr>
          <p:cNvSpPr>
            <a:spLocks noChangeArrowheads="1"/>
          </p:cNvSpPr>
          <p:nvPr/>
        </p:nvSpPr>
        <p:spPr bwMode="auto">
          <a:xfrm>
            <a:off x="4572000" y="2565400"/>
            <a:ext cx="1223963" cy="431800"/>
          </a:xfrm>
          <a:prstGeom prst="rightArrow">
            <a:avLst>
              <a:gd name="adj1" fmla="val 50000"/>
              <a:gd name="adj2" fmla="val 70864"/>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cxnSp>
        <p:nvCxnSpPr>
          <p:cNvPr id="5127" name="AutoShape 11">
            <a:extLst>
              <a:ext uri="{FF2B5EF4-FFF2-40B4-BE49-F238E27FC236}">
                <a16:creationId xmlns:a16="http://schemas.microsoft.com/office/drawing/2014/main" id="{BD717A1D-362E-45FF-8879-2D8BF6247D7F}"/>
              </a:ext>
            </a:extLst>
          </p:cNvPr>
          <p:cNvCxnSpPr>
            <a:cxnSpLocks noChangeShapeType="1"/>
            <a:stCxn id="5129" idx="2"/>
            <a:endCxn id="5126" idx="0"/>
          </p:cNvCxnSpPr>
          <p:nvPr/>
        </p:nvCxnSpPr>
        <p:spPr bwMode="auto">
          <a:xfrm rot="16200000" flipH="1">
            <a:off x="4444206" y="1520032"/>
            <a:ext cx="541337" cy="1549400"/>
          </a:xfrm>
          <a:prstGeom prst="curvedConnector3">
            <a:avLst>
              <a:gd name="adj1" fmla="val 49852"/>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128" name="AutoShape 12">
            <a:extLst>
              <a:ext uri="{FF2B5EF4-FFF2-40B4-BE49-F238E27FC236}">
                <a16:creationId xmlns:a16="http://schemas.microsoft.com/office/drawing/2014/main" id="{71839FC1-1D62-480F-8CA1-B45946E2A09B}"/>
              </a:ext>
            </a:extLst>
          </p:cNvPr>
          <p:cNvCxnSpPr>
            <a:cxnSpLocks noChangeShapeType="1"/>
            <a:stCxn id="5130" idx="2"/>
            <a:endCxn id="5126" idx="0"/>
          </p:cNvCxnSpPr>
          <p:nvPr/>
        </p:nvCxnSpPr>
        <p:spPr bwMode="auto">
          <a:xfrm rot="16200000" flipH="1">
            <a:off x="5145088" y="2220913"/>
            <a:ext cx="541337" cy="147637"/>
          </a:xfrm>
          <a:prstGeom prst="curvedConnector3">
            <a:avLst>
              <a:gd name="adj1" fmla="val 49852"/>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129" name="Text Box 22">
            <a:extLst>
              <a:ext uri="{FF2B5EF4-FFF2-40B4-BE49-F238E27FC236}">
                <a16:creationId xmlns:a16="http://schemas.microsoft.com/office/drawing/2014/main" id="{C7F5C132-3E83-471C-94E5-0E871D64EFBA}"/>
              </a:ext>
            </a:extLst>
          </p:cNvPr>
          <p:cNvSpPr txBox="1">
            <a:spLocks noChangeArrowheads="1"/>
          </p:cNvSpPr>
          <p:nvPr/>
        </p:nvSpPr>
        <p:spPr bwMode="auto">
          <a:xfrm>
            <a:off x="3492500" y="1504950"/>
            <a:ext cx="895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実験</a:t>
            </a:r>
          </a:p>
        </p:txBody>
      </p:sp>
      <p:sp>
        <p:nvSpPr>
          <p:cNvPr id="5130" name="Text Box 23">
            <a:extLst>
              <a:ext uri="{FF2B5EF4-FFF2-40B4-BE49-F238E27FC236}">
                <a16:creationId xmlns:a16="http://schemas.microsoft.com/office/drawing/2014/main" id="{BD08C7B6-FF25-47EE-BE9D-5A8D39719E38}"/>
              </a:ext>
            </a:extLst>
          </p:cNvPr>
          <p:cNvSpPr txBox="1">
            <a:spLocks noChangeArrowheads="1"/>
          </p:cNvSpPr>
          <p:nvPr/>
        </p:nvSpPr>
        <p:spPr bwMode="auto">
          <a:xfrm>
            <a:off x="4716463" y="1504950"/>
            <a:ext cx="12509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成績書</a:t>
            </a:r>
          </a:p>
        </p:txBody>
      </p:sp>
      <p:sp>
        <p:nvSpPr>
          <p:cNvPr id="5131" name="Text Box 24">
            <a:extLst>
              <a:ext uri="{FF2B5EF4-FFF2-40B4-BE49-F238E27FC236}">
                <a16:creationId xmlns:a16="http://schemas.microsoft.com/office/drawing/2014/main" id="{770D3D55-339D-4274-8613-B56857493333}"/>
              </a:ext>
            </a:extLst>
          </p:cNvPr>
          <p:cNvSpPr txBox="1">
            <a:spLocks noChangeArrowheads="1"/>
          </p:cNvSpPr>
          <p:nvPr/>
        </p:nvSpPr>
        <p:spPr bwMode="auto">
          <a:xfrm>
            <a:off x="5795963" y="2349500"/>
            <a:ext cx="26844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個々の不確かさを求める</a:t>
            </a:r>
          </a:p>
        </p:txBody>
      </p:sp>
      <p:sp>
        <p:nvSpPr>
          <p:cNvPr id="5132" name="AutoShape 25">
            <a:extLst>
              <a:ext uri="{FF2B5EF4-FFF2-40B4-BE49-F238E27FC236}">
                <a16:creationId xmlns:a16="http://schemas.microsoft.com/office/drawing/2014/main" id="{70CD6E42-7FDA-47AD-93B6-CA08BCB6010B}"/>
              </a:ext>
            </a:extLst>
          </p:cNvPr>
          <p:cNvSpPr>
            <a:spLocks noChangeArrowheads="1"/>
          </p:cNvSpPr>
          <p:nvPr/>
        </p:nvSpPr>
        <p:spPr bwMode="auto">
          <a:xfrm>
            <a:off x="6659563" y="3284538"/>
            <a:ext cx="504825" cy="1441450"/>
          </a:xfrm>
          <a:prstGeom prst="downArrow">
            <a:avLst>
              <a:gd name="adj1" fmla="val 50000"/>
              <a:gd name="adj2" fmla="val 71384"/>
            </a:avLst>
          </a:prstGeom>
          <a:solidFill>
            <a:srgbClr val="FFFFCC"/>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5133" name="Text Box 26">
            <a:extLst>
              <a:ext uri="{FF2B5EF4-FFF2-40B4-BE49-F238E27FC236}">
                <a16:creationId xmlns:a16="http://schemas.microsoft.com/office/drawing/2014/main" id="{4DD7EA4F-F1EA-44F0-9B2D-9F8FC374228D}"/>
              </a:ext>
            </a:extLst>
          </p:cNvPr>
          <p:cNvSpPr txBox="1">
            <a:spLocks noChangeArrowheads="1"/>
          </p:cNvSpPr>
          <p:nvPr/>
        </p:nvSpPr>
        <p:spPr bwMode="auto">
          <a:xfrm>
            <a:off x="4572000" y="5084763"/>
            <a:ext cx="45069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個々の不確かさを合成し</a:t>
            </a:r>
          </a:p>
          <a:p>
            <a:pPr eaLnBrk="1" hangingPunct="1">
              <a:spcBef>
                <a:spcPct val="0"/>
              </a:spcBef>
              <a:buFontTx/>
              <a:buNone/>
            </a:pPr>
            <a:r>
              <a:rPr lang="ja-JP" altLang="en-US" sz="2800">
                <a:latin typeface="Tahoma" panose="020B0604030504040204" pitchFamily="34" charset="0"/>
              </a:rPr>
              <a:t>全体的な不確かさを求める．</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1A57FC67-3C11-4A0F-BE52-B3C26F8AAD2C}"/>
              </a:ext>
            </a:extLst>
          </p:cNvPr>
          <p:cNvSpPr>
            <a:spLocks noGrp="1" noChangeArrowheads="1"/>
          </p:cNvSpPr>
          <p:nvPr>
            <p:ph type="title"/>
          </p:nvPr>
        </p:nvSpPr>
        <p:spPr/>
        <p:txBody>
          <a:bodyPr/>
          <a:lstStyle/>
          <a:p>
            <a:pPr eaLnBrk="1" hangingPunct="1"/>
            <a:r>
              <a:rPr lang="ja-JP" altLang="en-US">
                <a:solidFill>
                  <a:schemeClr val="tx1"/>
                </a:solidFill>
              </a:rPr>
              <a:t>本セミナーの目標</a:t>
            </a:r>
          </a:p>
        </p:txBody>
      </p:sp>
      <p:sp>
        <p:nvSpPr>
          <p:cNvPr id="6147" name="Text Box 111">
            <a:extLst>
              <a:ext uri="{FF2B5EF4-FFF2-40B4-BE49-F238E27FC236}">
                <a16:creationId xmlns:a16="http://schemas.microsoft.com/office/drawing/2014/main" id="{14812C5F-0975-4680-8A87-508E5C03082F}"/>
              </a:ext>
            </a:extLst>
          </p:cNvPr>
          <p:cNvSpPr txBox="1">
            <a:spLocks noChangeArrowheads="1"/>
          </p:cNvSpPr>
          <p:nvPr/>
        </p:nvSpPr>
        <p:spPr bwMode="auto">
          <a:xfrm>
            <a:off x="0" y="5484813"/>
            <a:ext cx="91440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rgbClr val="FFFF00"/>
                </a:solidFill>
                <a:latin typeface="Tahoma" panose="020B0604030504040204" pitchFamily="34" charset="0"/>
              </a:rPr>
              <a:t>本セミナーの目標</a:t>
            </a:r>
            <a:r>
              <a:rPr lang="ja-JP" altLang="en-US" sz="2800">
                <a:latin typeface="Tahoma" panose="020B0604030504040204" pitchFamily="34" charset="0"/>
              </a:rPr>
              <a:t>・・・このバジェットシートの意味を理解し，</a:t>
            </a:r>
          </a:p>
          <a:p>
            <a:pPr eaLnBrk="1" hangingPunct="1">
              <a:spcBef>
                <a:spcPct val="0"/>
              </a:spcBef>
              <a:buFontTx/>
              <a:buNone/>
            </a:pPr>
            <a:r>
              <a:rPr lang="ja-JP" altLang="en-US" sz="2800">
                <a:latin typeface="Tahoma" panose="020B0604030504040204" pitchFamily="34" charset="0"/>
              </a:rPr>
              <a:t>値を代入し，バジェットシート上で計算を行って，最終的な</a:t>
            </a:r>
          </a:p>
          <a:p>
            <a:pPr eaLnBrk="1" hangingPunct="1">
              <a:spcBef>
                <a:spcPct val="0"/>
              </a:spcBef>
              <a:buFontTx/>
              <a:buNone/>
            </a:pPr>
            <a:r>
              <a:rPr lang="ja-JP" altLang="en-US" sz="2800">
                <a:latin typeface="Tahoma" panose="020B0604030504040204" pitchFamily="34" charset="0"/>
              </a:rPr>
              <a:t>不確かさを算出する！！</a:t>
            </a:r>
          </a:p>
        </p:txBody>
      </p:sp>
      <p:sp>
        <p:nvSpPr>
          <p:cNvPr id="6148" name="Text Box 113">
            <a:extLst>
              <a:ext uri="{FF2B5EF4-FFF2-40B4-BE49-F238E27FC236}">
                <a16:creationId xmlns:a16="http://schemas.microsoft.com/office/drawing/2014/main" id="{3AA2A24B-095A-4024-9579-A5A0A976E98F}"/>
              </a:ext>
            </a:extLst>
          </p:cNvPr>
          <p:cNvSpPr txBox="1">
            <a:spLocks noChangeArrowheads="1"/>
          </p:cNvSpPr>
          <p:nvPr/>
        </p:nvSpPr>
        <p:spPr bwMode="auto">
          <a:xfrm>
            <a:off x="231775" y="1071563"/>
            <a:ext cx="25050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バジェットシート</a:t>
            </a:r>
          </a:p>
        </p:txBody>
      </p:sp>
      <p:graphicFrame>
        <p:nvGraphicFramePr>
          <p:cNvPr id="7" name="Group 98">
            <a:extLst>
              <a:ext uri="{FF2B5EF4-FFF2-40B4-BE49-F238E27FC236}">
                <a16:creationId xmlns:a16="http://schemas.microsoft.com/office/drawing/2014/main" id="{1CC71A1E-7915-4F2F-8245-54E985462490}"/>
              </a:ext>
            </a:extLst>
          </p:cNvPr>
          <p:cNvGraphicFramePr>
            <a:graphicFrameLocks noGrp="1"/>
          </p:cNvGraphicFramePr>
          <p:nvPr/>
        </p:nvGraphicFramePr>
        <p:xfrm>
          <a:off x="57150" y="1916113"/>
          <a:ext cx="8836025" cy="2967038"/>
        </p:xfrm>
        <a:graphic>
          <a:graphicData uri="http://schemas.openxmlformats.org/drawingml/2006/table">
            <a:tbl>
              <a:tblPr/>
              <a:tblGrid>
                <a:gridCol w="706438">
                  <a:extLst>
                    <a:ext uri="{9D8B030D-6E8A-4147-A177-3AD203B41FA5}">
                      <a16:colId xmlns:a16="http://schemas.microsoft.com/office/drawing/2014/main" val="20000"/>
                    </a:ext>
                  </a:extLst>
                </a:gridCol>
                <a:gridCol w="1541462">
                  <a:extLst>
                    <a:ext uri="{9D8B030D-6E8A-4147-A177-3AD203B41FA5}">
                      <a16:colId xmlns:a16="http://schemas.microsoft.com/office/drawing/2014/main" val="20001"/>
                    </a:ext>
                  </a:extLst>
                </a:gridCol>
                <a:gridCol w="931863">
                  <a:extLst>
                    <a:ext uri="{9D8B030D-6E8A-4147-A177-3AD203B41FA5}">
                      <a16:colId xmlns:a16="http://schemas.microsoft.com/office/drawing/2014/main" val="20002"/>
                    </a:ext>
                  </a:extLst>
                </a:gridCol>
                <a:gridCol w="1030287">
                  <a:extLst>
                    <a:ext uri="{9D8B030D-6E8A-4147-A177-3AD203B41FA5}">
                      <a16:colId xmlns:a16="http://schemas.microsoft.com/office/drawing/2014/main" val="20003"/>
                    </a:ext>
                  </a:extLst>
                </a:gridCol>
                <a:gridCol w="665163">
                  <a:extLst>
                    <a:ext uri="{9D8B030D-6E8A-4147-A177-3AD203B41FA5}">
                      <a16:colId xmlns:a16="http://schemas.microsoft.com/office/drawing/2014/main" val="20004"/>
                    </a:ext>
                  </a:extLst>
                </a:gridCol>
                <a:gridCol w="1296987">
                  <a:extLst>
                    <a:ext uri="{9D8B030D-6E8A-4147-A177-3AD203B41FA5}">
                      <a16:colId xmlns:a16="http://schemas.microsoft.com/office/drawing/2014/main" val="20005"/>
                    </a:ext>
                  </a:extLst>
                </a:gridCol>
                <a:gridCol w="1008063">
                  <a:extLst>
                    <a:ext uri="{9D8B030D-6E8A-4147-A177-3AD203B41FA5}">
                      <a16:colId xmlns:a16="http://schemas.microsoft.com/office/drawing/2014/main" val="20006"/>
                    </a:ext>
                  </a:extLst>
                </a:gridCol>
                <a:gridCol w="1655762">
                  <a:extLst>
                    <a:ext uri="{9D8B030D-6E8A-4147-A177-3AD203B41FA5}">
                      <a16:colId xmlns:a16="http://schemas.microsoft.com/office/drawing/2014/main" val="20007"/>
                    </a:ext>
                  </a:extLst>
                </a:gridCol>
              </a:tblGrid>
              <a:tr h="576133">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59352">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4722">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8217">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79307">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79307">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7" marB="4571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299B45B-5CC3-49C2-9DB8-A94479C6260C}"/>
              </a:ext>
            </a:extLst>
          </p:cNvPr>
          <p:cNvSpPr>
            <a:spLocks noGrp="1" noChangeArrowheads="1"/>
          </p:cNvSpPr>
          <p:nvPr>
            <p:ph type="title"/>
          </p:nvPr>
        </p:nvSpPr>
        <p:spPr/>
        <p:txBody>
          <a:bodyPr/>
          <a:lstStyle/>
          <a:p>
            <a:pPr eaLnBrk="1" hangingPunct="1"/>
            <a:r>
              <a:rPr lang="ja-JP" altLang="en-US">
                <a:solidFill>
                  <a:schemeClr val="tx1"/>
                </a:solidFill>
              </a:rPr>
              <a:t>不確かさ要因</a:t>
            </a:r>
          </a:p>
        </p:txBody>
      </p:sp>
      <p:sp>
        <p:nvSpPr>
          <p:cNvPr id="7171" name="Rectangle 4">
            <a:extLst>
              <a:ext uri="{FF2B5EF4-FFF2-40B4-BE49-F238E27FC236}">
                <a16:creationId xmlns:a16="http://schemas.microsoft.com/office/drawing/2014/main" id="{958DA6C7-A441-42D7-906D-13CD5866C13B}"/>
              </a:ext>
            </a:extLst>
          </p:cNvPr>
          <p:cNvSpPr>
            <a:spLocks noChangeArrowheads="1"/>
          </p:cNvSpPr>
          <p:nvPr/>
        </p:nvSpPr>
        <p:spPr bwMode="auto">
          <a:xfrm>
            <a:off x="0" y="3357563"/>
            <a:ext cx="4427538" cy="3167062"/>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7172" name="Text Box 5">
            <a:extLst>
              <a:ext uri="{FF2B5EF4-FFF2-40B4-BE49-F238E27FC236}">
                <a16:creationId xmlns:a16="http://schemas.microsoft.com/office/drawing/2014/main" id="{1039F05B-142A-48FC-AC58-CB8B252E9447}"/>
              </a:ext>
            </a:extLst>
          </p:cNvPr>
          <p:cNvSpPr txBox="1">
            <a:spLocks noChangeArrowheads="1"/>
          </p:cNvSpPr>
          <p:nvPr/>
        </p:nvSpPr>
        <p:spPr bwMode="auto">
          <a:xfrm>
            <a:off x="0" y="3429000"/>
            <a:ext cx="4500563" cy="308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rPr>
              <a:t>・測定器とその校正方法</a:t>
            </a:r>
          </a:p>
          <a:p>
            <a:pPr eaLnBrk="1" hangingPunct="1">
              <a:spcBef>
                <a:spcPct val="0"/>
              </a:spcBef>
              <a:buFontTx/>
              <a:buNone/>
            </a:pPr>
            <a:r>
              <a:rPr lang="ja-JP" altLang="en-US" sz="2800">
                <a:solidFill>
                  <a:schemeClr val="bg2"/>
                </a:solidFill>
              </a:rPr>
              <a:t>・標準器</a:t>
            </a:r>
          </a:p>
          <a:p>
            <a:pPr eaLnBrk="1" hangingPunct="1">
              <a:spcBef>
                <a:spcPct val="0"/>
              </a:spcBef>
              <a:buFontTx/>
              <a:buNone/>
            </a:pPr>
            <a:r>
              <a:rPr lang="ja-JP" altLang="en-US" sz="2800">
                <a:solidFill>
                  <a:schemeClr val="bg2"/>
                </a:solidFill>
              </a:rPr>
              <a:t>・測定のための装置</a:t>
            </a:r>
          </a:p>
          <a:p>
            <a:pPr eaLnBrk="1" hangingPunct="1">
              <a:spcBef>
                <a:spcPct val="0"/>
              </a:spcBef>
              <a:buFontTx/>
              <a:buNone/>
            </a:pPr>
            <a:r>
              <a:rPr lang="ja-JP" altLang="en-US" sz="2800">
                <a:solidFill>
                  <a:schemeClr val="bg2"/>
                </a:solidFill>
              </a:rPr>
              <a:t>・測定方法、手順</a:t>
            </a:r>
          </a:p>
          <a:p>
            <a:pPr eaLnBrk="1" hangingPunct="1">
              <a:spcBef>
                <a:spcPct val="0"/>
              </a:spcBef>
              <a:buFontTx/>
              <a:buNone/>
            </a:pPr>
            <a:r>
              <a:rPr lang="ja-JP" altLang="en-US" sz="2800">
                <a:solidFill>
                  <a:schemeClr val="bg2"/>
                </a:solidFill>
              </a:rPr>
              <a:t>・データ処理方法</a:t>
            </a:r>
          </a:p>
          <a:p>
            <a:pPr eaLnBrk="1" hangingPunct="1">
              <a:spcBef>
                <a:spcPct val="0"/>
              </a:spcBef>
              <a:buFontTx/>
              <a:buNone/>
            </a:pPr>
            <a:r>
              <a:rPr lang="ja-JP" altLang="en-US" sz="2800">
                <a:solidFill>
                  <a:schemeClr val="bg2"/>
                </a:solidFill>
              </a:rPr>
              <a:t>・測定対象の安定性・再現性</a:t>
            </a:r>
          </a:p>
          <a:p>
            <a:pPr eaLnBrk="1" hangingPunct="1">
              <a:spcBef>
                <a:spcPct val="0"/>
              </a:spcBef>
              <a:buFontTx/>
              <a:buNone/>
            </a:pPr>
            <a:r>
              <a:rPr lang="ja-JP" altLang="en-US" sz="2800">
                <a:solidFill>
                  <a:schemeClr val="bg2"/>
                </a:solidFill>
              </a:rPr>
              <a:t>・測定環境</a:t>
            </a:r>
          </a:p>
        </p:txBody>
      </p:sp>
      <p:sp>
        <p:nvSpPr>
          <p:cNvPr id="7173" name="Rectangle 6">
            <a:extLst>
              <a:ext uri="{FF2B5EF4-FFF2-40B4-BE49-F238E27FC236}">
                <a16:creationId xmlns:a16="http://schemas.microsoft.com/office/drawing/2014/main" id="{B7143134-CA2D-4FCD-8AA1-C58E515365F2}"/>
              </a:ext>
            </a:extLst>
          </p:cNvPr>
          <p:cNvSpPr>
            <a:spLocks noChangeArrowheads="1"/>
          </p:cNvSpPr>
          <p:nvPr/>
        </p:nvSpPr>
        <p:spPr bwMode="auto">
          <a:xfrm>
            <a:off x="1763713" y="3068638"/>
            <a:ext cx="1368425" cy="431800"/>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rPr>
              <a:t>主なもの</a:t>
            </a:r>
          </a:p>
        </p:txBody>
      </p:sp>
      <p:sp>
        <p:nvSpPr>
          <p:cNvPr id="7174" name="Text Box 9">
            <a:extLst>
              <a:ext uri="{FF2B5EF4-FFF2-40B4-BE49-F238E27FC236}">
                <a16:creationId xmlns:a16="http://schemas.microsoft.com/office/drawing/2014/main" id="{ABDAA06A-2280-454B-82BA-78B03C97F7D7}"/>
              </a:ext>
            </a:extLst>
          </p:cNvPr>
          <p:cNvSpPr txBox="1">
            <a:spLocks noChangeArrowheads="1"/>
          </p:cNvSpPr>
          <p:nvPr/>
        </p:nvSpPr>
        <p:spPr bwMode="auto">
          <a:xfrm>
            <a:off x="4284663" y="3860800"/>
            <a:ext cx="4859337"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t>最終結果に与える影響が</a:t>
            </a:r>
          </a:p>
          <a:p>
            <a:pPr algn="ctr" eaLnBrk="1" hangingPunct="1">
              <a:spcBef>
                <a:spcPct val="0"/>
              </a:spcBef>
              <a:buFontTx/>
              <a:buNone/>
            </a:pPr>
            <a:r>
              <a:rPr lang="ja-JP" altLang="en-US" sz="2800"/>
              <a:t>大きなものを</a:t>
            </a:r>
          </a:p>
          <a:p>
            <a:pPr algn="ctr" eaLnBrk="1" hangingPunct="1">
              <a:spcBef>
                <a:spcPct val="0"/>
              </a:spcBef>
              <a:buFontTx/>
              <a:buNone/>
            </a:pPr>
            <a:r>
              <a:rPr lang="ja-JP" altLang="en-US" sz="2800"/>
              <a:t>ピックアップすることが重要！</a:t>
            </a:r>
          </a:p>
          <a:p>
            <a:pPr algn="ctr" eaLnBrk="1" hangingPunct="1">
              <a:spcBef>
                <a:spcPct val="0"/>
              </a:spcBef>
              <a:buFontTx/>
              <a:buNone/>
            </a:pPr>
            <a:r>
              <a:rPr lang="ja-JP" altLang="en-US" sz="2800" b="1">
                <a:solidFill>
                  <a:srgbClr val="FFFF00"/>
                </a:solidFill>
              </a:rPr>
              <a:t>「必要なところに必要な精度で」</a:t>
            </a:r>
          </a:p>
          <a:p>
            <a:pPr algn="ctr" eaLnBrk="1" hangingPunct="1">
              <a:spcBef>
                <a:spcPct val="0"/>
              </a:spcBef>
              <a:buFontTx/>
              <a:buNone/>
            </a:pPr>
            <a:r>
              <a:rPr lang="ja-JP" altLang="en-US" sz="2800"/>
              <a:t>時間・手間・コストを</a:t>
            </a:r>
          </a:p>
          <a:p>
            <a:pPr algn="ctr" eaLnBrk="1" hangingPunct="1">
              <a:spcBef>
                <a:spcPct val="0"/>
              </a:spcBef>
              <a:buFontTx/>
              <a:buNone/>
            </a:pPr>
            <a:r>
              <a:rPr lang="ja-JP" altLang="en-US" sz="2800"/>
              <a:t>最小にするよう努力！</a:t>
            </a:r>
          </a:p>
        </p:txBody>
      </p:sp>
      <p:sp>
        <p:nvSpPr>
          <p:cNvPr id="7175" name="Rectangle 10">
            <a:extLst>
              <a:ext uri="{FF2B5EF4-FFF2-40B4-BE49-F238E27FC236}">
                <a16:creationId xmlns:a16="http://schemas.microsoft.com/office/drawing/2014/main" id="{4AB06972-1F34-4D32-882F-CC6B9C52915A}"/>
              </a:ext>
            </a:extLst>
          </p:cNvPr>
          <p:cNvSpPr>
            <a:spLocks noChangeArrowheads="1"/>
          </p:cNvSpPr>
          <p:nvPr/>
        </p:nvSpPr>
        <p:spPr bwMode="auto">
          <a:xfrm>
            <a:off x="533400" y="1341438"/>
            <a:ext cx="1590675" cy="503237"/>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rPr>
              <a:t>測定器</a:t>
            </a:r>
          </a:p>
        </p:txBody>
      </p:sp>
      <p:sp>
        <p:nvSpPr>
          <p:cNvPr id="7176" name="Rectangle 11">
            <a:extLst>
              <a:ext uri="{FF2B5EF4-FFF2-40B4-BE49-F238E27FC236}">
                <a16:creationId xmlns:a16="http://schemas.microsoft.com/office/drawing/2014/main" id="{F0D01B45-E7C4-4ECA-B449-2AD960C93382}"/>
              </a:ext>
            </a:extLst>
          </p:cNvPr>
          <p:cNvSpPr>
            <a:spLocks noChangeArrowheads="1"/>
          </p:cNvSpPr>
          <p:nvPr/>
        </p:nvSpPr>
        <p:spPr bwMode="auto">
          <a:xfrm>
            <a:off x="2667000" y="1341438"/>
            <a:ext cx="1616075" cy="503237"/>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rPr>
              <a:t>測定</a:t>
            </a:r>
          </a:p>
        </p:txBody>
      </p:sp>
      <p:sp>
        <p:nvSpPr>
          <p:cNvPr id="7177" name="Rectangle 12">
            <a:extLst>
              <a:ext uri="{FF2B5EF4-FFF2-40B4-BE49-F238E27FC236}">
                <a16:creationId xmlns:a16="http://schemas.microsoft.com/office/drawing/2014/main" id="{01054090-8F4A-447C-9889-4B6785BDD491}"/>
              </a:ext>
            </a:extLst>
          </p:cNvPr>
          <p:cNvSpPr>
            <a:spLocks noChangeArrowheads="1"/>
          </p:cNvSpPr>
          <p:nvPr/>
        </p:nvSpPr>
        <p:spPr bwMode="auto">
          <a:xfrm>
            <a:off x="4859338" y="1341438"/>
            <a:ext cx="1617662" cy="503237"/>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rPr>
              <a:t>測定対象</a:t>
            </a:r>
          </a:p>
        </p:txBody>
      </p:sp>
      <p:sp>
        <p:nvSpPr>
          <p:cNvPr id="7178" name="Rectangle 13">
            <a:extLst>
              <a:ext uri="{FF2B5EF4-FFF2-40B4-BE49-F238E27FC236}">
                <a16:creationId xmlns:a16="http://schemas.microsoft.com/office/drawing/2014/main" id="{F8C84122-1AEF-49E0-8F9A-3EEFEFF1CAE3}"/>
              </a:ext>
            </a:extLst>
          </p:cNvPr>
          <p:cNvSpPr>
            <a:spLocks noChangeArrowheads="1"/>
          </p:cNvSpPr>
          <p:nvPr/>
        </p:nvSpPr>
        <p:spPr bwMode="auto">
          <a:xfrm>
            <a:off x="6948488" y="1341438"/>
            <a:ext cx="1585912" cy="503237"/>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rPr>
              <a:t>測定環境</a:t>
            </a:r>
          </a:p>
        </p:txBody>
      </p:sp>
      <p:sp>
        <p:nvSpPr>
          <p:cNvPr id="7179" name="Rectangle 14">
            <a:extLst>
              <a:ext uri="{FF2B5EF4-FFF2-40B4-BE49-F238E27FC236}">
                <a16:creationId xmlns:a16="http://schemas.microsoft.com/office/drawing/2014/main" id="{7A587590-1542-4D8B-9F04-2B80BAE10602}"/>
              </a:ext>
            </a:extLst>
          </p:cNvPr>
          <p:cNvSpPr>
            <a:spLocks noChangeArrowheads="1"/>
          </p:cNvSpPr>
          <p:nvPr/>
        </p:nvSpPr>
        <p:spPr bwMode="auto">
          <a:xfrm>
            <a:off x="3492500" y="2349500"/>
            <a:ext cx="2057400" cy="574675"/>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rPr>
              <a:t>不確かさ</a:t>
            </a:r>
          </a:p>
        </p:txBody>
      </p:sp>
      <p:sp>
        <p:nvSpPr>
          <p:cNvPr id="7180" name="Line 15">
            <a:extLst>
              <a:ext uri="{FF2B5EF4-FFF2-40B4-BE49-F238E27FC236}">
                <a16:creationId xmlns:a16="http://schemas.microsoft.com/office/drawing/2014/main" id="{FA4E0F9C-C186-4842-91A9-978CFE9B48DD}"/>
              </a:ext>
            </a:extLst>
          </p:cNvPr>
          <p:cNvSpPr>
            <a:spLocks noChangeShapeType="1"/>
          </p:cNvSpPr>
          <p:nvPr/>
        </p:nvSpPr>
        <p:spPr bwMode="auto">
          <a:xfrm>
            <a:off x="1476375" y="1844675"/>
            <a:ext cx="2016125" cy="792163"/>
          </a:xfrm>
          <a:prstGeom prst="line">
            <a:avLst/>
          </a:prstGeom>
          <a:noFill/>
          <a:ln w="31750">
            <a:solidFill>
              <a:schemeClr val="tx1"/>
            </a:solidFill>
            <a:round/>
            <a:headEnd/>
            <a:tailEnd type="triangle" w="lg" len="med"/>
          </a:ln>
          <a:extLst>
            <a:ext uri="{909E8E84-426E-40DD-AFC4-6F175D3DCCD1}">
              <a14:hiddenFill xmlns:a14="http://schemas.microsoft.com/office/drawing/2010/main">
                <a:noFill/>
              </a14:hiddenFill>
            </a:ext>
          </a:extLst>
        </p:spPr>
        <p:txBody>
          <a:bodyPr/>
          <a:lstStyle/>
          <a:p>
            <a:endParaRPr lang="ja-JP" altLang="en-US"/>
          </a:p>
        </p:txBody>
      </p:sp>
      <p:sp>
        <p:nvSpPr>
          <p:cNvPr id="7181" name="Line 16">
            <a:extLst>
              <a:ext uri="{FF2B5EF4-FFF2-40B4-BE49-F238E27FC236}">
                <a16:creationId xmlns:a16="http://schemas.microsoft.com/office/drawing/2014/main" id="{E7800065-9AAB-4E64-AC50-06BA859B2EEC}"/>
              </a:ext>
            </a:extLst>
          </p:cNvPr>
          <p:cNvSpPr>
            <a:spLocks noChangeShapeType="1"/>
          </p:cNvSpPr>
          <p:nvPr/>
        </p:nvSpPr>
        <p:spPr bwMode="auto">
          <a:xfrm>
            <a:off x="3563938" y="1844675"/>
            <a:ext cx="431800" cy="504825"/>
          </a:xfrm>
          <a:prstGeom prst="line">
            <a:avLst/>
          </a:prstGeom>
          <a:noFill/>
          <a:ln w="34925">
            <a:solidFill>
              <a:schemeClr val="tx1"/>
            </a:solidFill>
            <a:round/>
            <a:headEnd/>
            <a:tailEnd type="triangle" w="lg" len="med"/>
          </a:ln>
          <a:extLst>
            <a:ext uri="{909E8E84-426E-40DD-AFC4-6F175D3DCCD1}">
              <a14:hiddenFill xmlns:a14="http://schemas.microsoft.com/office/drawing/2010/main">
                <a:noFill/>
              </a14:hiddenFill>
            </a:ext>
          </a:extLst>
        </p:spPr>
        <p:txBody>
          <a:bodyPr/>
          <a:lstStyle/>
          <a:p>
            <a:endParaRPr lang="ja-JP" altLang="en-US"/>
          </a:p>
        </p:txBody>
      </p:sp>
      <p:sp>
        <p:nvSpPr>
          <p:cNvPr id="7182" name="Line 17">
            <a:extLst>
              <a:ext uri="{FF2B5EF4-FFF2-40B4-BE49-F238E27FC236}">
                <a16:creationId xmlns:a16="http://schemas.microsoft.com/office/drawing/2014/main" id="{EC9CFB42-403B-4E07-A42A-5E1DE7DC5716}"/>
              </a:ext>
            </a:extLst>
          </p:cNvPr>
          <p:cNvSpPr>
            <a:spLocks noChangeShapeType="1"/>
          </p:cNvSpPr>
          <p:nvPr/>
        </p:nvSpPr>
        <p:spPr bwMode="auto">
          <a:xfrm flipH="1">
            <a:off x="5076825" y="1844675"/>
            <a:ext cx="503238" cy="504825"/>
          </a:xfrm>
          <a:prstGeom prst="line">
            <a:avLst/>
          </a:prstGeom>
          <a:noFill/>
          <a:ln w="34925">
            <a:solidFill>
              <a:schemeClr val="tx1"/>
            </a:solidFill>
            <a:round/>
            <a:headEnd/>
            <a:tailEnd type="triangle" w="lg" len="med"/>
          </a:ln>
          <a:extLst>
            <a:ext uri="{909E8E84-426E-40DD-AFC4-6F175D3DCCD1}">
              <a14:hiddenFill xmlns:a14="http://schemas.microsoft.com/office/drawing/2010/main">
                <a:noFill/>
              </a14:hiddenFill>
            </a:ext>
          </a:extLst>
        </p:spPr>
        <p:txBody>
          <a:bodyPr/>
          <a:lstStyle/>
          <a:p>
            <a:endParaRPr lang="ja-JP" altLang="en-US"/>
          </a:p>
        </p:txBody>
      </p:sp>
      <p:sp>
        <p:nvSpPr>
          <p:cNvPr id="7183" name="Line 18">
            <a:extLst>
              <a:ext uri="{FF2B5EF4-FFF2-40B4-BE49-F238E27FC236}">
                <a16:creationId xmlns:a16="http://schemas.microsoft.com/office/drawing/2014/main" id="{1C67C041-9A0E-49C4-9F50-6934AC3BD4A5}"/>
              </a:ext>
            </a:extLst>
          </p:cNvPr>
          <p:cNvSpPr>
            <a:spLocks noChangeShapeType="1"/>
          </p:cNvSpPr>
          <p:nvPr/>
        </p:nvSpPr>
        <p:spPr bwMode="auto">
          <a:xfrm flipH="1">
            <a:off x="5580063" y="1844675"/>
            <a:ext cx="2087562" cy="792163"/>
          </a:xfrm>
          <a:prstGeom prst="line">
            <a:avLst/>
          </a:prstGeom>
          <a:noFill/>
          <a:ln w="31750">
            <a:solidFill>
              <a:schemeClr val="tx1"/>
            </a:solidFill>
            <a:round/>
            <a:headEnd/>
            <a:tailEnd type="triangle" w="lg" len="med"/>
          </a:ln>
          <a:extLst>
            <a:ext uri="{909E8E84-426E-40DD-AFC4-6F175D3DCCD1}">
              <a14:hiddenFill xmlns:a14="http://schemas.microsoft.com/office/drawing/2010/main">
                <a:noFill/>
              </a14:hiddenFill>
            </a:ext>
          </a:extLst>
        </p:spPr>
        <p:txBody>
          <a:bodyPr/>
          <a:lstStyle/>
          <a:p>
            <a:endParaRPr lang="ja-JP" altLang="en-US"/>
          </a:p>
        </p:txBody>
      </p:sp>
      <p:sp>
        <p:nvSpPr>
          <p:cNvPr id="7184" name="Text Box 20">
            <a:extLst>
              <a:ext uri="{FF2B5EF4-FFF2-40B4-BE49-F238E27FC236}">
                <a16:creationId xmlns:a16="http://schemas.microsoft.com/office/drawing/2014/main" id="{DF17C26A-40A7-43EA-B216-93F386C3F16A}"/>
              </a:ext>
            </a:extLst>
          </p:cNvPr>
          <p:cNvSpPr txBox="1">
            <a:spLocks noChangeArrowheads="1"/>
          </p:cNvSpPr>
          <p:nvPr/>
        </p:nvSpPr>
        <p:spPr bwMode="auto">
          <a:xfrm>
            <a:off x="4859338" y="2924175"/>
            <a:ext cx="403225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すべてについて評価する</a:t>
            </a:r>
          </a:p>
          <a:p>
            <a:pPr eaLnBrk="1" hangingPunct="1">
              <a:spcBef>
                <a:spcPct val="0"/>
              </a:spcBef>
              <a:buFontTx/>
              <a:buNone/>
            </a:pPr>
            <a:r>
              <a:rPr lang="ja-JP" altLang="en-US" sz="2800">
                <a:latin typeface="Tahoma" panose="020B0604030504040204" pitchFamily="34" charset="0"/>
              </a:rPr>
              <a:t>必要はない！</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9887AE8-BC29-45C2-818A-1C0DF25B962B}"/>
              </a:ext>
            </a:extLst>
          </p:cNvPr>
          <p:cNvSpPr>
            <a:spLocks noGrp="1" noChangeArrowheads="1"/>
          </p:cNvSpPr>
          <p:nvPr>
            <p:ph type="title"/>
          </p:nvPr>
        </p:nvSpPr>
        <p:spPr/>
        <p:txBody>
          <a:bodyPr/>
          <a:lstStyle/>
          <a:p>
            <a:pPr eaLnBrk="1" hangingPunct="1"/>
            <a:r>
              <a:rPr lang="ja-JP" altLang="en-US">
                <a:solidFill>
                  <a:schemeClr val="tx1"/>
                </a:solidFill>
              </a:rPr>
              <a:t>不確かさ要因</a:t>
            </a:r>
          </a:p>
        </p:txBody>
      </p:sp>
      <p:sp>
        <p:nvSpPr>
          <p:cNvPr id="8195" name="Text Box 77">
            <a:extLst>
              <a:ext uri="{FF2B5EF4-FFF2-40B4-BE49-F238E27FC236}">
                <a16:creationId xmlns:a16="http://schemas.microsoft.com/office/drawing/2014/main" id="{C8CB2386-0265-42A8-A585-942EAAEFFEB2}"/>
              </a:ext>
            </a:extLst>
          </p:cNvPr>
          <p:cNvSpPr txBox="1">
            <a:spLocks noChangeArrowheads="1"/>
          </p:cNvSpPr>
          <p:nvPr/>
        </p:nvSpPr>
        <p:spPr bwMode="auto">
          <a:xfrm>
            <a:off x="2511425" y="6348413"/>
            <a:ext cx="1798638"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ここに記入</a:t>
            </a:r>
          </a:p>
        </p:txBody>
      </p:sp>
      <p:graphicFrame>
        <p:nvGraphicFramePr>
          <p:cNvPr id="9" name="Group 98">
            <a:extLst>
              <a:ext uri="{FF2B5EF4-FFF2-40B4-BE49-F238E27FC236}">
                <a16:creationId xmlns:a16="http://schemas.microsoft.com/office/drawing/2014/main" id="{9B6CE748-CEB0-4727-A739-2FFBDDE00A86}"/>
              </a:ext>
            </a:extLst>
          </p:cNvPr>
          <p:cNvGraphicFramePr>
            <a:graphicFrameLocks noGrp="1"/>
          </p:cNvGraphicFramePr>
          <p:nvPr/>
        </p:nvGraphicFramePr>
        <p:xfrm>
          <a:off x="57150" y="1628775"/>
          <a:ext cx="8836025" cy="4540252"/>
        </p:xfrm>
        <a:graphic>
          <a:graphicData uri="http://schemas.openxmlformats.org/drawingml/2006/table">
            <a:tbl>
              <a:tblPr/>
              <a:tblGrid>
                <a:gridCol w="727075">
                  <a:extLst>
                    <a:ext uri="{9D8B030D-6E8A-4147-A177-3AD203B41FA5}">
                      <a16:colId xmlns:a16="http://schemas.microsoft.com/office/drawing/2014/main" val="20000"/>
                    </a:ext>
                  </a:extLst>
                </a:gridCol>
                <a:gridCol w="1584325">
                  <a:extLst>
                    <a:ext uri="{9D8B030D-6E8A-4147-A177-3AD203B41FA5}">
                      <a16:colId xmlns:a16="http://schemas.microsoft.com/office/drawing/2014/main" val="20001"/>
                    </a:ext>
                  </a:extLst>
                </a:gridCol>
                <a:gridCol w="958850">
                  <a:extLst>
                    <a:ext uri="{9D8B030D-6E8A-4147-A177-3AD203B41FA5}">
                      <a16:colId xmlns:a16="http://schemas.microsoft.com/office/drawing/2014/main" val="20002"/>
                    </a:ext>
                  </a:extLst>
                </a:gridCol>
                <a:gridCol w="1058863">
                  <a:extLst>
                    <a:ext uri="{9D8B030D-6E8A-4147-A177-3AD203B41FA5}">
                      <a16:colId xmlns:a16="http://schemas.microsoft.com/office/drawing/2014/main" val="20003"/>
                    </a:ext>
                  </a:extLst>
                </a:gridCol>
                <a:gridCol w="574675">
                  <a:extLst>
                    <a:ext uri="{9D8B030D-6E8A-4147-A177-3AD203B41FA5}">
                      <a16:colId xmlns:a16="http://schemas.microsoft.com/office/drawing/2014/main" val="20004"/>
                    </a:ext>
                  </a:extLst>
                </a:gridCol>
                <a:gridCol w="1296987">
                  <a:extLst>
                    <a:ext uri="{9D8B030D-6E8A-4147-A177-3AD203B41FA5}">
                      <a16:colId xmlns:a16="http://schemas.microsoft.com/office/drawing/2014/main" val="20005"/>
                    </a:ext>
                  </a:extLst>
                </a:gridCol>
                <a:gridCol w="1008063">
                  <a:extLst>
                    <a:ext uri="{9D8B030D-6E8A-4147-A177-3AD203B41FA5}">
                      <a16:colId xmlns:a16="http://schemas.microsoft.com/office/drawing/2014/main" val="20006"/>
                    </a:ext>
                  </a:extLst>
                </a:gridCol>
                <a:gridCol w="1627187">
                  <a:extLst>
                    <a:ext uri="{9D8B030D-6E8A-4147-A177-3AD203B41FA5}">
                      <a16:colId xmlns:a16="http://schemas.microsoft.com/office/drawing/2014/main" val="20007"/>
                    </a:ext>
                  </a:extLst>
                </a:gridCol>
              </a:tblGrid>
              <a:tr h="863600">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記号</a:t>
                      </a:r>
                      <a:endParaRPr kumimoji="1" lang="ja-JP" altLang="en-GB" sz="1500" b="0"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rPr>
                        <a:t>不確かさ要因</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 値</a:t>
                      </a:r>
                      <a:endParaRPr kumimoji="1" lang="ja-JP" altLang="en-US"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 algn="l"/>
                        </a:tabLst>
                      </a:pPr>
                      <a:r>
                        <a:rPr kumimoji="1" lang="en-GB" altLang="ja-JP" sz="1500" b="1" i="0" u="sng"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en-GB" altLang="ja-JP"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確率分布</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除数</a:t>
                      </a:r>
                      <a:endParaRPr kumimoji="1" lang="ja-JP" altLang="en-GB" sz="1500" b="0"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感度係数</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標準不確かさ</a:t>
                      </a: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r>
                        <a:rPr kumimoji="1" lang="ja-JP" altLang="en-US"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出力量</a:t>
                      </a:r>
                      <a:r>
                        <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の単位</a:t>
                      </a:r>
                      <a:r>
                        <a:rPr kumimoji="1" lang="en-US" altLang="ja-JP"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a:t>
                      </a:r>
                      <a:endParaRPr kumimoji="1" lang="ja-JP" altLang="en-GB" sz="15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96913">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endParaRPr kumimoji="1" lang="en-GB" altLang="ja-JP" sz="24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00088">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96913">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2400" b="0" i="1" u="none" strike="noStrike" cap="none" normalizeH="0" baseline="-2500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1515FF"/>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en-US"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en-US"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Times New Roman" pitchFamily="18" charset="0"/>
                        <a:ea typeface="ＭＳ Ｐゴシック" pitchFamily="50" charset="-128"/>
                        <a:cs typeface="Times New Roman" pitchFamily="18" charset="0"/>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rgbClr val="FFFF00"/>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0007" marR="90007" marT="46796" marB="4679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11213">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r>
                        <a:rPr kumimoji="1" lang="en-GB" altLang="ja-JP" sz="1600" b="0" i="0" u="none" strike="noStrike" cap="none" normalizeH="0" baseline="-30000">
                          <a:ln>
                            <a:noFill/>
                          </a:ln>
                          <a:solidFill>
                            <a:schemeClr val="tx1"/>
                          </a:solidFill>
                          <a:effectLst/>
                          <a:latin typeface="Times New Roman" pitchFamily="18" charset="0"/>
                          <a:ea typeface="ＭＳ Ｐゴシック" pitchFamily="50" charset="-128"/>
                          <a:cs typeface="Times New Roman" pitchFamily="18" charset="0"/>
                        </a:rPr>
                        <a:t>c</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    )</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合成標準</a:t>
                      </a:r>
                      <a:endParaRPr kumimoji="1" lang="en-US" altLang="ja-JP"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dirty="0">
                          <a:ln>
                            <a:noFill/>
                          </a:ln>
                          <a:solidFill>
                            <a:schemeClr val="tx1"/>
                          </a:solidFill>
                          <a:effectLst/>
                          <a:latin typeface="ＭＳ Ｐゴシック" pitchFamily="50" charset="-128"/>
                          <a:ea typeface="ＭＳ Ｐゴシック" pitchFamily="50" charset="-128"/>
                          <a:cs typeface="Times New Roman" pitchFamily="18" charset="0"/>
                        </a:rPr>
                        <a:t>不確かさ</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71525">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U</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拡張不確かさ</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tabLst>
                          <a:tab pos="-457200" algn="l"/>
                        </a:tabLst>
                        <a:defRPr kumimoji="1" sz="2800">
                          <a:solidFill>
                            <a:schemeClr val="tx1"/>
                          </a:solidFill>
                          <a:latin typeface="Arial" charset="0"/>
                          <a:ea typeface="ＭＳ Ｐゴシック" pitchFamily="50" charset="-128"/>
                        </a:defRPr>
                      </a:lvl1pPr>
                      <a:lvl2pPr marL="742950" indent="-285750">
                        <a:spcBef>
                          <a:spcPct val="20000"/>
                        </a:spcBef>
                        <a:tabLst>
                          <a:tab pos="-457200" algn="l"/>
                        </a:tabLst>
                        <a:defRPr kumimoji="1" sz="2400">
                          <a:solidFill>
                            <a:schemeClr val="tx1"/>
                          </a:solidFill>
                          <a:latin typeface="Arial" charset="0"/>
                          <a:ea typeface="ＭＳ Ｐゴシック" pitchFamily="50" charset="-128"/>
                        </a:defRPr>
                      </a:lvl2pPr>
                      <a:lvl3pPr marL="1143000" indent="-228600">
                        <a:spcBef>
                          <a:spcPct val="20000"/>
                        </a:spcBef>
                        <a:tabLst>
                          <a:tab pos="-457200" algn="l"/>
                        </a:tabLst>
                        <a:defRPr kumimoji="1" sz="2000">
                          <a:solidFill>
                            <a:schemeClr val="tx1"/>
                          </a:solidFill>
                          <a:latin typeface="Arial" charset="0"/>
                          <a:ea typeface="ＭＳ Ｐゴシック" pitchFamily="50" charset="-128"/>
                        </a:defRPr>
                      </a:lvl3pPr>
                      <a:lvl4pPr marL="1600200" indent="-228600">
                        <a:spcBef>
                          <a:spcPct val="20000"/>
                        </a:spcBef>
                        <a:tabLst>
                          <a:tab pos="-457200" algn="l"/>
                        </a:tabLst>
                        <a:defRPr kumimoji="1">
                          <a:solidFill>
                            <a:schemeClr val="tx1"/>
                          </a:solidFill>
                          <a:latin typeface="Arial" charset="0"/>
                          <a:ea typeface="ＭＳ Ｐゴシック" pitchFamily="50" charset="-128"/>
                        </a:defRPr>
                      </a:lvl4pPr>
                      <a:lvl5pPr marL="2057400" indent="-228600">
                        <a:spcBef>
                          <a:spcPct val="20000"/>
                        </a:spcBef>
                        <a:tabLst>
                          <a:tab pos="-457200" algn="l"/>
                        </a:tabLst>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tabLst>
                          <a:tab pos="-457200" algn="l"/>
                        </a:tabLst>
                        <a:defRPr kumimoji="1">
                          <a:solidFill>
                            <a:schemeClr val="tx1"/>
                          </a:solidFill>
                          <a:latin typeface="Arial" charset="0"/>
                          <a:ea typeface="ＭＳ Ｐゴシック" pitchFamily="50"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1" lang="ja-JP" altLang="en-GB" sz="1600" b="1" i="0" u="none" strike="noStrike" cap="none" normalizeH="0" baseline="0">
                          <a:ln>
                            <a:noFill/>
                          </a:ln>
                          <a:solidFill>
                            <a:schemeClr val="tx1"/>
                          </a:solidFill>
                          <a:effectLst/>
                          <a:latin typeface="ＭＳ Ｐゴシック" pitchFamily="50" charset="-128"/>
                          <a:ea typeface="ＭＳ Ｐゴシック" pitchFamily="50" charset="-128"/>
                          <a:cs typeface="Times New Roman" pitchFamily="18" charset="0"/>
                        </a:rPr>
                        <a:t>正規分布</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a:t>
                      </a:r>
                      <a:r>
                        <a:rPr kumimoji="1" lang="en-GB" altLang="ja-JP" sz="1600" b="0" i="1"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k</a:t>
                      </a:r>
                      <a:r>
                        <a:rPr kumimoji="1" lang="en-GB" altLang="ja-JP" sz="1600" b="0" i="0" u="none" strike="noStrike" cap="none" normalizeH="0" baseline="0">
                          <a:ln>
                            <a:noFill/>
                          </a:ln>
                          <a:solidFill>
                            <a:schemeClr val="tx1"/>
                          </a:solidFill>
                          <a:effectLst/>
                          <a:latin typeface="Times New Roman" pitchFamily="18" charset="0"/>
                          <a:ea typeface="ＭＳ Ｐゴシック" pitchFamily="50" charset="-128"/>
                          <a:cs typeface="Times New Roman" pitchFamily="18" charset="0"/>
                        </a:rPr>
                        <a:t>=2)</a:t>
                      </a: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kumimoji="1" sz="2800">
                          <a:solidFill>
                            <a:schemeClr val="tx1"/>
                          </a:solidFill>
                          <a:latin typeface="Arial" charset="0"/>
                          <a:ea typeface="ＭＳ Ｐゴシック" pitchFamily="50" charset="-128"/>
                        </a:defRPr>
                      </a:lvl1pPr>
                      <a:lvl2pPr marL="742950" indent="-285750">
                        <a:spcBef>
                          <a:spcPct val="20000"/>
                        </a:spcBef>
                        <a:defRPr kumimoji="1" sz="2400">
                          <a:solidFill>
                            <a:schemeClr val="tx1"/>
                          </a:solidFill>
                          <a:latin typeface="Arial" charset="0"/>
                          <a:ea typeface="ＭＳ Ｐゴシック" pitchFamily="50" charset="-128"/>
                        </a:defRPr>
                      </a:lvl2pPr>
                      <a:lvl3pPr marL="1143000" indent="-228600">
                        <a:spcBef>
                          <a:spcPct val="20000"/>
                        </a:spcBef>
                        <a:defRPr kumimoji="1" sz="2000">
                          <a:solidFill>
                            <a:schemeClr val="tx1"/>
                          </a:solidFill>
                          <a:latin typeface="Arial" charset="0"/>
                          <a:ea typeface="ＭＳ Ｐゴシック" pitchFamily="50" charset="-128"/>
                        </a:defRPr>
                      </a:lvl3pPr>
                      <a:lvl4pPr marL="1600200" indent="-228600">
                        <a:spcBef>
                          <a:spcPct val="20000"/>
                        </a:spcBef>
                        <a:defRPr kumimoji="1">
                          <a:solidFill>
                            <a:schemeClr val="tx1"/>
                          </a:solidFill>
                          <a:latin typeface="Arial" charset="0"/>
                          <a:ea typeface="ＭＳ Ｐゴシック" pitchFamily="50" charset="-128"/>
                        </a:defRPr>
                      </a:lvl4pPr>
                      <a:lvl5pPr marL="2057400" indent="-228600">
                        <a:spcBef>
                          <a:spcPct val="20000"/>
                        </a:spcBef>
                        <a:defRPr kumimoji="1">
                          <a:solidFill>
                            <a:schemeClr val="tx1"/>
                          </a:solidFill>
                          <a:latin typeface="Arial" charset="0"/>
                          <a:ea typeface="ＭＳ Ｐゴシック" pitchFamily="50" charset="-128"/>
                        </a:defRPr>
                      </a:lvl5pPr>
                      <a:lvl6pPr marL="2514600" indent="-228600" eaLnBrk="0" fontAlgn="base" hangingPunct="0">
                        <a:spcBef>
                          <a:spcPct val="2000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2000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2000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20000"/>
                        </a:spcBef>
                        <a:spcAft>
                          <a:spcPct val="0"/>
                        </a:spcAft>
                        <a:defRPr kumimoji="1">
                          <a:solidFill>
                            <a:schemeClr val="tx1"/>
                          </a:solidFill>
                          <a:latin typeface="Arial" charset="0"/>
                          <a:ea typeface="ＭＳ Ｐゴシック"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600" b="0" i="0" u="none" strike="noStrike" cap="none" normalizeH="0" baseline="0">
                        <a:ln>
                          <a:noFill/>
                        </a:ln>
                        <a:solidFill>
                          <a:schemeClr val="tx1"/>
                        </a:solidFill>
                        <a:effectLst/>
                        <a:latin typeface="ＭＳ Ｐゴシック" pitchFamily="50" charset="-128"/>
                        <a:ea typeface="ＭＳ Ｐゴシック" pitchFamily="50" charset="-128"/>
                      </a:endParaRPr>
                    </a:p>
                  </a:txBody>
                  <a:tcPr marL="91447" marR="91447"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cxnSp>
        <p:nvCxnSpPr>
          <p:cNvPr id="8261" name="AutoShape 78">
            <a:extLst>
              <a:ext uri="{FF2B5EF4-FFF2-40B4-BE49-F238E27FC236}">
                <a16:creationId xmlns:a16="http://schemas.microsoft.com/office/drawing/2014/main" id="{DB5A2E6D-BCD9-4543-B7FE-7EDECBDD5290}"/>
              </a:ext>
            </a:extLst>
          </p:cNvPr>
          <p:cNvCxnSpPr>
            <a:cxnSpLocks noChangeShapeType="1"/>
          </p:cNvCxnSpPr>
          <p:nvPr/>
        </p:nvCxnSpPr>
        <p:spPr bwMode="auto">
          <a:xfrm rot="16200000" flipH="1">
            <a:off x="1615281" y="4552157"/>
            <a:ext cx="2119313" cy="1473200"/>
          </a:xfrm>
          <a:prstGeom prst="curvedConnector3">
            <a:avLst>
              <a:gd name="adj1" fmla="val 59926"/>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8262" name="Oval 76">
            <a:extLst>
              <a:ext uri="{FF2B5EF4-FFF2-40B4-BE49-F238E27FC236}">
                <a16:creationId xmlns:a16="http://schemas.microsoft.com/office/drawing/2014/main" id="{89606C1D-0E84-4779-968F-94FD661E20DC}"/>
              </a:ext>
            </a:extLst>
          </p:cNvPr>
          <p:cNvSpPr>
            <a:spLocks noChangeArrowheads="1"/>
          </p:cNvSpPr>
          <p:nvPr/>
        </p:nvSpPr>
        <p:spPr bwMode="auto">
          <a:xfrm>
            <a:off x="279400" y="1628775"/>
            <a:ext cx="1943100" cy="3024188"/>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A7CDAA3-ADCD-4027-9F86-4EC1BA234DA1}"/>
              </a:ext>
            </a:extLst>
          </p:cNvPr>
          <p:cNvSpPr>
            <a:spLocks noGrp="1" noChangeArrowheads="1"/>
          </p:cNvSpPr>
          <p:nvPr>
            <p:ph type="title"/>
          </p:nvPr>
        </p:nvSpPr>
        <p:spPr/>
        <p:txBody>
          <a:bodyPr/>
          <a:lstStyle/>
          <a:p>
            <a:pPr eaLnBrk="1" hangingPunct="1"/>
            <a:r>
              <a:rPr lang="ja-JP" altLang="en-US">
                <a:solidFill>
                  <a:schemeClr val="tx1"/>
                </a:solidFill>
              </a:rPr>
              <a:t>不確かさ評価の分類</a:t>
            </a:r>
          </a:p>
        </p:txBody>
      </p:sp>
      <p:sp>
        <p:nvSpPr>
          <p:cNvPr id="9219" name="Rectangle 4">
            <a:extLst>
              <a:ext uri="{FF2B5EF4-FFF2-40B4-BE49-F238E27FC236}">
                <a16:creationId xmlns:a16="http://schemas.microsoft.com/office/drawing/2014/main" id="{FBA64732-EA47-4B46-9413-63F38D34501C}"/>
              </a:ext>
            </a:extLst>
          </p:cNvPr>
          <p:cNvSpPr>
            <a:spLocks noChangeArrowheads="1"/>
          </p:cNvSpPr>
          <p:nvPr/>
        </p:nvSpPr>
        <p:spPr bwMode="auto">
          <a:xfrm>
            <a:off x="179388" y="3284538"/>
            <a:ext cx="8856662" cy="936625"/>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a:solidFill>
                  <a:srgbClr val="FF6600"/>
                </a:solidFill>
                <a:latin typeface="Tahoma" panose="020B0604030504040204" pitchFamily="34" charset="0"/>
              </a:rPr>
              <a:t>タイプ</a:t>
            </a:r>
            <a:r>
              <a:rPr lang="en-US" altLang="ja-JP" sz="2800" b="1">
                <a:solidFill>
                  <a:srgbClr val="FF6600"/>
                </a:solidFill>
                <a:latin typeface="Tahoma" panose="020B0604030504040204" pitchFamily="34" charset="0"/>
              </a:rPr>
              <a:t>A</a:t>
            </a:r>
            <a:r>
              <a:rPr lang="ja-JP" altLang="en-US" sz="2800" b="1">
                <a:solidFill>
                  <a:srgbClr val="FF6600"/>
                </a:solidFill>
                <a:latin typeface="Tahoma" panose="020B0604030504040204" pitchFamily="34" charset="0"/>
              </a:rPr>
              <a:t>の評価</a:t>
            </a:r>
            <a:r>
              <a:rPr lang="ja-JP" altLang="en-US" sz="2800">
                <a:solidFill>
                  <a:schemeClr val="bg2"/>
                </a:solidFill>
                <a:latin typeface="Tahoma" panose="020B0604030504040204" pitchFamily="34" charset="0"/>
              </a:rPr>
              <a:t>・・・実験からデータを得てばらつきを求める．</a:t>
            </a:r>
          </a:p>
          <a:p>
            <a:pPr eaLnBrk="1" hangingPunct="1">
              <a:spcBef>
                <a:spcPct val="0"/>
              </a:spcBef>
              <a:buFontTx/>
              <a:buNone/>
            </a:pPr>
            <a:r>
              <a:rPr lang="ja-JP" altLang="en-US" sz="2800" b="1">
                <a:solidFill>
                  <a:srgbClr val="FF6600"/>
                </a:solidFill>
                <a:latin typeface="Tahoma" panose="020B0604030504040204" pitchFamily="34" charset="0"/>
              </a:rPr>
              <a:t>タイプ</a:t>
            </a:r>
            <a:r>
              <a:rPr lang="en-US" altLang="ja-JP" sz="2800" b="1">
                <a:solidFill>
                  <a:srgbClr val="FF6600"/>
                </a:solidFill>
                <a:latin typeface="Tahoma" panose="020B0604030504040204" pitchFamily="34" charset="0"/>
              </a:rPr>
              <a:t>B</a:t>
            </a:r>
            <a:r>
              <a:rPr lang="ja-JP" altLang="en-US" sz="2800" b="1">
                <a:solidFill>
                  <a:srgbClr val="FF6600"/>
                </a:solidFill>
                <a:latin typeface="Tahoma" panose="020B0604030504040204" pitchFamily="34" charset="0"/>
              </a:rPr>
              <a:t>の評価</a:t>
            </a:r>
            <a:r>
              <a:rPr lang="ja-JP" altLang="en-US" sz="2800">
                <a:solidFill>
                  <a:schemeClr val="bg2"/>
                </a:solidFill>
                <a:latin typeface="Tahoma" panose="020B0604030504040204" pitchFamily="34" charset="0"/>
              </a:rPr>
              <a:t>・・・実験以外の方法で不確かさを評価する．</a:t>
            </a:r>
          </a:p>
        </p:txBody>
      </p:sp>
      <p:sp>
        <p:nvSpPr>
          <p:cNvPr id="9220" name="Text Box 6">
            <a:extLst>
              <a:ext uri="{FF2B5EF4-FFF2-40B4-BE49-F238E27FC236}">
                <a16:creationId xmlns:a16="http://schemas.microsoft.com/office/drawing/2014/main" id="{BA94D9C8-7DCE-4291-B514-013DA27AF49B}"/>
              </a:ext>
            </a:extLst>
          </p:cNvPr>
          <p:cNvSpPr txBox="1">
            <a:spLocks noChangeArrowheads="1"/>
          </p:cNvSpPr>
          <p:nvPr/>
        </p:nvSpPr>
        <p:spPr bwMode="auto">
          <a:xfrm>
            <a:off x="179388" y="1236663"/>
            <a:ext cx="88566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u="sng">
                <a:solidFill>
                  <a:srgbClr val="FFFF00"/>
                </a:solidFill>
              </a:rPr>
              <a:t>不確かさ評価とは・・・個々の要因によって起こる不確かさを求め，それを合成することで全体の不確かさを求める．</a:t>
            </a:r>
          </a:p>
        </p:txBody>
      </p:sp>
      <p:sp>
        <p:nvSpPr>
          <p:cNvPr id="9221" name="AutoShape 7">
            <a:extLst>
              <a:ext uri="{FF2B5EF4-FFF2-40B4-BE49-F238E27FC236}">
                <a16:creationId xmlns:a16="http://schemas.microsoft.com/office/drawing/2014/main" id="{FC70FE58-43F2-4469-AEE3-A968F8D957D9}"/>
              </a:ext>
            </a:extLst>
          </p:cNvPr>
          <p:cNvSpPr>
            <a:spLocks noChangeArrowheads="1"/>
          </p:cNvSpPr>
          <p:nvPr/>
        </p:nvSpPr>
        <p:spPr bwMode="auto">
          <a:xfrm>
            <a:off x="4356100" y="2257425"/>
            <a:ext cx="431800" cy="954088"/>
          </a:xfrm>
          <a:prstGeom prst="downArrow">
            <a:avLst>
              <a:gd name="adj1" fmla="val 50000"/>
              <a:gd name="adj2" fmla="val 54134"/>
            </a:avLst>
          </a:prstGeom>
          <a:solidFill>
            <a:schemeClr val="accent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9222" name="Text Box 13">
            <a:extLst>
              <a:ext uri="{FF2B5EF4-FFF2-40B4-BE49-F238E27FC236}">
                <a16:creationId xmlns:a16="http://schemas.microsoft.com/office/drawing/2014/main" id="{C305D584-5FE9-412B-8579-B17CE9C00643}"/>
              </a:ext>
            </a:extLst>
          </p:cNvPr>
          <p:cNvSpPr txBox="1">
            <a:spLocks noChangeArrowheads="1"/>
          </p:cNvSpPr>
          <p:nvPr/>
        </p:nvSpPr>
        <p:spPr bwMode="auto">
          <a:xfrm>
            <a:off x="0" y="4941888"/>
            <a:ext cx="91440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注意：タイプ</a:t>
            </a:r>
            <a:r>
              <a:rPr lang="en-US" altLang="ja-JP" sz="2800">
                <a:latin typeface="Tahoma" panose="020B0604030504040204" pitchFamily="34" charset="0"/>
              </a:rPr>
              <a:t>A</a:t>
            </a:r>
            <a:r>
              <a:rPr lang="ja-JP" altLang="en-US" sz="2800">
                <a:latin typeface="Tahoma" panose="020B0604030504040204" pitchFamily="34" charset="0"/>
              </a:rPr>
              <a:t>，タイプ</a:t>
            </a:r>
            <a:r>
              <a:rPr lang="en-US" altLang="ja-JP" sz="2800">
                <a:latin typeface="Tahoma" panose="020B0604030504040204" pitchFamily="34" charset="0"/>
              </a:rPr>
              <a:t>B</a:t>
            </a:r>
            <a:r>
              <a:rPr lang="ja-JP" altLang="en-US" sz="2800">
                <a:latin typeface="Tahoma" panose="020B0604030504040204" pitchFamily="34" charset="0"/>
              </a:rPr>
              <a:t>はあくまでも実験データから不確かさを求めるか否かということを表す</a:t>
            </a:r>
            <a:r>
              <a:rPr lang="en-US" altLang="ja-JP" sz="2800">
                <a:latin typeface="Tahoma" panose="020B0604030504040204" pitchFamily="34" charset="0"/>
              </a:rPr>
              <a:t>.</a:t>
            </a:r>
            <a:r>
              <a:rPr lang="ja-JP" altLang="en-US" sz="2800">
                <a:latin typeface="Tahoma" panose="020B0604030504040204" pitchFamily="34" charset="0"/>
              </a:rPr>
              <a:t>ある要因がタイプ</a:t>
            </a:r>
            <a:r>
              <a:rPr lang="en-US" altLang="ja-JP" sz="2800">
                <a:latin typeface="Tahoma" panose="020B0604030504040204" pitchFamily="34" charset="0"/>
              </a:rPr>
              <a:t>A</a:t>
            </a:r>
            <a:r>
              <a:rPr lang="ja-JP" altLang="en-US" sz="2800">
                <a:latin typeface="Tahoma" panose="020B0604030504040204" pitchFamily="34" charset="0"/>
              </a:rPr>
              <a:t>かタイプ</a:t>
            </a:r>
            <a:r>
              <a:rPr lang="en-US" altLang="ja-JP" sz="2800">
                <a:latin typeface="Tahoma" panose="020B0604030504040204" pitchFamily="34" charset="0"/>
              </a:rPr>
              <a:t>B</a:t>
            </a:r>
            <a:r>
              <a:rPr lang="ja-JP" altLang="en-US" sz="2800">
                <a:latin typeface="Tahoma" panose="020B0604030504040204" pitchFamily="34" charset="0"/>
              </a:rPr>
              <a:t>か重要ではない．</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6F47BAB9-9A99-4128-951A-AE404D762EF1}"/>
              </a:ext>
            </a:extLst>
          </p:cNvPr>
          <p:cNvSpPr>
            <a:spLocks noChangeArrowheads="1"/>
          </p:cNvSpPr>
          <p:nvPr/>
        </p:nvSpPr>
        <p:spPr bwMode="auto">
          <a:xfrm>
            <a:off x="630238" y="4805363"/>
            <a:ext cx="7848600" cy="1152525"/>
          </a:xfrm>
          <a:prstGeom prst="rect">
            <a:avLst/>
          </a:prstGeom>
          <a:solidFill>
            <a:srgbClr val="FFFFCC"/>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0243" name="Rectangle 3">
            <a:extLst>
              <a:ext uri="{FF2B5EF4-FFF2-40B4-BE49-F238E27FC236}">
                <a16:creationId xmlns:a16="http://schemas.microsoft.com/office/drawing/2014/main" id="{2AB0DB7A-2AC4-4234-AD63-405010BA5C34}"/>
              </a:ext>
            </a:extLst>
          </p:cNvPr>
          <p:cNvSpPr>
            <a:spLocks noGrp="1" noChangeArrowheads="1"/>
          </p:cNvSpPr>
          <p:nvPr>
            <p:ph type="title"/>
          </p:nvPr>
        </p:nvSpPr>
        <p:spPr/>
        <p:txBody>
          <a:bodyPr/>
          <a:lstStyle/>
          <a:p>
            <a:pPr eaLnBrk="1" hangingPunct="1"/>
            <a:r>
              <a:rPr lang="en-US" altLang="ja-JP"/>
              <a:t>GUM</a:t>
            </a:r>
            <a:r>
              <a:rPr lang="ja-JP" altLang="en-US"/>
              <a:t>での説明</a:t>
            </a:r>
          </a:p>
        </p:txBody>
      </p:sp>
      <p:sp>
        <p:nvSpPr>
          <p:cNvPr id="10244" name="Text Box 4">
            <a:extLst>
              <a:ext uri="{FF2B5EF4-FFF2-40B4-BE49-F238E27FC236}">
                <a16:creationId xmlns:a16="http://schemas.microsoft.com/office/drawing/2014/main" id="{57545E69-6D4E-4D30-BF6F-3932745074B8}"/>
              </a:ext>
            </a:extLst>
          </p:cNvPr>
          <p:cNvSpPr txBox="1">
            <a:spLocks noChangeArrowheads="1"/>
          </p:cNvSpPr>
          <p:nvPr/>
        </p:nvSpPr>
        <p:spPr bwMode="auto">
          <a:xfrm>
            <a:off x="447675" y="1258888"/>
            <a:ext cx="8301038"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a:t>3.3.4</a:t>
            </a:r>
          </a:p>
          <a:p>
            <a:pPr eaLnBrk="1" hangingPunct="1">
              <a:spcBef>
                <a:spcPct val="0"/>
              </a:spcBef>
              <a:buFontTx/>
              <a:buNone/>
            </a:pPr>
            <a:r>
              <a:rPr lang="ja-JP" altLang="en-US"/>
              <a:t>タイプ</a:t>
            </a:r>
            <a:r>
              <a:rPr lang="en-US" altLang="ja-JP"/>
              <a:t>A</a:t>
            </a:r>
            <a:r>
              <a:rPr lang="ja-JP" altLang="en-US"/>
              <a:t>及びタイプ</a:t>
            </a:r>
            <a:r>
              <a:rPr lang="en-US" altLang="ja-JP"/>
              <a:t>B</a:t>
            </a:r>
            <a:r>
              <a:rPr lang="ja-JP" altLang="en-US"/>
              <a:t>の分類の目的は，不確かさの成分を評価する二つの異なる方法を明示することであり，また</a:t>
            </a:r>
            <a:r>
              <a:rPr lang="ja-JP" altLang="en-US">
                <a:solidFill>
                  <a:srgbClr val="FFFF00"/>
                </a:solidFill>
              </a:rPr>
              <a:t>議論の便宜だけのため</a:t>
            </a:r>
            <a:r>
              <a:rPr lang="ja-JP" altLang="en-US"/>
              <a:t>である．</a:t>
            </a:r>
          </a:p>
        </p:txBody>
      </p:sp>
      <p:sp>
        <p:nvSpPr>
          <p:cNvPr id="10245" name="AutoShape 5">
            <a:extLst>
              <a:ext uri="{FF2B5EF4-FFF2-40B4-BE49-F238E27FC236}">
                <a16:creationId xmlns:a16="http://schemas.microsoft.com/office/drawing/2014/main" id="{297EBDE4-530A-4877-B1D2-4FC9D84004C9}"/>
              </a:ext>
            </a:extLst>
          </p:cNvPr>
          <p:cNvSpPr>
            <a:spLocks noChangeArrowheads="1"/>
          </p:cNvSpPr>
          <p:nvPr/>
        </p:nvSpPr>
        <p:spPr bwMode="auto">
          <a:xfrm>
            <a:off x="4211638" y="3500438"/>
            <a:ext cx="503237" cy="1150937"/>
          </a:xfrm>
          <a:prstGeom prst="downArrow">
            <a:avLst>
              <a:gd name="adj1" fmla="val 50000"/>
              <a:gd name="adj2" fmla="val 57177"/>
            </a:avLst>
          </a:prstGeom>
          <a:solidFill>
            <a:schemeClr val="accent1"/>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0246" name="Text Box 6">
            <a:extLst>
              <a:ext uri="{FF2B5EF4-FFF2-40B4-BE49-F238E27FC236}">
                <a16:creationId xmlns:a16="http://schemas.microsoft.com/office/drawing/2014/main" id="{463124C2-F2CA-4369-9A58-F834E4E8FA4C}"/>
              </a:ext>
            </a:extLst>
          </p:cNvPr>
          <p:cNvSpPr txBox="1">
            <a:spLocks noChangeArrowheads="1"/>
          </p:cNvSpPr>
          <p:nvPr/>
        </p:nvSpPr>
        <p:spPr bwMode="auto">
          <a:xfrm>
            <a:off x="611188" y="4797425"/>
            <a:ext cx="80835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dirty="0">
                <a:solidFill>
                  <a:srgbClr val="FF0000"/>
                </a:solidFill>
              </a:rPr>
              <a:t>タイプ</a:t>
            </a:r>
            <a:r>
              <a:rPr lang="en-US" altLang="ja-JP" dirty="0">
                <a:solidFill>
                  <a:srgbClr val="FF0000"/>
                </a:solidFill>
              </a:rPr>
              <a:t>A</a:t>
            </a:r>
            <a:r>
              <a:rPr lang="ja-JP" altLang="en-US" dirty="0">
                <a:solidFill>
                  <a:srgbClr val="FF0000"/>
                </a:solidFill>
              </a:rPr>
              <a:t>とタイプ</a:t>
            </a:r>
            <a:r>
              <a:rPr lang="en-US" altLang="ja-JP" dirty="0">
                <a:solidFill>
                  <a:srgbClr val="FF0000"/>
                </a:solidFill>
              </a:rPr>
              <a:t>B</a:t>
            </a:r>
            <a:r>
              <a:rPr lang="ja-JP" altLang="en-US" dirty="0">
                <a:solidFill>
                  <a:srgbClr val="FF0000"/>
                </a:solidFill>
              </a:rPr>
              <a:t>には成分の性質に差があるわけではない．</a:t>
            </a:r>
          </a:p>
        </p:txBody>
      </p:sp>
    </p:spTree>
  </p:cSld>
  <p:clrMapOvr>
    <a:masterClrMapping/>
  </p:clrMapOvr>
</p:sld>
</file>

<file path=ppt/theme/theme1.xml><?xml version="1.0" encoding="utf-8"?>
<a:theme xmlns:a="http://schemas.openxmlformats.org/drawingml/2006/main" name="標準デザイン">
  <a:themeElements>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1283</Words>
  <Application>Microsoft Office PowerPoint</Application>
  <PresentationFormat>画面に合わせる (4:3)</PresentationFormat>
  <Paragraphs>228</Paragraphs>
  <Slides>17</Slides>
  <Notes>17</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17</vt:i4>
      </vt:variant>
    </vt:vector>
  </HeadingPairs>
  <TitlesOfParts>
    <vt:vector size="22" baseType="lpstr">
      <vt:lpstr>ＭＳ Ｐゴシック</vt:lpstr>
      <vt:lpstr>Arial</vt:lpstr>
      <vt:lpstr>Tahoma</vt:lpstr>
      <vt:lpstr>Times New Roman</vt:lpstr>
      <vt:lpstr>標準デザイン</vt:lpstr>
      <vt:lpstr>不確かさ評価の概要</vt:lpstr>
      <vt:lpstr>誤差と不確かさの違い</vt:lpstr>
      <vt:lpstr>誤差と不確かさの違い（2）</vt:lpstr>
      <vt:lpstr>不確かさ評価の流れ</vt:lpstr>
      <vt:lpstr>本セミナーの目標</vt:lpstr>
      <vt:lpstr>不確かさ要因</vt:lpstr>
      <vt:lpstr>不確かさ要因</vt:lpstr>
      <vt:lpstr>不確かさ評価の分類</vt:lpstr>
      <vt:lpstr>GUMでの説明</vt:lpstr>
      <vt:lpstr>タイプAの不確かさ評価</vt:lpstr>
      <vt:lpstr>タイプBの不確かさ評価（1）</vt:lpstr>
      <vt:lpstr>タイプBの不確かさ評価（2）</vt:lpstr>
      <vt:lpstr>不確かさの大きさの算出</vt:lpstr>
      <vt:lpstr>不確かさの合成</vt:lpstr>
      <vt:lpstr>最終的な不確かさの算出</vt:lpstr>
      <vt:lpstr>例　ビールジョッキの体積</vt:lpstr>
      <vt:lpstr>不確かさ要因</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2015-04-22T04:03:02Z</dcterms:created>
  <dcterms:modified xsi:type="dcterms:W3CDTF">2020-09-03T04:51:32Z</dcterms:modified>
</cp:coreProperties>
</file>