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1" r:id="rId1"/>
  </p:sldMasterIdLst>
  <p:notesMasterIdLst>
    <p:notesMasterId r:id="rId5"/>
  </p:notesMasterIdLst>
  <p:handoutMasterIdLst>
    <p:handoutMasterId r:id="rId6"/>
  </p:handoutMasterIdLst>
  <p:sldIdLst>
    <p:sldId id="256" r:id="rId2"/>
    <p:sldId id="268" r:id="rId3"/>
    <p:sldId id="267" r:id="rId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3333CC"/>
    <a:srgbClr val="FF0000"/>
    <a:srgbClr val="3333FF"/>
    <a:srgbClr val="66FF33"/>
    <a:srgbClr val="CCECFF"/>
    <a:srgbClr val="FFFF00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2" autoAdjust="0"/>
    <p:restoredTop sz="94612" autoAdjust="0"/>
  </p:normalViewPr>
  <p:slideViewPr>
    <p:cSldViewPr>
      <p:cViewPr varScale="1">
        <p:scale>
          <a:sx n="55" d="100"/>
          <a:sy n="55" d="100"/>
        </p:scale>
        <p:origin x="84" y="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996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="" xmlns:a16="http://schemas.microsoft.com/office/drawing/2014/main" id="{78783BCA-77B7-4600-8757-69280C9B0FF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5" name="Rectangle 3">
            <a:extLst>
              <a:ext uri="{FF2B5EF4-FFF2-40B4-BE49-F238E27FC236}">
                <a16:creationId xmlns="" xmlns:a16="http://schemas.microsoft.com/office/drawing/2014/main" id="{BA33F82B-8CFD-4F60-B14F-C83D70AEB23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t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9636" name="Rectangle 4">
            <a:extLst>
              <a:ext uri="{FF2B5EF4-FFF2-40B4-BE49-F238E27FC236}">
                <a16:creationId xmlns="" xmlns:a16="http://schemas.microsoft.com/office/drawing/2014/main" id="{613C6838-1F0C-40BA-9D8F-8FC584E41DF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defTabSz="955675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9637" name="Rectangle 5">
            <a:extLst>
              <a:ext uri="{FF2B5EF4-FFF2-40B4-BE49-F238E27FC236}">
                <a16:creationId xmlns="" xmlns:a16="http://schemas.microsoft.com/office/drawing/2014/main" id="{A035D499-0B08-4D27-B39E-A3108757E27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46" tIns="47773" rIns="95546" bIns="47773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/>
            </a:lvl1pPr>
          </a:lstStyle>
          <a:p>
            <a:fld id="{C0721CC8-FA9E-4E69-BE3A-859B85D1E337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="" xmlns:a16="http://schemas.microsoft.com/office/drawing/2014/main" id="{ECD68525-B043-4ED0-BD75-860F194AD0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9091" name="Rectangle 3">
            <a:extLst>
              <a:ext uri="{FF2B5EF4-FFF2-40B4-BE49-F238E27FC236}">
                <a16:creationId xmlns="" xmlns:a16="http://schemas.microsoft.com/office/drawing/2014/main" id="{BF5A2E79-2D57-41D9-9765-7CEFDE7534A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4" name="Rectangle 4">
            <a:extLst>
              <a:ext uri="{FF2B5EF4-FFF2-40B4-BE49-F238E27FC236}">
                <a16:creationId xmlns="" xmlns:a16="http://schemas.microsoft.com/office/drawing/2014/main" id="{B8FC75A2-56C2-4894-99D4-A63009BC960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>
            <a:extLst>
              <a:ext uri="{FF2B5EF4-FFF2-40B4-BE49-F238E27FC236}">
                <a16:creationId xmlns="" xmlns:a16="http://schemas.microsoft.com/office/drawing/2014/main" id="{346C9746-70A6-4A6A-9D3D-32FED97DB02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89094" name="Rectangle 6">
            <a:extLst>
              <a:ext uri="{FF2B5EF4-FFF2-40B4-BE49-F238E27FC236}">
                <a16:creationId xmlns="" xmlns:a16="http://schemas.microsoft.com/office/drawing/2014/main" id="{63F208BE-269B-42AC-9CE8-6CEAD2EFFDE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9095" name="Rectangle 7">
            <a:extLst>
              <a:ext uri="{FF2B5EF4-FFF2-40B4-BE49-F238E27FC236}">
                <a16:creationId xmlns="" xmlns:a16="http://schemas.microsoft.com/office/drawing/2014/main" id="{C93C229D-B614-4E6E-B5DD-35CF953748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541B8D-76D9-4AFA-8135-CCCF2016C68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25125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>
            <a:extLst>
              <a:ext uri="{FF2B5EF4-FFF2-40B4-BE49-F238E27FC236}">
                <a16:creationId xmlns="" xmlns:a16="http://schemas.microsoft.com/office/drawing/2014/main" id="{BB9C6927-DF00-489C-B1C5-888BB7B5373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6147" name="Rectangle 2">
            <a:extLst>
              <a:ext uri="{FF2B5EF4-FFF2-40B4-BE49-F238E27FC236}">
                <a16:creationId xmlns="" xmlns:a16="http://schemas.microsoft.com/office/drawing/2014/main" id="{5F99AD62-DF21-4662-B844-72D8664BDD6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="" xmlns:a16="http://schemas.microsoft.com/office/drawing/2014/main" id="{15FFD2DA-A24D-49E4-8923-5151452CDE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2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>
            <a:extLst>
              <a:ext uri="{FF2B5EF4-FFF2-40B4-BE49-F238E27FC236}">
                <a16:creationId xmlns="" xmlns:a16="http://schemas.microsoft.com/office/drawing/2014/main" id="{B3CB2C3B-DD34-4A1B-8675-5112BD07A7F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7171" name="Rectangle 2">
            <a:extLst>
              <a:ext uri="{FF2B5EF4-FFF2-40B4-BE49-F238E27FC236}">
                <a16:creationId xmlns="" xmlns:a16="http://schemas.microsoft.com/office/drawing/2014/main" id="{4B103AF3-4EB6-46C2-85DD-19B4B9E175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="" xmlns:a16="http://schemas.microsoft.com/office/drawing/2014/main" id="{27BFB384-5D7B-4822-BC8D-C3DC61954A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80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>
            <a:extLst>
              <a:ext uri="{FF2B5EF4-FFF2-40B4-BE49-F238E27FC236}">
                <a16:creationId xmlns="" xmlns:a16="http://schemas.microsoft.com/office/drawing/2014/main" id="{D7C128D5-03D7-4056-B98C-AFB7C8486DC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/>
              <a:t>3：不確かさとは何か</a:t>
            </a:r>
            <a:endParaRPr lang="en-US" altLang="ja-JP"/>
          </a:p>
        </p:txBody>
      </p:sp>
      <p:sp>
        <p:nvSpPr>
          <p:cNvPr id="8195" name="Rectangle 2">
            <a:extLst>
              <a:ext uri="{FF2B5EF4-FFF2-40B4-BE49-F238E27FC236}">
                <a16:creationId xmlns="" xmlns:a16="http://schemas.microsoft.com/office/drawing/2014/main" id="{A2C199A4-C38D-433F-AFCF-EF2CDF7B3B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="" xmlns:a16="http://schemas.microsoft.com/office/drawing/2014/main" id="{6FA6A11F-B84A-49C5-A3D5-0546CEA772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09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18C0634E-DBEC-4BA7-A586-0ACBCCECD13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A279F603-CB68-47B9-BD2F-0C11B52894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45CCBC92-BD33-4587-9BA8-B60940D8C06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1235D-06F0-4C4E-8F27-A7939C6FBC61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535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B82F523-1CEE-4E6D-AF12-D117AB01511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15B0A5DF-EF85-471A-B576-83FD0B138AE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D33676D-137F-4D7D-BE51-414925CB49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25D24A-B80A-4D17-B7A4-DC2233F80F9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4849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947624BD-45BE-4682-AC50-9A1DE170E3B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BF45A796-2ABA-4573-B225-A5B9A9F35C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B1D34513-B93E-4D49-94D3-3D804B9900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C4150E-32A5-49C3-923D-21D33498C0AC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1169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0FFFA575-65DA-4FA2-AB2E-01903A9539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A65F92C-7D2A-4D4F-8219-2FCBAF1B58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8EF2F3B4-51B2-4E66-B786-78CA409641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96C9FD-D3CC-4E71-9B9D-F44517C36FC4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3339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FA3D636F-E6D3-4BD9-B5C8-5D76B26A85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24EDA1A4-F89C-4F14-8135-167E415B3C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D3776F5E-5C89-4334-A62D-7A8490E855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C34B06-2C27-4029-AF64-6D59B7544D79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8133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E2F10B52-32F9-40A1-A18C-AE8251E3B36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A36D6B0-4BE8-4032-8C2F-7797FE8BEC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F79D21F-928A-4F84-BDE4-A0B577BEF3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8345A9-6457-45C8-93FD-DE1EC85F148F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37159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14D5D371-E831-4432-B08B-A4AA45F73C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19D07766-2243-417F-96F0-846842FE8C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74CCAF15-10C1-4512-BFE0-9F33300594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D7C07-9C54-48F6-A129-74DC216AA81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9877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2301ACEC-66A7-4E0C-ADA4-EE295DF9A3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0C411726-1FD6-44D9-A90E-8EB263537B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6F661A8E-DBD7-414E-A675-3A2005C4E2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1BF0D9-EF9D-4FF8-97EF-1B6FCAB6EFC9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66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425DE767-8179-40B7-8C5D-A2638ED3D3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EA9CA7CB-AE3A-4B03-8D24-35A990BCF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57A97648-5AFF-4388-8272-110E259321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4F6D3-9212-471B-9ABF-377F5E5279B2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979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80EC5A0-3D39-40D3-9681-9799D01747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474EEBAB-56B2-4630-B821-7BFDCF1CFC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63C162B-4E8D-4D51-B4D8-EF7E8813D1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522863-7D3F-40F6-A003-D07B7C3408D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53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2B6D34F-9982-4EA0-8FB6-4ABBFE2CD5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67DD6110-BFB0-4CF4-AF24-DCCAD6CEB9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B1A04C1-6DED-4760-B56C-12FF06DEC04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FD05A3-015C-46A3-B1C6-32D3B0E8FA36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0205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DDEECEF9-8346-40E5-B220-17E618A04D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FC43BAAC-6D77-4EC9-8452-1D8A65B896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7044" name="Rectangle 4">
            <a:extLst>
              <a:ext uri="{FF2B5EF4-FFF2-40B4-BE49-F238E27FC236}">
                <a16:creationId xmlns="" xmlns:a16="http://schemas.microsoft.com/office/drawing/2014/main" id="{4EF5CE33-FD36-4AF8-B8DE-6B6B026BD36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5" name="Rectangle 5">
            <a:extLst>
              <a:ext uri="{FF2B5EF4-FFF2-40B4-BE49-F238E27FC236}">
                <a16:creationId xmlns="" xmlns:a16="http://schemas.microsoft.com/office/drawing/2014/main" id="{0163E6C3-7306-4186-B578-41D8772104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7046" name="Rectangle 6">
            <a:extLst>
              <a:ext uri="{FF2B5EF4-FFF2-40B4-BE49-F238E27FC236}">
                <a16:creationId xmlns="" xmlns:a16="http://schemas.microsoft.com/office/drawing/2014/main" id="{CD194A18-9107-4DA5-A081-722874F6AC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EC6B3ED-3858-4FFC-826F-E2B38B245875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>
            <a:extLst>
              <a:ext uri="{FF2B5EF4-FFF2-40B4-BE49-F238E27FC236}">
                <a16:creationId xmlns="" xmlns:a16="http://schemas.microsoft.com/office/drawing/2014/main" id="{D0A4EA11-C614-40CD-B1A7-0A1FEFE9832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計測標準フォーラム</a:t>
            </a:r>
          </a:p>
          <a:p>
            <a:pPr eaLnBrk="1" hangingPunct="1"/>
            <a:r>
              <a:rPr lang="ja-JP" altLang="en-US"/>
              <a:t>計量標準等トレーサビリティ導入に関する調査研究</a:t>
            </a:r>
            <a:r>
              <a:rPr lang="en-US" altLang="ja-JP"/>
              <a:t>WG2</a:t>
            </a:r>
          </a:p>
        </p:txBody>
      </p:sp>
      <p:sp>
        <p:nvSpPr>
          <p:cNvPr id="2051" name="Rectangle 2">
            <a:extLst>
              <a:ext uri="{FF2B5EF4-FFF2-40B4-BE49-F238E27FC236}">
                <a16:creationId xmlns="" xmlns:a16="http://schemas.microsoft.com/office/drawing/2014/main" id="{C89169D7-E84E-40D8-978A-3857923D89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371600"/>
            <a:ext cx="9144000" cy="1012825"/>
          </a:xfrm>
        </p:spPr>
        <p:txBody>
          <a:bodyPr/>
          <a:lstStyle/>
          <a:p>
            <a:pPr eaLnBrk="1" hangingPunct="1"/>
            <a:r>
              <a:rPr lang="ja-JP" altLang="en-US" sz="5400">
                <a:solidFill>
                  <a:schemeClr val="tx1"/>
                </a:solidFill>
              </a:rPr>
              <a:t>演習：温度の測定</a:t>
            </a:r>
          </a:p>
        </p:txBody>
      </p:sp>
      <p:sp>
        <p:nvSpPr>
          <p:cNvPr id="2052" name="Text Box 6">
            <a:extLst>
              <a:ext uri="{FF2B5EF4-FFF2-40B4-BE49-F238E27FC236}">
                <a16:creationId xmlns="" xmlns:a16="http://schemas.microsoft.com/office/drawing/2014/main" id="{CF37B3E8-F74B-4958-9CCB-8DD473AF5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7788" y="6518275"/>
            <a:ext cx="5256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/>
            <a:r>
              <a:rPr lang="ja-JP" altLang="en-US"/>
              <a:t>制作</a:t>
            </a:r>
            <a:r>
              <a:rPr lang="ja-JP" altLang="en-US">
                <a:sym typeface="Wingdings" panose="05000000000000000000" pitchFamily="2" charset="2"/>
              </a:rPr>
              <a:t>：</a:t>
            </a:r>
            <a:r>
              <a:rPr lang="ja-JP" altLang="en-US"/>
              <a:t>日本電気計器検定所 標準部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3">
            <a:extLst>
              <a:ext uri="{FF2B5EF4-FFF2-40B4-BE49-F238E27FC236}">
                <a16:creationId xmlns="" xmlns:a16="http://schemas.microsoft.com/office/drawing/2014/main" id="{A67AA3EA-0FE5-4EB5-8CD9-E02F1B7063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350963" y="5033615"/>
            <a:ext cx="53498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075" name="Line 4">
            <a:extLst>
              <a:ext uri="{FF2B5EF4-FFF2-40B4-BE49-F238E27FC236}">
                <a16:creationId xmlns="" xmlns:a16="http://schemas.microsoft.com/office/drawing/2014/main" id="{4C0EFF2A-54A9-467A-BBE1-DE5945F3609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32125" y="1490315"/>
            <a:ext cx="0" cy="3636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076" name="Line 5">
            <a:extLst>
              <a:ext uri="{FF2B5EF4-FFF2-40B4-BE49-F238E27FC236}">
                <a16:creationId xmlns="" xmlns:a16="http://schemas.microsoft.com/office/drawing/2014/main" id="{18656D9E-C402-4A82-9D02-24A90D31D1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20825" y="1706215"/>
            <a:ext cx="4846638" cy="3535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077" name="Text Box 6">
            <a:extLst>
              <a:ext uri="{FF2B5EF4-FFF2-40B4-BE49-F238E27FC236}">
                <a16:creationId xmlns="" xmlns:a16="http://schemas.microsoft.com/office/drawing/2014/main" id="{84FC4B98-C098-4E83-8ED7-438F3713DE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216" y="5197128"/>
            <a:ext cx="2309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実際の温度 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</p:txBody>
      </p:sp>
      <p:sp>
        <p:nvSpPr>
          <p:cNvPr id="3078" name="Text Box 7">
            <a:extLst>
              <a:ext uri="{FF2B5EF4-FFF2-40B4-BE49-F238E27FC236}">
                <a16:creationId xmlns="" xmlns:a16="http://schemas.microsoft.com/office/drawing/2014/main" id="{EC032C10-13C6-4C45-8B85-33CF7C463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4324" y="1229965"/>
            <a:ext cx="1333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読み 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3079" name="Text Box 8">
            <a:extLst>
              <a:ext uri="{FF2B5EF4-FFF2-40B4-BE49-F238E27FC236}">
                <a16:creationId xmlns="" xmlns:a16="http://schemas.microsoft.com/office/drawing/2014/main" id="{07CFA0DE-DFB9-4A4A-9971-3FEE8C0122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4128" y="2060848"/>
            <a:ext cx="173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校正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証明書</a:t>
            </a:r>
          </a:p>
        </p:txBody>
      </p:sp>
      <p:sp>
        <p:nvSpPr>
          <p:cNvPr id="3080" name="Oval 9">
            <a:extLst>
              <a:ext uri="{FF2B5EF4-FFF2-40B4-BE49-F238E27FC236}">
                <a16:creationId xmlns="" xmlns:a16="http://schemas.microsoft.com/office/drawing/2014/main" id="{3D020524-1858-4C70-8B56-6D36CDE3A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6725" y="2187228"/>
            <a:ext cx="169863" cy="169862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endParaRPr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1" name="Text Box 10">
            <a:extLst>
              <a:ext uri="{FF2B5EF4-FFF2-40B4-BE49-F238E27FC236}">
                <a16:creationId xmlns="" xmlns:a16="http://schemas.microsoft.com/office/drawing/2014/main" id="{8219133B-DA2C-4E4F-AD72-20AC695980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735" y="3943003"/>
            <a:ext cx="17540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ja-JP" alt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℃ の測定</a:t>
            </a:r>
            <a:endParaRPr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2" name="Oval 11">
            <a:extLst>
              <a:ext uri="{FF2B5EF4-FFF2-40B4-BE49-F238E27FC236}">
                <a16:creationId xmlns="" xmlns:a16="http://schemas.microsoft.com/office/drawing/2014/main" id="{10E85B7B-0C64-457A-8243-5E9432743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00" y="4058890"/>
            <a:ext cx="169863" cy="16986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endParaRPr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3" name="Line 12">
            <a:extLst>
              <a:ext uri="{FF2B5EF4-FFF2-40B4-BE49-F238E27FC236}">
                <a16:creationId xmlns="" xmlns:a16="http://schemas.microsoft.com/office/drawing/2014/main" id="{7C7D4390-02ED-4446-8E41-6F01899388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15544" y="2214215"/>
            <a:ext cx="12700" cy="279558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4" name="Line 13">
            <a:extLst>
              <a:ext uri="{FF2B5EF4-FFF2-40B4-BE49-F238E27FC236}">
                <a16:creationId xmlns="" xmlns:a16="http://schemas.microsoft.com/office/drawing/2014/main" id="{6DA8886A-88CD-4142-AD56-A93718D39ED9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4347369" y="963118"/>
            <a:ext cx="0" cy="2624138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Rectangle 14">
            <a:extLst>
              <a:ext uri="{FF2B5EF4-FFF2-40B4-BE49-F238E27FC236}">
                <a16:creationId xmlns="" xmlns:a16="http://schemas.microsoft.com/office/drawing/2014/main" id="{09F7EE67-9661-47B7-AF75-C7A0A2552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454" y="4995515"/>
            <a:ext cx="142569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=40.0</a:t>
            </a:r>
          </a:p>
        </p:txBody>
      </p:sp>
      <p:sp>
        <p:nvSpPr>
          <p:cNvPr id="3086" name="Rectangle 15">
            <a:extLst>
              <a:ext uri="{FF2B5EF4-FFF2-40B4-BE49-F238E27FC236}">
                <a16:creationId xmlns="" xmlns:a16="http://schemas.microsoft.com/office/drawing/2014/main" id="{5B2609D5-AE32-4522-9841-4A730ECB0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141" y="1982440"/>
            <a:ext cx="14636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=39.5</a:t>
            </a:r>
          </a:p>
        </p:txBody>
      </p:sp>
      <p:sp>
        <p:nvSpPr>
          <p:cNvPr id="3087" name="Rectangle 16">
            <a:extLst>
              <a:ext uri="{FF2B5EF4-FFF2-40B4-BE49-F238E27FC236}">
                <a16:creationId xmlns="" xmlns:a16="http://schemas.microsoft.com/office/drawing/2014/main" id="{86CB7752-F835-4E1D-BB81-999F90735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672" y="3882603"/>
            <a:ext cx="131444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=1.5</a:t>
            </a:r>
          </a:p>
        </p:txBody>
      </p:sp>
      <p:sp>
        <p:nvSpPr>
          <p:cNvPr id="3088" name="Rectangle 17">
            <a:extLst>
              <a:ext uri="{FF2B5EF4-FFF2-40B4-BE49-F238E27FC236}">
                <a16:creationId xmlns="" xmlns:a16="http://schemas.microsoft.com/office/drawing/2014/main" id="{9B42084D-2B3A-45E4-9F89-6DF22783C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3768" y="5047903"/>
            <a:ext cx="126587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=0.0</a:t>
            </a:r>
          </a:p>
        </p:txBody>
      </p:sp>
      <p:sp>
        <p:nvSpPr>
          <p:cNvPr id="3089" name="Oval 20">
            <a:extLst>
              <a:ext uri="{FF2B5EF4-FFF2-40B4-BE49-F238E27FC236}">
                <a16:creationId xmlns="" xmlns:a16="http://schemas.microsoft.com/office/drawing/2014/main" id="{C5342317-C903-4D27-8EC9-F8C2E84EA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2825" y="2676178"/>
            <a:ext cx="169863" cy="169862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endParaRPr lang="ja-JP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0" name="Line 21">
            <a:extLst>
              <a:ext uri="{FF2B5EF4-FFF2-40B4-BE49-F238E27FC236}">
                <a16:creationId xmlns="" xmlns:a16="http://schemas.microsoft.com/office/drawing/2014/main" id="{B916C9EA-4A74-435B-87D6-BC13A9EC2B51}"/>
              </a:ext>
            </a:extLst>
          </p:cNvPr>
          <p:cNvSpPr>
            <a:spLocks noChangeShapeType="1"/>
          </p:cNvSpPr>
          <p:nvPr/>
        </p:nvSpPr>
        <p:spPr bwMode="auto">
          <a:xfrm>
            <a:off x="4929188" y="2792065"/>
            <a:ext cx="1587" cy="2178050"/>
          </a:xfrm>
          <a:prstGeom prst="line">
            <a:avLst/>
          </a:prstGeom>
          <a:noFill/>
          <a:ln w="28575">
            <a:solidFill>
              <a:srgbClr val="0070C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1" name="Rectangle 22">
            <a:extLst>
              <a:ext uri="{FF2B5EF4-FFF2-40B4-BE49-F238E27FC236}">
                <a16:creationId xmlns="" xmlns:a16="http://schemas.microsoft.com/office/drawing/2014/main" id="{AC346EB7-288E-412A-A6FD-819F44C0C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2857" y="4993928"/>
            <a:ext cx="90922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=?</a:t>
            </a:r>
          </a:p>
        </p:txBody>
      </p:sp>
      <p:sp>
        <p:nvSpPr>
          <p:cNvPr id="3092" name="Line 23">
            <a:extLst>
              <a:ext uri="{FF2B5EF4-FFF2-40B4-BE49-F238E27FC236}">
                <a16:creationId xmlns="" xmlns:a16="http://schemas.microsoft.com/office/drawing/2014/main" id="{DA796355-EB23-4BF1-99BF-F16DA9EDB793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3985419" y="1816483"/>
            <a:ext cx="12700" cy="1890712"/>
          </a:xfrm>
          <a:prstGeom prst="line">
            <a:avLst/>
          </a:prstGeom>
          <a:noFill/>
          <a:ln w="28575">
            <a:solidFill>
              <a:srgbClr val="0070C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3" name="Rectangle 24">
            <a:extLst>
              <a:ext uri="{FF2B5EF4-FFF2-40B4-BE49-F238E27FC236}">
                <a16:creationId xmlns="" xmlns:a16="http://schemas.microsoft.com/office/drawing/2014/main" id="{A39BF7AB-AF28-4433-884B-AC29DACE0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8366" y="2534890"/>
            <a:ext cx="1457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=24.5</a:t>
            </a:r>
          </a:p>
        </p:txBody>
      </p:sp>
      <p:sp>
        <p:nvSpPr>
          <p:cNvPr id="3094" name="Rectangle 25">
            <a:extLst>
              <a:ext uri="{FF2B5EF4-FFF2-40B4-BE49-F238E27FC236}">
                <a16:creationId xmlns="" xmlns:a16="http://schemas.microsoft.com/office/drawing/2014/main" id="{E622C0BA-14F2-4850-B3D8-A16480D01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2" y="5911850"/>
            <a:ext cx="60023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βT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・・・・・・・（関係式）</a:t>
            </a:r>
          </a:p>
          <a:p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＝（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）／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・・（校正式） 　</a:t>
            </a:r>
          </a:p>
        </p:txBody>
      </p:sp>
      <p:sp>
        <p:nvSpPr>
          <p:cNvPr id="3095" name="Text Box 27">
            <a:extLst>
              <a:ext uri="{FF2B5EF4-FFF2-40B4-BE49-F238E27FC236}">
                <a16:creationId xmlns="" xmlns:a16="http://schemas.microsoft.com/office/drawing/2014/main" id="{BD2DE734-5E09-4F39-B696-A3029ADBF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550" y="980728"/>
            <a:ext cx="5311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JIS Z 9090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（測定</a:t>
            </a:r>
            <a:r>
              <a:rPr lang="en-US" altLang="ja-JP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ja-JP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校正方式通則）</a:t>
            </a:r>
          </a:p>
        </p:txBody>
      </p:sp>
      <p:sp>
        <p:nvSpPr>
          <p:cNvPr id="29" name="Rectangle 2">
            <a:extLst>
              <a:ext uri="{FF2B5EF4-FFF2-40B4-BE49-F238E27FC236}">
                <a16:creationId xmlns="" xmlns:a16="http://schemas.microsoft.com/office/drawing/2014/main" id="{D476EAB4-454F-4DC3-9240-52143A5E6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-14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ja-JP" altLang="en-US" sz="4000" kern="0" dirty="0">
                <a:latin typeface="Times New Roman" pitchFamily="18" charset="0"/>
                <a:ea typeface="+mj-ea"/>
                <a:cs typeface="Times New Roman" pitchFamily="18" charset="0"/>
              </a:rPr>
              <a:t>校正方式でのグラフ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="" xmlns:a16="http://schemas.microsoft.com/office/drawing/2014/main" id="{6B5B7922-12CA-493B-8638-9D8BE02989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4988" y="1287463"/>
            <a:ext cx="8391525" cy="1143000"/>
          </a:xfrm>
        </p:spPr>
        <p:txBody>
          <a:bodyPr/>
          <a:lstStyle/>
          <a:p>
            <a:pPr eaLnBrk="1" hangingPunct="1"/>
            <a:r>
              <a:rPr lang="en-US" altLang="ja-JP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ja-JP" alt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校正式を用いた場合）</a:t>
            </a:r>
            <a:endParaRPr lang="en-US" altLang="ja-JP" sz="32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Text Box 3">
            <a:extLst>
              <a:ext uri="{FF2B5EF4-FFF2-40B4-BE49-F238E27FC236}">
                <a16:creationId xmlns="" xmlns:a16="http://schemas.microsoft.com/office/drawing/2014/main" id="{AAFD4F22-3AC3-41FE-B220-87A8C02B4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538" y="2127250"/>
            <a:ext cx="7138987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endParaRPr lang="en-US" altLang="ja-JP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切片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は，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℃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のときの指示であるから</a:t>
            </a:r>
          </a:p>
          <a:p>
            <a:endParaRPr lang="ja-JP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1.5 ℃</a:t>
            </a:r>
          </a:p>
          <a:p>
            <a:endParaRPr lang="en-US" altLang="ja-JP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傾き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は，校正式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＝（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－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）／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に</a:t>
            </a: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切片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と校正証明書の値を代入して</a:t>
            </a: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40.0 =(39.5 – 1.5) / 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= (39.5 – 1.5) / 40.0 = 0.95</a:t>
            </a:r>
          </a:p>
          <a:p>
            <a:endParaRPr lang="en-US" altLang="ja-JP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実際の温度は，　</a:t>
            </a: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=(24.5 – 1.5) / 0.95</a:t>
            </a:r>
          </a:p>
          <a:p>
            <a:r>
              <a:rPr lang="ja-JP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en-US" altLang="ja-JP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2800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=24.2 ℃</a:t>
            </a:r>
          </a:p>
        </p:txBody>
      </p:sp>
      <p:sp>
        <p:nvSpPr>
          <p:cNvPr id="24" name="Rectangle 2">
            <a:extLst>
              <a:ext uri="{FF2B5EF4-FFF2-40B4-BE49-F238E27FC236}">
                <a16:creationId xmlns="" xmlns:a16="http://schemas.microsoft.com/office/drawing/2014/main" id="{AE9D4FF3-BC99-43B0-A426-6E0C5116B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-1428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ja-JP" altLang="en-US" sz="4000" b="1" kern="0" dirty="0">
                <a:latin typeface="Times New Roman" pitchFamily="18" charset="0"/>
                <a:ea typeface="+mj-ea"/>
                <a:cs typeface="Times New Roman" pitchFamily="18" charset="0"/>
              </a:rPr>
              <a:t>計算例（室温</a:t>
            </a:r>
            <a:r>
              <a:rPr lang="en-US" altLang="ja-JP" sz="4000" b="1" kern="0" dirty="0">
                <a:latin typeface="Times New Roman" pitchFamily="18" charset="0"/>
                <a:ea typeface="+mj-ea"/>
                <a:cs typeface="Times New Roman" pitchFamily="18" charset="0"/>
              </a:rPr>
              <a:t>24.5 ℃</a:t>
            </a:r>
            <a:r>
              <a:rPr lang="ja-JP" altLang="en-US" sz="4000" b="1" kern="0" dirty="0">
                <a:latin typeface="Times New Roman" pitchFamily="18" charset="0"/>
                <a:ea typeface="+mj-ea"/>
                <a:cs typeface="Times New Roman" pitchFamily="18" charset="0"/>
              </a:rPr>
              <a:t>を測定した）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6">
      <a:dk1>
        <a:srgbClr val="2D2015"/>
      </a:dk1>
      <a:lt1>
        <a:srgbClr val="FFFFFF"/>
      </a:lt1>
      <a:dk2>
        <a:srgbClr val="000078"/>
      </a:dk2>
      <a:lt2>
        <a:srgbClr val="DFC08D"/>
      </a:lt2>
      <a:accent1>
        <a:srgbClr val="8C7B70"/>
      </a:accent1>
      <a:accent2>
        <a:srgbClr val="8F5F2F"/>
      </a:accent2>
      <a:accent3>
        <a:srgbClr val="AAAABE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3">
        <a:dk1>
          <a:srgbClr val="2D2015"/>
        </a:dk1>
        <a:lt1>
          <a:srgbClr val="FFFFFF"/>
        </a:lt1>
        <a:dk2>
          <a:srgbClr val="00008C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C5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4">
        <a:dk1>
          <a:srgbClr val="2D2015"/>
        </a:dk1>
        <a:lt1>
          <a:srgbClr val="FFFFFF"/>
        </a:lt1>
        <a:dk2>
          <a:srgbClr val="000050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3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5">
        <a:dk1>
          <a:srgbClr val="2D2015"/>
        </a:dk1>
        <a:lt1>
          <a:srgbClr val="FFFFFF"/>
        </a:lt1>
        <a:dk2>
          <a:srgbClr val="000064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6">
        <a:dk1>
          <a:srgbClr val="2D2015"/>
        </a:dk1>
        <a:lt1>
          <a:srgbClr val="FFFFFF"/>
        </a:lt1>
        <a:dk2>
          <a:srgbClr val="000078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AAAABE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138</Words>
  <Application>Microsoft Office PowerPoint</Application>
  <PresentationFormat>画面に合わせる (4:3)</PresentationFormat>
  <Paragraphs>36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Ｐ明朝</vt:lpstr>
      <vt:lpstr>Arial</vt:lpstr>
      <vt:lpstr>Times New Roman</vt:lpstr>
      <vt:lpstr>Wingdings</vt:lpstr>
      <vt:lpstr>標準デザイン</vt:lpstr>
      <vt:lpstr>演習：温度の測定</vt:lpstr>
      <vt:lpstr>PowerPoint プレゼンテーション</vt:lpstr>
      <vt:lpstr>(校正式を用いた場合）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2015-04-22T03:01:27Z</dcterms:created>
  <dcterms:modified xsi:type="dcterms:W3CDTF">2020-11-19T05:30:28Z</dcterms:modified>
</cp:coreProperties>
</file>