
<file path=[Content_Types].xml><?xml version="1.0" encoding="utf-8"?>
<Types xmlns="http://schemas.openxmlformats.org/package/2006/content-types">
  <Default Extension="bin" ContentType="application/vnd.openxmlformats-officedocument.oleObject"/>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51" r:id="rId1"/>
  </p:sldMasterIdLst>
  <p:notesMasterIdLst>
    <p:notesMasterId r:id="rId19"/>
  </p:notesMasterIdLst>
  <p:handoutMasterIdLst>
    <p:handoutMasterId r:id="rId20"/>
  </p:handoutMasterIdLst>
  <p:sldIdLst>
    <p:sldId id="256" r:id="rId2"/>
    <p:sldId id="264" r:id="rId3"/>
    <p:sldId id="257" r:id="rId4"/>
    <p:sldId id="259" r:id="rId5"/>
    <p:sldId id="263" r:id="rId6"/>
    <p:sldId id="262" r:id="rId7"/>
    <p:sldId id="277" r:id="rId8"/>
    <p:sldId id="275" r:id="rId9"/>
    <p:sldId id="276" r:id="rId10"/>
    <p:sldId id="271" r:id="rId11"/>
    <p:sldId id="258" r:id="rId12"/>
    <p:sldId id="260" r:id="rId13"/>
    <p:sldId id="261" r:id="rId14"/>
    <p:sldId id="266" r:id="rId15"/>
    <p:sldId id="278" r:id="rId16"/>
    <p:sldId id="272" r:id="rId17"/>
    <p:sldId id="274" r:id="rId18"/>
  </p:sldIdLst>
  <p:sldSz cx="9144000" cy="6858000" type="screen4x3"/>
  <p:notesSz cx="7099300" cy="10234613"/>
  <p:defaultTextStyle>
    <a:defPPr>
      <a:defRPr lang="ja-JP"/>
    </a:defPPr>
    <a:lvl1pPr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223">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FF9933"/>
    <a:srgbClr val="33CC33"/>
    <a:srgbClr val="FF0000"/>
    <a:srgbClr val="3333FF"/>
    <a:srgbClr val="66FF99"/>
    <a:srgbClr val="CCECFF"/>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20" y="180"/>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p:cViewPr varScale="1">
        <p:scale>
          <a:sx n="78" d="100"/>
          <a:sy n="78" d="100"/>
        </p:scale>
        <p:origin x="-4500" y="-108"/>
      </p:cViewPr>
      <p:guideLst>
        <p:guide orient="horz" pos="3223"/>
        <p:guide pos="22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xmlns="" id="{E060D75A-C4A1-4D24-B829-ADC03140526D}"/>
              </a:ext>
            </a:extLst>
          </p:cNvPr>
          <p:cNvSpPr>
            <a:spLocks noGrp="1" noChangeArrowheads="1"/>
          </p:cNvSpPr>
          <p:nvPr>
            <p:ph type="hdr" sz="quarter"/>
          </p:nvPr>
        </p:nvSpPr>
        <p:spPr bwMode="auto">
          <a:xfrm>
            <a:off x="0" y="0"/>
            <a:ext cx="3076575" cy="511175"/>
          </a:xfrm>
          <a:prstGeom prst="rect">
            <a:avLst/>
          </a:prstGeom>
          <a:noFill/>
          <a:ln w="9525">
            <a:noFill/>
            <a:miter lim="800000"/>
            <a:headEnd/>
            <a:tailEnd/>
          </a:ln>
          <a:effectLst/>
        </p:spPr>
        <p:txBody>
          <a:bodyPr vert="horz" wrap="square" lIns="95546" tIns="47773" rIns="95546" bIns="47773" numCol="1" anchor="t" anchorCtr="0" compatLnSpc="1">
            <a:prstTxWarp prst="textNoShape">
              <a:avLst/>
            </a:prstTxWarp>
          </a:bodyPr>
          <a:lstStyle>
            <a:lvl1pPr defTabSz="955675" eaLnBrk="1" hangingPunct="1">
              <a:defRPr sz="1300"/>
            </a:lvl1pPr>
          </a:lstStyle>
          <a:p>
            <a:pPr>
              <a:defRPr/>
            </a:pPr>
            <a:endParaRPr lang="en-US" altLang="ja-JP"/>
          </a:p>
        </p:txBody>
      </p:sp>
      <p:sp>
        <p:nvSpPr>
          <p:cNvPr id="14339" name="Rectangle 3">
            <a:extLst>
              <a:ext uri="{FF2B5EF4-FFF2-40B4-BE49-F238E27FC236}">
                <a16:creationId xmlns:a16="http://schemas.microsoft.com/office/drawing/2014/main" xmlns="" id="{9128AA60-745C-436E-8ADC-27F5E7F6375D}"/>
              </a:ext>
            </a:extLst>
          </p:cNvPr>
          <p:cNvSpPr>
            <a:spLocks noGrp="1" noChangeArrowheads="1"/>
          </p:cNvSpPr>
          <p:nvPr>
            <p:ph type="dt" sz="quarter" idx="1"/>
          </p:nvPr>
        </p:nvSpPr>
        <p:spPr bwMode="auto">
          <a:xfrm>
            <a:off x="4021138" y="0"/>
            <a:ext cx="3076575" cy="511175"/>
          </a:xfrm>
          <a:prstGeom prst="rect">
            <a:avLst/>
          </a:prstGeom>
          <a:noFill/>
          <a:ln w="9525">
            <a:noFill/>
            <a:miter lim="800000"/>
            <a:headEnd/>
            <a:tailEnd/>
          </a:ln>
          <a:effectLst/>
        </p:spPr>
        <p:txBody>
          <a:bodyPr vert="horz" wrap="square" lIns="95546" tIns="47773" rIns="95546" bIns="47773" numCol="1" anchor="t" anchorCtr="0" compatLnSpc="1">
            <a:prstTxWarp prst="textNoShape">
              <a:avLst/>
            </a:prstTxWarp>
          </a:bodyPr>
          <a:lstStyle>
            <a:lvl1pPr algn="r" defTabSz="955675" eaLnBrk="1" hangingPunct="1">
              <a:defRPr sz="1300"/>
            </a:lvl1pPr>
          </a:lstStyle>
          <a:p>
            <a:pPr>
              <a:defRPr/>
            </a:pPr>
            <a:endParaRPr lang="en-US" altLang="ja-JP"/>
          </a:p>
        </p:txBody>
      </p:sp>
      <p:sp>
        <p:nvSpPr>
          <p:cNvPr id="14340" name="Rectangle 4">
            <a:extLst>
              <a:ext uri="{FF2B5EF4-FFF2-40B4-BE49-F238E27FC236}">
                <a16:creationId xmlns:a16="http://schemas.microsoft.com/office/drawing/2014/main" xmlns="" id="{29912046-555F-4336-8DF4-498C72407B21}"/>
              </a:ext>
            </a:extLst>
          </p:cNvPr>
          <p:cNvSpPr>
            <a:spLocks noGrp="1" noChangeArrowheads="1"/>
          </p:cNvSpPr>
          <p:nvPr>
            <p:ph type="ftr" sz="quarter" idx="2"/>
          </p:nvPr>
        </p:nvSpPr>
        <p:spPr bwMode="auto">
          <a:xfrm>
            <a:off x="0" y="9720263"/>
            <a:ext cx="3076575" cy="512762"/>
          </a:xfrm>
          <a:prstGeom prst="rect">
            <a:avLst/>
          </a:prstGeom>
          <a:noFill/>
          <a:ln w="9525">
            <a:noFill/>
            <a:miter lim="800000"/>
            <a:headEnd/>
            <a:tailEnd/>
          </a:ln>
          <a:effectLst/>
        </p:spPr>
        <p:txBody>
          <a:bodyPr vert="horz" wrap="square" lIns="95546" tIns="47773" rIns="95546" bIns="47773" numCol="1" anchor="b" anchorCtr="0" compatLnSpc="1">
            <a:prstTxWarp prst="textNoShape">
              <a:avLst/>
            </a:prstTxWarp>
          </a:bodyPr>
          <a:lstStyle>
            <a:lvl1pPr defTabSz="955675" eaLnBrk="1" hangingPunct="1">
              <a:defRPr sz="1300"/>
            </a:lvl1pPr>
          </a:lstStyle>
          <a:p>
            <a:pPr>
              <a:defRPr/>
            </a:pPr>
            <a:r>
              <a:rPr lang="en-US" altLang="ja-JP"/>
              <a:t>6：</a:t>
            </a:r>
            <a:r>
              <a:rPr lang="ja-JP" altLang="en-US"/>
              <a:t>タイプ</a:t>
            </a:r>
            <a:r>
              <a:rPr lang="en-US" altLang="ja-JP" err="1"/>
              <a:t>Aの不確かさ評価</a:t>
            </a:r>
            <a:endParaRPr lang="en-US" altLang="ja-JP"/>
          </a:p>
        </p:txBody>
      </p:sp>
      <p:sp>
        <p:nvSpPr>
          <p:cNvPr id="14341" name="Rectangle 5">
            <a:extLst>
              <a:ext uri="{FF2B5EF4-FFF2-40B4-BE49-F238E27FC236}">
                <a16:creationId xmlns:a16="http://schemas.microsoft.com/office/drawing/2014/main" xmlns="" id="{0E167839-EC5A-4C1A-BE7D-F26EBE4FC919}"/>
              </a:ext>
            </a:extLst>
          </p:cNvPr>
          <p:cNvSpPr>
            <a:spLocks noGrp="1" noChangeArrowheads="1"/>
          </p:cNvSpPr>
          <p:nvPr>
            <p:ph type="sldNum" sz="quarter" idx="3"/>
          </p:nvPr>
        </p:nvSpPr>
        <p:spPr bwMode="auto">
          <a:xfrm>
            <a:off x="4021138" y="9720263"/>
            <a:ext cx="3076575" cy="512762"/>
          </a:xfrm>
          <a:prstGeom prst="rect">
            <a:avLst/>
          </a:prstGeom>
          <a:noFill/>
          <a:ln w="9525">
            <a:noFill/>
            <a:miter lim="800000"/>
            <a:headEnd/>
            <a:tailEnd/>
          </a:ln>
          <a:effectLst/>
        </p:spPr>
        <p:txBody>
          <a:bodyPr vert="horz" wrap="square" lIns="95546" tIns="47773" rIns="95546" bIns="47773" numCol="1" anchor="b" anchorCtr="0" compatLnSpc="1">
            <a:prstTxWarp prst="textNoShape">
              <a:avLst/>
            </a:prstTxWarp>
          </a:bodyPr>
          <a:lstStyle>
            <a:lvl1pPr algn="r" defTabSz="955675" eaLnBrk="1" hangingPunct="1">
              <a:defRPr sz="1300"/>
            </a:lvl1pPr>
          </a:lstStyle>
          <a:p>
            <a:fld id="{040788C1-1A1E-4282-B347-4693C274EF2D}" type="slidenum">
              <a:rPr lang="en-US" altLang="ja-JP"/>
              <a:pPr/>
              <a:t>‹#›</a:t>
            </a:fld>
            <a:endParaRPr lang="en-US" altLang="ja-JP"/>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a:extLst>
              <a:ext uri="{FF2B5EF4-FFF2-40B4-BE49-F238E27FC236}">
                <a16:creationId xmlns:a16="http://schemas.microsoft.com/office/drawing/2014/main" xmlns="" id="{5C90A359-B3EA-4029-87DE-08620719751F}"/>
              </a:ext>
            </a:extLst>
          </p:cNvPr>
          <p:cNvSpPr>
            <a:spLocks noGrp="1" noChangeArrowheads="1"/>
          </p:cNvSpPr>
          <p:nvPr>
            <p:ph type="hdr" sz="quarter"/>
          </p:nvPr>
        </p:nvSpPr>
        <p:spPr bwMode="auto">
          <a:xfrm>
            <a:off x="0" y="0"/>
            <a:ext cx="3076575" cy="511175"/>
          </a:xfrm>
          <a:prstGeom prst="rect">
            <a:avLst/>
          </a:prstGeom>
          <a:noFill/>
          <a:ln w="9525">
            <a:noFill/>
            <a:miter lim="800000"/>
            <a:headEnd/>
            <a:tailEnd/>
          </a:ln>
          <a:effectLst/>
        </p:spPr>
        <p:txBody>
          <a:bodyPr vert="horz" wrap="square" lIns="95546" tIns="47773" rIns="95546" bIns="47773" numCol="1" anchor="t" anchorCtr="0" compatLnSpc="1">
            <a:prstTxWarp prst="textNoShape">
              <a:avLst/>
            </a:prstTxWarp>
          </a:bodyPr>
          <a:lstStyle>
            <a:lvl1pPr defTabSz="955675" eaLnBrk="1" hangingPunct="1">
              <a:defRPr sz="1300"/>
            </a:lvl1pPr>
          </a:lstStyle>
          <a:p>
            <a:pPr>
              <a:defRPr/>
            </a:pPr>
            <a:endParaRPr lang="en-US" altLang="ja-JP"/>
          </a:p>
        </p:txBody>
      </p:sp>
      <p:sp>
        <p:nvSpPr>
          <p:cNvPr id="43011" name="Rectangle 3">
            <a:extLst>
              <a:ext uri="{FF2B5EF4-FFF2-40B4-BE49-F238E27FC236}">
                <a16:creationId xmlns:a16="http://schemas.microsoft.com/office/drawing/2014/main" xmlns="" id="{ECBB40E2-0D9A-45BA-ACF0-A93C5FDC25A3}"/>
              </a:ext>
            </a:extLst>
          </p:cNvPr>
          <p:cNvSpPr>
            <a:spLocks noGrp="1" noChangeArrowheads="1"/>
          </p:cNvSpPr>
          <p:nvPr>
            <p:ph type="dt" idx="1"/>
          </p:nvPr>
        </p:nvSpPr>
        <p:spPr bwMode="auto">
          <a:xfrm>
            <a:off x="4021138" y="0"/>
            <a:ext cx="3076575" cy="511175"/>
          </a:xfrm>
          <a:prstGeom prst="rect">
            <a:avLst/>
          </a:prstGeom>
          <a:noFill/>
          <a:ln w="9525">
            <a:noFill/>
            <a:miter lim="800000"/>
            <a:headEnd/>
            <a:tailEnd/>
          </a:ln>
          <a:effectLst/>
        </p:spPr>
        <p:txBody>
          <a:bodyPr vert="horz" wrap="square" lIns="95546" tIns="47773" rIns="95546" bIns="47773" numCol="1" anchor="t" anchorCtr="0" compatLnSpc="1">
            <a:prstTxWarp prst="textNoShape">
              <a:avLst/>
            </a:prstTxWarp>
          </a:bodyPr>
          <a:lstStyle>
            <a:lvl1pPr algn="r" defTabSz="955675" eaLnBrk="1" hangingPunct="1">
              <a:defRPr sz="1300"/>
            </a:lvl1pPr>
          </a:lstStyle>
          <a:p>
            <a:pPr>
              <a:defRPr/>
            </a:pPr>
            <a:endParaRPr lang="en-US" altLang="ja-JP"/>
          </a:p>
        </p:txBody>
      </p:sp>
      <p:sp>
        <p:nvSpPr>
          <p:cNvPr id="19460" name="Rectangle 4">
            <a:extLst>
              <a:ext uri="{FF2B5EF4-FFF2-40B4-BE49-F238E27FC236}">
                <a16:creationId xmlns:a16="http://schemas.microsoft.com/office/drawing/2014/main" xmlns="" id="{16863567-751E-4157-B20A-57AEEA79ED6C}"/>
              </a:ext>
            </a:extLst>
          </p:cNvPr>
          <p:cNvSpPr>
            <a:spLocks noGrp="1" noRot="1" noChangeAspect="1" noChangeArrowheads="1" noTextEdit="1"/>
          </p:cNvSpPr>
          <p:nvPr>
            <p:ph type="sldImg" idx="2"/>
          </p:nvPr>
        </p:nvSpPr>
        <p:spPr bwMode="auto">
          <a:xfrm>
            <a:off x="992188" y="768350"/>
            <a:ext cx="5116512" cy="38369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3" name="Rectangle 5">
            <a:extLst>
              <a:ext uri="{FF2B5EF4-FFF2-40B4-BE49-F238E27FC236}">
                <a16:creationId xmlns:a16="http://schemas.microsoft.com/office/drawing/2014/main" xmlns="" id="{BF3F69EF-53A5-4076-B4E1-B4ADA7CD1A70}"/>
              </a:ext>
            </a:extLst>
          </p:cNvPr>
          <p:cNvSpPr>
            <a:spLocks noGrp="1" noChangeArrowheads="1"/>
          </p:cNvSpPr>
          <p:nvPr>
            <p:ph type="body" sz="quarter" idx="3"/>
          </p:nvPr>
        </p:nvSpPr>
        <p:spPr bwMode="auto">
          <a:xfrm>
            <a:off x="709613" y="4860925"/>
            <a:ext cx="5680075" cy="4605338"/>
          </a:xfrm>
          <a:prstGeom prst="rect">
            <a:avLst/>
          </a:prstGeom>
          <a:noFill/>
          <a:ln w="9525">
            <a:noFill/>
            <a:miter lim="800000"/>
            <a:headEnd/>
            <a:tailEnd/>
          </a:ln>
          <a:effectLst/>
        </p:spPr>
        <p:txBody>
          <a:bodyPr vert="horz" wrap="square" lIns="95546" tIns="47773" rIns="95546" bIns="47773"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43014" name="Rectangle 6">
            <a:extLst>
              <a:ext uri="{FF2B5EF4-FFF2-40B4-BE49-F238E27FC236}">
                <a16:creationId xmlns:a16="http://schemas.microsoft.com/office/drawing/2014/main" xmlns="" id="{B6BA3030-88DE-40C6-8E8B-757FB0A8A51B}"/>
              </a:ext>
            </a:extLst>
          </p:cNvPr>
          <p:cNvSpPr>
            <a:spLocks noGrp="1" noChangeArrowheads="1"/>
          </p:cNvSpPr>
          <p:nvPr>
            <p:ph type="ftr" sz="quarter" idx="4"/>
          </p:nvPr>
        </p:nvSpPr>
        <p:spPr bwMode="auto">
          <a:xfrm>
            <a:off x="0" y="9720263"/>
            <a:ext cx="3076575" cy="512762"/>
          </a:xfrm>
          <a:prstGeom prst="rect">
            <a:avLst/>
          </a:prstGeom>
          <a:noFill/>
          <a:ln w="9525">
            <a:noFill/>
            <a:miter lim="800000"/>
            <a:headEnd/>
            <a:tailEnd/>
          </a:ln>
          <a:effectLst/>
        </p:spPr>
        <p:txBody>
          <a:bodyPr vert="horz" wrap="square" lIns="95546" tIns="47773" rIns="95546" bIns="47773" numCol="1" anchor="b" anchorCtr="0" compatLnSpc="1">
            <a:prstTxWarp prst="textNoShape">
              <a:avLst/>
            </a:prstTxWarp>
          </a:bodyPr>
          <a:lstStyle>
            <a:lvl1pPr defTabSz="955675" eaLnBrk="1" hangingPunct="1">
              <a:defRPr sz="1300"/>
            </a:lvl1pPr>
          </a:lstStyle>
          <a:p>
            <a:pPr>
              <a:defRPr/>
            </a:pPr>
            <a:r>
              <a:rPr lang="en-US" altLang="ja-JP"/>
              <a:t>6：</a:t>
            </a:r>
            <a:r>
              <a:rPr lang="ja-JP" altLang="en-US"/>
              <a:t>タイプ</a:t>
            </a:r>
            <a:r>
              <a:rPr lang="en-US" altLang="ja-JP" err="1"/>
              <a:t>Aの不確かさ評価</a:t>
            </a:r>
            <a:endParaRPr lang="en-US" altLang="ja-JP"/>
          </a:p>
        </p:txBody>
      </p:sp>
      <p:sp>
        <p:nvSpPr>
          <p:cNvPr id="43015" name="Rectangle 7">
            <a:extLst>
              <a:ext uri="{FF2B5EF4-FFF2-40B4-BE49-F238E27FC236}">
                <a16:creationId xmlns:a16="http://schemas.microsoft.com/office/drawing/2014/main" xmlns="" id="{F1148B9C-3D2C-4F79-8208-1B8BDEE23DCD}"/>
              </a:ext>
            </a:extLst>
          </p:cNvPr>
          <p:cNvSpPr>
            <a:spLocks noGrp="1" noChangeArrowheads="1"/>
          </p:cNvSpPr>
          <p:nvPr>
            <p:ph type="sldNum" sz="quarter" idx="5"/>
          </p:nvPr>
        </p:nvSpPr>
        <p:spPr bwMode="auto">
          <a:xfrm>
            <a:off x="4021138" y="9720263"/>
            <a:ext cx="3076575" cy="512762"/>
          </a:xfrm>
          <a:prstGeom prst="rect">
            <a:avLst/>
          </a:prstGeom>
          <a:noFill/>
          <a:ln w="9525">
            <a:noFill/>
            <a:miter lim="800000"/>
            <a:headEnd/>
            <a:tailEnd/>
          </a:ln>
          <a:effectLst/>
        </p:spPr>
        <p:txBody>
          <a:bodyPr vert="horz" wrap="square" lIns="95546" tIns="47773" rIns="95546" bIns="47773" numCol="1" anchor="b" anchorCtr="0" compatLnSpc="1">
            <a:prstTxWarp prst="textNoShape">
              <a:avLst/>
            </a:prstTxWarp>
          </a:bodyPr>
          <a:lstStyle>
            <a:lvl1pPr algn="r" defTabSz="955675" eaLnBrk="1" hangingPunct="1">
              <a:defRPr sz="1300"/>
            </a:lvl1pPr>
          </a:lstStyle>
          <a:p>
            <a:fld id="{5A93E0BF-C93C-4F7C-914B-2C15E0E81B20}" type="slidenum">
              <a:rPr lang="en-US" altLang="ja-JP"/>
              <a:pPr/>
              <a:t>‹#›</a:t>
            </a:fld>
            <a:endParaRPr lang="en-US" altLang="ja-JP"/>
          </a:p>
        </p:txBody>
      </p:sp>
    </p:spTree>
    <p:extLst>
      <p:ext uri="{BB962C8B-B14F-4D97-AF65-F5344CB8AC3E}">
        <p14:creationId xmlns:p14="http://schemas.microsoft.com/office/powerpoint/2010/main" val="3859925931"/>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kumimoji="1" sz="1200" kern="1200">
        <a:solidFill>
          <a:schemeClr val="tx1"/>
        </a:solidFill>
        <a:latin typeface="Arial" pitchFamily="34"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pitchFamily="34"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pitchFamily="34"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pitchFamily="34"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pitchFamily="34"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6">
            <a:extLst>
              <a:ext uri="{FF2B5EF4-FFF2-40B4-BE49-F238E27FC236}">
                <a16:creationId xmlns:a16="http://schemas.microsoft.com/office/drawing/2014/main" xmlns="" id="{C3484DED-CF59-4D1A-8170-D62C5FAE249D}"/>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6：</a:t>
            </a:r>
            <a:r>
              <a:rPr lang="ja-JP" altLang="en-US"/>
              <a:t>タイプ</a:t>
            </a:r>
            <a:r>
              <a:rPr lang="en-US" altLang="ja-JP"/>
              <a:t>Aの不確かさ評価</a:t>
            </a:r>
          </a:p>
        </p:txBody>
      </p:sp>
      <p:sp>
        <p:nvSpPr>
          <p:cNvPr id="20483" name="Rectangle 2">
            <a:extLst>
              <a:ext uri="{FF2B5EF4-FFF2-40B4-BE49-F238E27FC236}">
                <a16:creationId xmlns:a16="http://schemas.microsoft.com/office/drawing/2014/main" xmlns="" id="{92E811D0-809B-457B-8D7F-C7527D1E62B5}"/>
              </a:ext>
            </a:extLst>
          </p:cNvPr>
          <p:cNvSpPr>
            <a:spLocks noGrp="1" noRot="1" noChangeAspect="1" noChangeArrowheads="1" noTextEdit="1"/>
          </p:cNvSpPr>
          <p:nvPr>
            <p:ph type="sldImg"/>
          </p:nvPr>
        </p:nvSpPr>
        <p:spPr>
          <a:ln/>
        </p:spPr>
      </p:sp>
      <p:sp>
        <p:nvSpPr>
          <p:cNvPr id="20484" name="Rectangle 3">
            <a:extLst>
              <a:ext uri="{FF2B5EF4-FFF2-40B4-BE49-F238E27FC236}">
                <a16:creationId xmlns:a16="http://schemas.microsoft.com/office/drawing/2014/main" xmlns="" id="{7CF06BF8-1B35-4FF0-AF1E-D3F5A15B0F1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p>
        </p:txBody>
      </p:sp>
    </p:spTree>
    <p:extLst>
      <p:ext uri="{BB962C8B-B14F-4D97-AF65-F5344CB8AC3E}">
        <p14:creationId xmlns:p14="http://schemas.microsoft.com/office/powerpoint/2010/main" val="12073869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6">
            <a:extLst>
              <a:ext uri="{FF2B5EF4-FFF2-40B4-BE49-F238E27FC236}">
                <a16:creationId xmlns:a16="http://schemas.microsoft.com/office/drawing/2014/main" xmlns="" id="{09D8B4EA-8EC9-4D0C-A10A-E3386D930205}"/>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6：</a:t>
            </a:r>
            <a:r>
              <a:rPr lang="ja-JP" altLang="en-US"/>
              <a:t>タイプ</a:t>
            </a:r>
            <a:r>
              <a:rPr lang="en-US" altLang="ja-JP"/>
              <a:t>Aの不確かさ評価</a:t>
            </a:r>
          </a:p>
        </p:txBody>
      </p:sp>
      <p:sp>
        <p:nvSpPr>
          <p:cNvPr id="29699" name="Rectangle 2">
            <a:extLst>
              <a:ext uri="{FF2B5EF4-FFF2-40B4-BE49-F238E27FC236}">
                <a16:creationId xmlns:a16="http://schemas.microsoft.com/office/drawing/2014/main" xmlns="" id="{E8944586-B2D1-4AA4-B5D3-B9A8E90CB88B}"/>
              </a:ext>
            </a:extLst>
          </p:cNvPr>
          <p:cNvSpPr>
            <a:spLocks noGrp="1" noRot="1" noChangeAspect="1" noChangeArrowheads="1" noTextEdit="1"/>
          </p:cNvSpPr>
          <p:nvPr>
            <p:ph type="sldImg"/>
          </p:nvPr>
        </p:nvSpPr>
        <p:spPr>
          <a:ln/>
        </p:spPr>
      </p:sp>
      <p:sp>
        <p:nvSpPr>
          <p:cNvPr id="29700" name="Rectangle 3">
            <a:extLst>
              <a:ext uri="{FF2B5EF4-FFF2-40B4-BE49-F238E27FC236}">
                <a16:creationId xmlns:a16="http://schemas.microsoft.com/office/drawing/2014/main" xmlns="" id="{0DEB4D0A-4BBC-4252-BE87-2A3508B0B5B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p>
        </p:txBody>
      </p:sp>
    </p:spTree>
    <p:extLst>
      <p:ext uri="{BB962C8B-B14F-4D97-AF65-F5344CB8AC3E}">
        <p14:creationId xmlns:p14="http://schemas.microsoft.com/office/powerpoint/2010/main" val="32396882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6">
            <a:extLst>
              <a:ext uri="{FF2B5EF4-FFF2-40B4-BE49-F238E27FC236}">
                <a16:creationId xmlns:a16="http://schemas.microsoft.com/office/drawing/2014/main" xmlns="" id="{60372FB5-4DDF-493C-96EE-C11C678880A6}"/>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6：</a:t>
            </a:r>
            <a:r>
              <a:rPr lang="ja-JP" altLang="en-US"/>
              <a:t>タイプ</a:t>
            </a:r>
            <a:r>
              <a:rPr lang="en-US" altLang="ja-JP"/>
              <a:t>Aの不確かさ評価</a:t>
            </a:r>
          </a:p>
        </p:txBody>
      </p:sp>
      <p:sp>
        <p:nvSpPr>
          <p:cNvPr id="30723" name="Rectangle 2">
            <a:extLst>
              <a:ext uri="{FF2B5EF4-FFF2-40B4-BE49-F238E27FC236}">
                <a16:creationId xmlns:a16="http://schemas.microsoft.com/office/drawing/2014/main" xmlns="" id="{FE42193A-6C0A-4D8E-AA85-E1457C393B1E}"/>
              </a:ext>
            </a:extLst>
          </p:cNvPr>
          <p:cNvSpPr>
            <a:spLocks noGrp="1" noRot="1" noChangeAspect="1" noChangeArrowheads="1" noTextEdit="1"/>
          </p:cNvSpPr>
          <p:nvPr>
            <p:ph type="sldImg"/>
          </p:nvPr>
        </p:nvSpPr>
        <p:spPr>
          <a:ln/>
        </p:spPr>
      </p:sp>
      <p:sp>
        <p:nvSpPr>
          <p:cNvPr id="30724" name="Rectangle 3">
            <a:extLst>
              <a:ext uri="{FF2B5EF4-FFF2-40B4-BE49-F238E27FC236}">
                <a16:creationId xmlns:a16="http://schemas.microsoft.com/office/drawing/2014/main" xmlns="" id="{150E37A4-F597-4312-B226-8ECA53F2F2A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p>
        </p:txBody>
      </p:sp>
    </p:spTree>
    <p:extLst>
      <p:ext uri="{BB962C8B-B14F-4D97-AF65-F5344CB8AC3E}">
        <p14:creationId xmlns:p14="http://schemas.microsoft.com/office/powerpoint/2010/main" val="33191085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6">
            <a:extLst>
              <a:ext uri="{FF2B5EF4-FFF2-40B4-BE49-F238E27FC236}">
                <a16:creationId xmlns:a16="http://schemas.microsoft.com/office/drawing/2014/main" xmlns="" id="{E78E8C6B-AC9C-4657-A4D8-46C889E16D3A}"/>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6：</a:t>
            </a:r>
            <a:r>
              <a:rPr lang="ja-JP" altLang="en-US"/>
              <a:t>タイプ</a:t>
            </a:r>
            <a:r>
              <a:rPr lang="en-US" altLang="ja-JP"/>
              <a:t>Aの不確かさ評価</a:t>
            </a:r>
          </a:p>
        </p:txBody>
      </p:sp>
      <p:sp>
        <p:nvSpPr>
          <p:cNvPr id="31747" name="Rectangle 2">
            <a:extLst>
              <a:ext uri="{FF2B5EF4-FFF2-40B4-BE49-F238E27FC236}">
                <a16:creationId xmlns:a16="http://schemas.microsoft.com/office/drawing/2014/main" xmlns="" id="{735C58E4-C33E-4F7E-AECB-5B0120DC5C7A}"/>
              </a:ext>
            </a:extLst>
          </p:cNvPr>
          <p:cNvSpPr>
            <a:spLocks noGrp="1" noRot="1" noChangeAspect="1" noChangeArrowheads="1" noTextEdit="1"/>
          </p:cNvSpPr>
          <p:nvPr>
            <p:ph type="sldImg"/>
          </p:nvPr>
        </p:nvSpPr>
        <p:spPr>
          <a:ln/>
        </p:spPr>
      </p:sp>
      <p:sp>
        <p:nvSpPr>
          <p:cNvPr id="31748" name="Rectangle 3">
            <a:extLst>
              <a:ext uri="{FF2B5EF4-FFF2-40B4-BE49-F238E27FC236}">
                <a16:creationId xmlns:a16="http://schemas.microsoft.com/office/drawing/2014/main" xmlns="" id="{BB7811BB-FF92-4D34-A034-639C2DA088F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endParaRPr lang="ja-JP" altLang="ja-JP"/>
          </a:p>
        </p:txBody>
      </p:sp>
    </p:spTree>
    <p:extLst>
      <p:ext uri="{BB962C8B-B14F-4D97-AF65-F5344CB8AC3E}">
        <p14:creationId xmlns:p14="http://schemas.microsoft.com/office/powerpoint/2010/main" val="18106169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6">
            <a:extLst>
              <a:ext uri="{FF2B5EF4-FFF2-40B4-BE49-F238E27FC236}">
                <a16:creationId xmlns:a16="http://schemas.microsoft.com/office/drawing/2014/main" xmlns="" id="{BFF1C62C-FE63-4814-B86D-6BA3C09BE73C}"/>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6：</a:t>
            </a:r>
            <a:r>
              <a:rPr lang="ja-JP" altLang="en-US"/>
              <a:t>タイプ</a:t>
            </a:r>
            <a:r>
              <a:rPr lang="en-US" altLang="ja-JP"/>
              <a:t>Aの不確かさ評価</a:t>
            </a:r>
          </a:p>
        </p:txBody>
      </p:sp>
      <p:sp>
        <p:nvSpPr>
          <p:cNvPr id="32771" name="Rectangle 2">
            <a:extLst>
              <a:ext uri="{FF2B5EF4-FFF2-40B4-BE49-F238E27FC236}">
                <a16:creationId xmlns:a16="http://schemas.microsoft.com/office/drawing/2014/main" xmlns="" id="{58723BDF-666D-46DB-AAB2-38D010440BB6}"/>
              </a:ext>
            </a:extLst>
          </p:cNvPr>
          <p:cNvSpPr>
            <a:spLocks noGrp="1" noRot="1" noChangeAspect="1" noChangeArrowheads="1" noTextEdit="1"/>
          </p:cNvSpPr>
          <p:nvPr>
            <p:ph type="sldImg"/>
          </p:nvPr>
        </p:nvSpPr>
        <p:spPr>
          <a:ln/>
        </p:spPr>
      </p:sp>
      <p:sp>
        <p:nvSpPr>
          <p:cNvPr id="32772" name="Rectangle 3">
            <a:extLst>
              <a:ext uri="{FF2B5EF4-FFF2-40B4-BE49-F238E27FC236}">
                <a16:creationId xmlns:a16="http://schemas.microsoft.com/office/drawing/2014/main" xmlns="" id="{CEDEB0C5-D5BB-42F7-98FF-55D47C59C72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p>
        </p:txBody>
      </p:sp>
    </p:spTree>
    <p:extLst>
      <p:ext uri="{BB962C8B-B14F-4D97-AF65-F5344CB8AC3E}">
        <p14:creationId xmlns:p14="http://schemas.microsoft.com/office/powerpoint/2010/main" val="34725255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6">
            <a:extLst>
              <a:ext uri="{FF2B5EF4-FFF2-40B4-BE49-F238E27FC236}">
                <a16:creationId xmlns:a16="http://schemas.microsoft.com/office/drawing/2014/main" xmlns="" id="{E3C2DE21-22FB-4098-AA8B-CCA303EEFB4F}"/>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6：</a:t>
            </a:r>
            <a:r>
              <a:rPr lang="ja-JP" altLang="en-US"/>
              <a:t>タイプ</a:t>
            </a:r>
            <a:r>
              <a:rPr lang="en-US" altLang="ja-JP"/>
              <a:t>Aの不確かさ評価</a:t>
            </a:r>
          </a:p>
        </p:txBody>
      </p:sp>
      <p:sp>
        <p:nvSpPr>
          <p:cNvPr id="33795" name="Rectangle 2">
            <a:extLst>
              <a:ext uri="{FF2B5EF4-FFF2-40B4-BE49-F238E27FC236}">
                <a16:creationId xmlns:a16="http://schemas.microsoft.com/office/drawing/2014/main" xmlns="" id="{3ACCD527-62F9-4D7A-9897-CB395A623631}"/>
              </a:ext>
            </a:extLst>
          </p:cNvPr>
          <p:cNvSpPr>
            <a:spLocks noGrp="1" noRot="1" noChangeAspect="1" noChangeArrowheads="1" noTextEdit="1"/>
          </p:cNvSpPr>
          <p:nvPr>
            <p:ph type="sldImg"/>
          </p:nvPr>
        </p:nvSpPr>
        <p:spPr>
          <a:ln/>
        </p:spPr>
      </p:sp>
      <p:sp>
        <p:nvSpPr>
          <p:cNvPr id="33796" name="Rectangle 3">
            <a:extLst>
              <a:ext uri="{FF2B5EF4-FFF2-40B4-BE49-F238E27FC236}">
                <a16:creationId xmlns:a16="http://schemas.microsoft.com/office/drawing/2014/main" xmlns="" id="{20C4CD51-CCD3-4BD7-B762-5F34C7510FA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p>
        </p:txBody>
      </p:sp>
    </p:spTree>
    <p:extLst>
      <p:ext uri="{BB962C8B-B14F-4D97-AF65-F5344CB8AC3E}">
        <p14:creationId xmlns:p14="http://schemas.microsoft.com/office/powerpoint/2010/main" val="6405913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6">
            <a:extLst>
              <a:ext uri="{FF2B5EF4-FFF2-40B4-BE49-F238E27FC236}">
                <a16:creationId xmlns:a16="http://schemas.microsoft.com/office/drawing/2014/main" xmlns="" id="{CEA01009-DA00-446F-BB1F-57BF696D64B7}"/>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6：</a:t>
            </a:r>
            <a:r>
              <a:rPr lang="ja-JP" altLang="en-US"/>
              <a:t>タイプ</a:t>
            </a:r>
            <a:r>
              <a:rPr lang="en-US" altLang="ja-JP"/>
              <a:t>Aの不確かさ評価</a:t>
            </a:r>
          </a:p>
        </p:txBody>
      </p:sp>
      <p:sp>
        <p:nvSpPr>
          <p:cNvPr id="34819" name="Rectangle 2">
            <a:extLst>
              <a:ext uri="{FF2B5EF4-FFF2-40B4-BE49-F238E27FC236}">
                <a16:creationId xmlns:a16="http://schemas.microsoft.com/office/drawing/2014/main" xmlns="" id="{DB65B1D3-0033-4B7D-8D03-613BB7E27E5D}"/>
              </a:ext>
            </a:extLst>
          </p:cNvPr>
          <p:cNvSpPr>
            <a:spLocks noGrp="1" noRot="1" noChangeAspect="1" noChangeArrowheads="1" noTextEdit="1"/>
          </p:cNvSpPr>
          <p:nvPr>
            <p:ph type="sldImg"/>
          </p:nvPr>
        </p:nvSpPr>
        <p:spPr>
          <a:ln/>
        </p:spPr>
      </p:sp>
      <p:sp>
        <p:nvSpPr>
          <p:cNvPr id="34820" name="Rectangle 3">
            <a:extLst>
              <a:ext uri="{FF2B5EF4-FFF2-40B4-BE49-F238E27FC236}">
                <a16:creationId xmlns:a16="http://schemas.microsoft.com/office/drawing/2014/main" xmlns="" id="{F5AE761C-DEEF-4B1A-94B4-C74657BEAC5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p>
        </p:txBody>
      </p:sp>
    </p:spTree>
    <p:extLst>
      <p:ext uri="{BB962C8B-B14F-4D97-AF65-F5344CB8AC3E}">
        <p14:creationId xmlns:p14="http://schemas.microsoft.com/office/powerpoint/2010/main" val="19787561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6">
            <a:extLst>
              <a:ext uri="{FF2B5EF4-FFF2-40B4-BE49-F238E27FC236}">
                <a16:creationId xmlns:a16="http://schemas.microsoft.com/office/drawing/2014/main" xmlns="" id="{98BB2F7C-CC42-4EBA-A569-A278EBCB2666}"/>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6：</a:t>
            </a:r>
            <a:r>
              <a:rPr lang="ja-JP" altLang="en-US"/>
              <a:t>タイプ</a:t>
            </a:r>
            <a:r>
              <a:rPr lang="en-US" altLang="ja-JP"/>
              <a:t>Aの不確かさ評価</a:t>
            </a:r>
          </a:p>
        </p:txBody>
      </p:sp>
      <p:sp>
        <p:nvSpPr>
          <p:cNvPr id="35843" name="Rectangle 2">
            <a:extLst>
              <a:ext uri="{FF2B5EF4-FFF2-40B4-BE49-F238E27FC236}">
                <a16:creationId xmlns:a16="http://schemas.microsoft.com/office/drawing/2014/main" xmlns="" id="{4F9E6228-C1CE-4F25-AD3A-825A7BEEEA30}"/>
              </a:ext>
            </a:extLst>
          </p:cNvPr>
          <p:cNvSpPr>
            <a:spLocks noGrp="1" noRot="1" noChangeAspect="1" noChangeArrowheads="1" noTextEdit="1"/>
          </p:cNvSpPr>
          <p:nvPr>
            <p:ph type="sldImg"/>
          </p:nvPr>
        </p:nvSpPr>
        <p:spPr>
          <a:ln/>
        </p:spPr>
      </p:sp>
      <p:sp>
        <p:nvSpPr>
          <p:cNvPr id="35844" name="Rectangle 3">
            <a:extLst>
              <a:ext uri="{FF2B5EF4-FFF2-40B4-BE49-F238E27FC236}">
                <a16:creationId xmlns:a16="http://schemas.microsoft.com/office/drawing/2014/main" xmlns="" id="{A10C7270-62B1-468F-9BEC-AA14AB8B8CD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p>
        </p:txBody>
      </p:sp>
    </p:spTree>
    <p:extLst>
      <p:ext uri="{BB962C8B-B14F-4D97-AF65-F5344CB8AC3E}">
        <p14:creationId xmlns:p14="http://schemas.microsoft.com/office/powerpoint/2010/main" val="12174282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6">
            <a:extLst>
              <a:ext uri="{FF2B5EF4-FFF2-40B4-BE49-F238E27FC236}">
                <a16:creationId xmlns:a16="http://schemas.microsoft.com/office/drawing/2014/main" xmlns="" id="{B3B98B84-59D5-4945-B5C2-7DD71F35AB25}"/>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6：</a:t>
            </a:r>
            <a:r>
              <a:rPr lang="ja-JP" altLang="en-US"/>
              <a:t>タイプ</a:t>
            </a:r>
            <a:r>
              <a:rPr lang="en-US" altLang="ja-JP"/>
              <a:t>Aの不確かさ評価</a:t>
            </a:r>
          </a:p>
        </p:txBody>
      </p:sp>
      <p:sp>
        <p:nvSpPr>
          <p:cNvPr id="36867" name="Rectangle 2">
            <a:extLst>
              <a:ext uri="{FF2B5EF4-FFF2-40B4-BE49-F238E27FC236}">
                <a16:creationId xmlns:a16="http://schemas.microsoft.com/office/drawing/2014/main" xmlns="" id="{8091756E-F165-4394-8F9F-85F6D368C853}"/>
              </a:ext>
            </a:extLst>
          </p:cNvPr>
          <p:cNvSpPr>
            <a:spLocks noGrp="1" noRot="1" noChangeAspect="1" noChangeArrowheads="1" noTextEdit="1"/>
          </p:cNvSpPr>
          <p:nvPr>
            <p:ph type="sldImg"/>
          </p:nvPr>
        </p:nvSpPr>
        <p:spPr>
          <a:ln/>
        </p:spPr>
      </p:sp>
      <p:sp>
        <p:nvSpPr>
          <p:cNvPr id="36868" name="Rectangle 3">
            <a:extLst>
              <a:ext uri="{FF2B5EF4-FFF2-40B4-BE49-F238E27FC236}">
                <a16:creationId xmlns:a16="http://schemas.microsoft.com/office/drawing/2014/main" xmlns="" id="{98803F0B-D27A-4C88-B8E3-AF505DFB70C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p>
        </p:txBody>
      </p:sp>
    </p:spTree>
    <p:extLst>
      <p:ext uri="{BB962C8B-B14F-4D97-AF65-F5344CB8AC3E}">
        <p14:creationId xmlns:p14="http://schemas.microsoft.com/office/powerpoint/2010/main" val="3002024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6">
            <a:extLst>
              <a:ext uri="{FF2B5EF4-FFF2-40B4-BE49-F238E27FC236}">
                <a16:creationId xmlns:a16="http://schemas.microsoft.com/office/drawing/2014/main" xmlns="" id="{BA51B78A-F535-4647-BB0E-86680636F672}"/>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6：</a:t>
            </a:r>
            <a:r>
              <a:rPr lang="ja-JP" altLang="en-US"/>
              <a:t>タイプ</a:t>
            </a:r>
            <a:r>
              <a:rPr lang="en-US" altLang="ja-JP"/>
              <a:t>Aの不確かさ評価</a:t>
            </a:r>
          </a:p>
        </p:txBody>
      </p:sp>
      <p:sp>
        <p:nvSpPr>
          <p:cNvPr id="21507" name="Rectangle 2">
            <a:extLst>
              <a:ext uri="{FF2B5EF4-FFF2-40B4-BE49-F238E27FC236}">
                <a16:creationId xmlns:a16="http://schemas.microsoft.com/office/drawing/2014/main" xmlns="" id="{A0871736-60DB-4840-9555-426DCF2BE03F}"/>
              </a:ext>
            </a:extLst>
          </p:cNvPr>
          <p:cNvSpPr>
            <a:spLocks noGrp="1" noRot="1" noChangeAspect="1" noChangeArrowheads="1" noTextEdit="1"/>
          </p:cNvSpPr>
          <p:nvPr>
            <p:ph type="sldImg"/>
          </p:nvPr>
        </p:nvSpPr>
        <p:spPr>
          <a:ln/>
        </p:spPr>
      </p:sp>
      <p:sp>
        <p:nvSpPr>
          <p:cNvPr id="21508" name="Rectangle 3">
            <a:extLst>
              <a:ext uri="{FF2B5EF4-FFF2-40B4-BE49-F238E27FC236}">
                <a16:creationId xmlns:a16="http://schemas.microsoft.com/office/drawing/2014/main" xmlns="" id="{E3ED76C8-9ECE-4360-8D15-51712B409AB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p>
        </p:txBody>
      </p:sp>
    </p:spTree>
    <p:extLst>
      <p:ext uri="{BB962C8B-B14F-4D97-AF65-F5344CB8AC3E}">
        <p14:creationId xmlns:p14="http://schemas.microsoft.com/office/powerpoint/2010/main" val="19198339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6">
            <a:extLst>
              <a:ext uri="{FF2B5EF4-FFF2-40B4-BE49-F238E27FC236}">
                <a16:creationId xmlns:a16="http://schemas.microsoft.com/office/drawing/2014/main" xmlns="" id="{67EDBEC6-F1EE-4C4F-8B90-009C166EDA5D}"/>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6：</a:t>
            </a:r>
            <a:r>
              <a:rPr lang="ja-JP" altLang="en-US"/>
              <a:t>タイプ</a:t>
            </a:r>
            <a:r>
              <a:rPr lang="en-US" altLang="ja-JP"/>
              <a:t>Aの不確かさ評価</a:t>
            </a:r>
          </a:p>
        </p:txBody>
      </p:sp>
      <p:sp>
        <p:nvSpPr>
          <p:cNvPr id="22531" name="Rectangle 2">
            <a:extLst>
              <a:ext uri="{FF2B5EF4-FFF2-40B4-BE49-F238E27FC236}">
                <a16:creationId xmlns:a16="http://schemas.microsoft.com/office/drawing/2014/main" xmlns="" id="{FB12BD1A-E470-4D19-8D06-D25C92653A5D}"/>
              </a:ext>
            </a:extLst>
          </p:cNvPr>
          <p:cNvSpPr>
            <a:spLocks noGrp="1" noRot="1" noChangeAspect="1" noChangeArrowheads="1" noTextEdit="1"/>
          </p:cNvSpPr>
          <p:nvPr>
            <p:ph type="sldImg"/>
          </p:nvPr>
        </p:nvSpPr>
        <p:spPr>
          <a:ln/>
        </p:spPr>
      </p:sp>
      <p:sp>
        <p:nvSpPr>
          <p:cNvPr id="22532" name="Rectangle 3">
            <a:extLst>
              <a:ext uri="{FF2B5EF4-FFF2-40B4-BE49-F238E27FC236}">
                <a16:creationId xmlns:a16="http://schemas.microsoft.com/office/drawing/2014/main" xmlns="" id="{B0691148-67D2-4910-8CFC-CA4C6E2AF0A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p>
        </p:txBody>
      </p:sp>
    </p:spTree>
    <p:extLst>
      <p:ext uri="{BB962C8B-B14F-4D97-AF65-F5344CB8AC3E}">
        <p14:creationId xmlns:p14="http://schemas.microsoft.com/office/powerpoint/2010/main" val="606762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6">
            <a:extLst>
              <a:ext uri="{FF2B5EF4-FFF2-40B4-BE49-F238E27FC236}">
                <a16:creationId xmlns:a16="http://schemas.microsoft.com/office/drawing/2014/main" xmlns="" id="{FDEA3F23-5825-4A83-9258-8D683CEE198A}"/>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6：</a:t>
            </a:r>
            <a:r>
              <a:rPr lang="ja-JP" altLang="en-US"/>
              <a:t>タイプ</a:t>
            </a:r>
            <a:r>
              <a:rPr lang="en-US" altLang="ja-JP"/>
              <a:t>Aの不確かさ評価</a:t>
            </a:r>
          </a:p>
        </p:txBody>
      </p:sp>
      <p:sp>
        <p:nvSpPr>
          <p:cNvPr id="23555" name="Rectangle 2">
            <a:extLst>
              <a:ext uri="{FF2B5EF4-FFF2-40B4-BE49-F238E27FC236}">
                <a16:creationId xmlns:a16="http://schemas.microsoft.com/office/drawing/2014/main" xmlns="" id="{89BD178E-F995-4A25-9E27-4FC8863B60C9}"/>
              </a:ext>
            </a:extLst>
          </p:cNvPr>
          <p:cNvSpPr>
            <a:spLocks noGrp="1" noRot="1" noChangeAspect="1" noChangeArrowheads="1" noTextEdit="1"/>
          </p:cNvSpPr>
          <p:nvPr>
            <p:ph type="sldImg"/>
          </p:nvPr>
        </p:nvSpPr>
        <p:spPr>
          <a:ln/>
        </p:spPr>
      </p:sp>
      <p:sp>
        <p:nvSpPr>
          <p:cNvPr id="23556" name="Rectangle 3">
            <a:extLst>
              <a:ext uri="{FF2B5EF4-FFF2-40B4-BE49-F238E27FC236}">
                <a16:creationId xmlns:a16="http://schemas.microsoft.com/office/drawing/2014/main" xmlns="" id="{31C5CA9E-9B6B-43DC-9D76-92FAADCFE6A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p>
        </p:txBody>
      </p:sp>
    </p:spTree>
    <p:extLst>
      <p:ext uri="{BB962C8B-B14F-4D97-AF65-F5344CB8AC3E}">
        <p14:creationId xmlns:p14="http://schemas.microsoft.com/office/powerpoint/2010/main" val="7652350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6">
            <a:extLst>
              <a:ext uri="{FF2B5EF4-FFF2-40B4-BE49-F238E27FC236}">
                <a16:creationId xmlns:a16="http://schemas.microsoft.com/office/drawing/2014/main" xmlns="" id="{F6D53E8E-83E5-49D7-93E2-9B1D122415E4}"/>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6：</a:t>
            </a:r>
            <a:r>
              <a:rPr lang="ja-JP" altLang="en-US"/>
              <a:t>タイプ</a:t>
            </a:r>
            <a:r>
              <a:rPr lang="en-US" altLang="ja-JP"/>
              <a:t>Aの不確かさ評価</a:t>
            </a:r>
          </a:p>
        </p:txBody>
      </p:sp>
      <p:sp>
        <p:nvSpPr>
          <p:cNvPr id="24579" name="Rectangle 2">
            <a:extLst>
              <a:ext uri="{FF2B5EF4-FFF2-40B4-BE49-F238E27FC236}">
                <a16:creationId xmlns:a16="http://schemas.microsoft.com/office/drawing/2014/main" xmlns="" id="{A7BE412E-2994-4631-9D4C-C03790F652DC}"/>
              </a:ext>
            </a:extLst>
          </p:cNvPr>
          <p:cNvSpPr>
            <a:spLocks noGrp="1" noRot="1" noChangeAspect="1" noChangeArrowheads="1" noTextEdit="1"/>
          </p:cNvSpPr>
          <p:nvPr>
            <p:ph type="sldImg"/>
          </p:nvPr>
        </p:nvSpPr>
        <p:spPr>
          <a:ln/>
        </p:spPr>
      </p:sp>
      <p:sp>
        <p:nvSpPr>
          <p:cNvPr id="24580" name="Rectangle 3">
            <a:extLst>
              <a:ext uri="{FF2B5EF4-FFF2-40B4-BE49-F238E27FC236}">
                <a16:creationId xmlns:a16="http://schemas.microsoft.com/office/drawing/2014/main" xmlns="" id="{7DEA17A1-D26D-4B5D-A033-EBE594261F0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p>
        </p:txBody>
      </p:sp>
    </p:spTree>
    <p:extLst>
      <p:ext uri="{BB962C8B-B14F-4D97-AF65-F5344CB8AC3E}">
        <p14:creationId xmlns:p14="http://schemas.microsoft.com/office/powerpoint/2010/main" val="21076368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6">
            <a:extLst>
              <a:ext uri="{FF2B5EF4-FFF2-40B4-BE49-F238E27FC236}">
                <a16:creationId xmlns:a16="http://schemas.microsoft.com/office/drawing/2014/main" xmlns="" id="{167114DD-4110-4B5E-84D8-2B21E3E6AB2E}"/>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6：</a:t>
            </a:r>
            <a:r>
              <a:rPr lang="ja-JP" altLang="en-US"/>
              <a:t>タイプ</a:t>
            </a:r>
            <a:r>
              <a:rPr lang="en-US" altLang="ja-JP"/>
              <a:t>Aの不確かさ評価</a:t>
            </a:r>
          </a:p>
        </p:txBody>
      </p:sp>
      <p:sp>
        <p:nvSpPr>
          <p:cNvPr id="25603" name="Rectangle 2">
            <a:extLst>
              <a:ext uri="{FF2B5EF4-FFF2-40B4-BE49-F238E27FC236}">
                <a16:creationId xmlns:a16="http://schemas.microsoft.com/office/drawing/2014/main" xmlns="" id="{A5A5E90A-5662-40BD-AFFF-EE29AAA2037D}"/>
              </a:ext>
            </a:extLst>
          </p:cNvPr>
          <p:cNvSpPr>
            <a:spLocks noGrp="1" noRot="1" noChangeAspect="1" noChangeArrowheads="1" noTextEdit="1"/>
          </p:cNvSpPr>
          <p:nvPr>
            <p:ph type="sldImg"/>
          </p:nvPr>
        </p:nvSpPr>
        <p:spPr>
          <a:ln/>
        </p:spPr>
      </p:sp>
      <p:sp>
        <p:nvSpPr>
          <p:cNvPr id="25604" name="Rectangle 3">
            <a:extLst>
              <a:ext uri="{FF2B5EF4-FFF2-40B4-BE49-F238E27FC236}">
                <a16:creationId xmlns:a16="http://schemas.microsoft.com/office/drawing/2014/main" xmlns="" id="{E314DDB3-4B9D-421B-9C44-6747B0222A4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p>
        </p:txBody>
      </p:sp>
    </p:spTree>
    <p:extLst>
      <p:ext uri="{BB962C8B-B14F-4D97-AF65-F5344CB8AC3E}">
        <p14:creationId xmlns:p14="http://schemas.microsoft.com/office/powerpoint/2010/main" val="1897734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xmlns="" id="{978F2404-B8F5-47DF-9E4E-71B42E3A2C7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fld id="{624F7DE5-60F3-44BB-88C4-7E7AF3ED9671}" type="slidenum">
              <a:rPr lang="en-US" altLang="ja-JP"/>
              <a:pPr/>
              <a:t>7</a:t>
            </a:fld>
            <a:endParaRPr lang="en-US" altLang="ja-JP"/>
          </a:p>
        </p:txBody>
      </p:sp>
      <p:sp>
        <p:nvSpPr>
          <p:cNvPr id="26627" name="Rectangle 2">
            <a:extLst>
              <a:ext uri="{FF2B5EF4-FFF2-40B4-BE49-F238E27FC236}">
                <a16:creationId xmlns:a16="http://schemas.microsoft.com/office/drawing/2014/main" xmlns="" id="{897F7781-A805-4D0B-9A72-43F59B585182}"/>
              </a:ext>
            </a:extLst>
          </p:cNvPr>
          <p:cNvSpPr>
            <a:spLocks noGrp="1" noRot="1" noChangeAspect="1" noChangeArrowheads="1" noTextEdit="1"/>
          </p:cNvSpPr>
          <p:nvPr>
            <p:ph type="sldImg"/>
          </p:nvPr>
        </p:nvSpPr>
        <p:spPr>
          <a:xfrm>
            <a:off x="995363" y="768350"/>
            <a:ext cx="5114925" cy="3836988"/>
          </a:xfrm>
          <a:ln/>
        </p:spPr>
      </p:sp>
      <p:sp>
        <p:nvSpPr>
          <p:cNvPr id="26628" name="Rectangle 3">
            <a:extLst>
              <a:ext uri="{FF2B5EF4-FFF2-40B4-BE49-F238E27FC236}">
                <a16:creationId xmlns:a16="http://schemas.microsoft.com/office/drawing/2014/main" xmlns="" id="{1C2A6B21-BCDE-4180-97E5-A2E4038DC45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p>
        </p:txBody>
      </p:sp>
    </p:spTree>
    <p:extLst>
      <p:ext uri="{BB962C8B-B14F-4D97-AF65-F5344CB8AC3E}">
        <p14:creationId xmlns:p14="http://schemas.microsoft.com/office/powerpoint/2010/main" val="26205073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xmlns="" id="{DA0234BA-BD4D-49DB-B75F-C32EBF23F45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fld id="{B75BB794-6952-4E44-8D4A-AE02A3D2CC62}" type="slidenum">
              <a:rPr lang="en-US" altLang="ja-JP"/>
              <a:pPr/>
              <a:t>8</a:t>
            </a:fld>
            <a:endParaRPr lang="en-US" altLang="ja-JP"/>
          </a:p>
        </p:txBody>
      </p:sp>
      <p:sp>
        <p:nvSpPr>
          <p:cNvPr id="27651" name="Rectangle 2">
            <a:extLst>
              <a:ext uri="{FF2B5EF4-FFF2-40B4-BE49-F238E27FC236}">
                <a16:creationId xmlns:a16="http://schemas.microsoft.com/office/drawing/2014/main" xmlns="" id="{D5A295AD-73E0-4D99-8A3E-E2FAF221126B}"/>
              </a:ext>
            </a:extLst>
          </p:cNvPr>
          <p:cNvSpPr>
            <a:spLocks noGrp="1" noRot="1" noChangeAspect="1" noChangeArrowheads="1" noTextEdit="1"/>
          </p:cNvSpPr>
          <p:nvPr>
            <p:ph type="sldImg"/>
          </p:nvPr>
        </p:nvSpPr>
        <p:spPr>
          <a:xfrm>
            <a:off x="995363" y="768350"/>
            <a:ext cx="5114925" cy="3836988"/>
          </a:xfrm>
          <a:ln/>
        </p:spPr>
      </p:sp>
      <p:sp>
        <p:nvSpPr>
          <p:cNvPr id="27652" name="Rectangle 3">
            <a:extLst>
              <a:ext uri="{FF2B5EF4-FFF2-40B4-BE49-F238E27FC236}">
                <a16:creationId xmlns:a16="http://schemas.microsoft.com/office/drawing/2014/main" xmlns="" id="{2A8255F2-B7FD-438A-AAB7-9E97460E2AF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p>
        </p:txBody>
      </p:sp>
    </p:spTree>
    <p:extLst>
      <p:ext uri="{BB962C8B-B14F-4D97-AF65-F5344CB8AC3E}">
        <p14:creationId xmlns:p14="http://schemas.microsoft.com/office/powerpoint/2010/main" val="23247900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a:extLst>
              <a:ext uri="{FF2B5EF4-FFF2-40B4-BE49-F238E27FC236}">
                <a16:creationId xmlns:a16="http://schemas.microsoft.com/office/drawing/2014/main" xmlns="" id="{CE480702-59E0-42BE-9D6C-243F769EE86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fld id="{C962663D-14BB-44CD-A160-FEDCD5006A8E}" type="slidenum">
              <a:rPr lang="en-US" altLang="ja-JP"/>
              <a:pPr/>
              <a:t>9</a:t>
            </a:fld>
            <a:endParaRPr lang="en-US" altLang="ja-JP"/>
          </a:p>
        </p:txBody>
      </p:sp>
      <p:sp>
        <p:nvSpPr>
          <p:cNvPr id="28675" name="Rectangle 2">
            <a:extLst>
              <a:ext uri="{FF2B5EF4-FFF2-40B4-BE49-F238E27FC236}">
                <a16:creationId xmlns:a16="http://schemas.microsoft.com/office/drawing/2014/main" xmlns="" id="{DBF5F3F2-1E9E-4024-AFFE-451A6A2806BD}"/>
              </a:ext>
            </a:extLst>
          </p:cNvPr>
          <p:cNvSpPr>
            <a:spLocks noGrp="1" noRot="1" noChangeAspect="1" noChangeArrowheads="1" noTextEdit="1"/>
          </p:cNvSpPr>
          <p:nvPr>
            <p:ph type="sldImg"/>
          </p:nvPr>
        </p:nvSpPr>
        <p:spPr>
          <a:xfrm>
            <a:off x="995363" y="768350"/>
            <a:ext cx="5114925" cy="3836988"/>
          </a:xfrm>
          <a:ln/>
        </p:spPr>
      </p:sp>
      <p:sp>
        <p:nvSpPr>
          <p:cNvPr id="28676" name="Rectangle 3">
            <a:extLst>
              <a:ext uri="{FF2B5EF4-FFF2-40B4-BE49-F238E27FC236}">
                <a16:creationId xmlns:a16="http://schemas.microsoft.com/office/drawing/2014/main" xmlns="" id="{4E257FEB-B8D2-418E-9419-672A79713D9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p>
        </p:txBody>
      </p:sp>
    </p:spTree>
    <p:extLst>
      <p:ext uri="{BB962C8B-B14F-4D97-AF65-F5344CB8AC3E}">
        <p14:creationId xmlns:p14="http://schemas.microsoft.com/office/powerpoint/2010/main" val="37181356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
        <p:nvSpPr>
          <p:cNvPr id="4" name="Rectangle 4">
            <a:extLst>
              <a:ext uri="{FF2B5EF4-FFF2-40B4-BE49-F238E27FC236}">
                <a16:creationId xmlns:a16="http://schemas.microsoft.com/office/drawing/2014/main" xmlns="" id="{88470BD8-BB6C-440D-8D10-D121BA5C02F9}"/>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xmlns="" id="{BE0DE7E6-F76A-4C87-BD19-CED57AFAAC5F}"/>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xmlns="" id="{1F795575-FB44-46EF-9C5A-FD642FDD9380}"/>
              </a:ext>
            </a:extLst>
          </p:cNvPr>
          <p:cNvSpPr>
            <a:spLocks noGrp="1" noChangeArrowheads="1"/>
          </p:cNvSpPr>
          <p:nvPr>
            <p:ph type="sldNum" sz="quarter" idx="12"/>
          </p:nvPr>
        </p:nvSpPr>
        <p:spPr>
          <a:ln/>
        </p:spPr>
        <p:txBody>
          <a:bodyPr/>
          <a:lstStyle>
            <a:lvl1pPr>
              <a:defRPr/>
            </a:lvl1pPr>
          </a:lstStyle>
          <a:p>
            <a:fld id="{FC3E0436-D49D-4AE0-90BC-EAD48176A0E8}" type="slidenum">
              <a:rPr lang="en-US" altLang="ja-JP"/>
              <a:pPr/>
              <a:t>‹#›</a:t>
            </a:fld>
            <a:endParaRPr lang="en-US" altLang="ja-JP"/>
          </a:p>
        </p:txBody>
      </p:sp>
    </p:spTree>
    <p:extLst>
      <p:ext uri="{BB962C8B-B14F-4D97-AF65-F5344CB8AC3E}">
        <p14:creationId xmlns:p14="http://schemas.microsoft.com/office/powerpoint/2010/main" val="57479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xmlns="" id="{35BA0DE5-67E0-462F-BD67-63AD15588480}"/>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xmlns="" id="{2FB668FD-E0A4-4DD5-8E33-32E879DB87B2}"/>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xmlns="" id="{3F707D2D-1FF1-40FA-B86B-683BD2F8B9B4}"/>
              </a:ext>
            </a:extLst>
          </p:cNvPr>
          <p:cNvSpPr>
            <a:spLocks noGrp="1" noChangeArrowheads="1"/>
          </p:cNvSpPr>
          <p:nvPr>
            <p:ph type="sldNum" sz="quarter" idx="12"/>
          </p:nvPr>
        </p:nvSpPr>
        <p:spPr>
          <a:ln/>
        </p:spPr>
        <p:txBody>
          <a:bodyPr/>
          <a:lstStyle>
            <a:lvl1pPr>
              <a:defRPr/>
            </a:lvl1pPr>
          </a:lstStyle>
          <a:p>
            <a:fld id="{A96FFB03-8905-4173-8C4D-4DFDF87A5BAA}" type="slidenum">
              <a:rPr lang="en-US" altLang="ja-JP"/>
              <a:pPr/>
              <a:t>‹#›</a:t>
            </a:fld>
            <a:endParaRPr lang="en-US" altLang="ja-JP"/>
          </a:p>
        </p:txBody>
      </p:sp>
    </p:spTree>
    <p:extLst>
      <p:ext uri="{BB962C8B-B14F-4D97-AF65-F5344CB8AC3E}">
        <p14:creationId xmlns:p14="http://schemas.microsoft.com/office/powerpoint/2010/main" val="28306198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xmlns="" id="{AF616F82-E887-43C2-83E7-BB3550A11EFF}"/>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xmlns="" id="{47198B59-6D89-41BD-8CBD-D85D8FBFEA10}"/>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xmlns="" id="{C57967F8-32A2-416E-BB85-BF7997AF2BB0}"/>
              </a:ext>
            </a:extLst>
          </p:cNvPr>
          <p:cNvSpPr>
            <a:spLocks noGrp="1" noChangeArrowheads="1"/>
          </p:cNvSpPr>
          <p:nvPr>
            <p:ph type="sldNum" sz="quarter" idx="12"/>
          </p:nvPr>
        </p:nvSpPr>
        <p:spPr>
          <a:ln/>
        </p:spPr>
        <p:txBody>
          <a:bodyPr/>
          <a:lstStyle>
            <a:lvl1pPr>
              <a:defRPr/>
            </a:lvl1pPr>
          </a:lstStyle>
          <a:p>
            <a:fld id="{E4A7E9AF-13FF-4114-BF45-CCCB0A82B764}" type="slidenum">
              <a:rPr lang="en-US" altLang="ja-JP"/>
              <a:pPr/>
              <a:t>‹#›</a:t>
            </a:fld>
            <a:endParaRPr lang="en-US" altLang="ja-JP"/>
          </a:p>
        </p:txBody>
      </p:sp>
    </p:spTree>
    <p:extLst>
      <p:ext uri="{BB962C8B-B14F-4D97-AF65-F5344CB8AC3E}">
        <p14:creationId xmlns:p14="http://schemas.microsoft.com/office/powerpoint/2010/main" val="33175345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a:t>マスタ タイトルの書式設定</a:t>
            </a:r>
          </a:p>
        </p:txBody>
      </p:sp>
      <p:sp>
        <p:nvSpPr>
          <p:cNvPr id="3" name="表プレースホルダ 2"/>
          <p:cNvSpPr>
            <a:spLocks noGrp="1"/>
          </p:cNvSpPr>
          <p:nvPr>
            <p:ph type="tbl" idx="1"/>
          </p:nvPr>
        </p:nvSpPr>
        <p:spPr>
          <a:xfrm>
            <a:off x="457200" y="1600200"/>
            <a:ext cx="8229600" cy="4525963"/>
          </a:xfrm>
        </p:spPr>
        <p:txBody>
          <a:bodyPr/>
          <a:lstStyle/>
          <a:p>
            <a:pPr lvl="0"/>
            <a:endParaRPr lang="ja-JP" altLang="en-US" noProof="0"/>
          </a:p>
        </p:txBody>
      </p:sp>
      <p:sp>
        <p:nvSpPr>
          <p:cNvPr id="4" name="Rectangle 4">
            <a:extLst>
              <a:ext uri="{FF2B5EF4-FFF2-40B4-BE49-F238E27FC236}">
                <a16:creationId xmlns:a16="http://schemas.microsoft.com/office/drawing/2014/main" xmlns="" id="{756CF473-D33A-4495-BA87-386EA957EFE0}"/>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xmlns="" id="{97A790C9-5421-41E3-BC29-2DD3193C0851}"/>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xmlns="" id="{CD756EDE-74FE-4478-9105-D03DC1D9265C}"/>
              </a:ext>
            </a:extLst>
          </p:cNvPr>
          <p:cNvSpPr>
            <a:spLocks noGrp="1" noChangeArrowheads="1"/>
          </p:cNvSpPr>
          <p:nvPr>
            <p:ph type="sldNum" sz="quarter" idx="12"/>
          </p:nvPr>
        </p:nvSpPr>
        <p:spPr>
          <a:ln/>
        </p:spPr>
        <p:txBody>
          <a:bodyPr/>
          <a:lstStyle>
            <a:lvl1pPr>
              <a:defRPr/>
            </a:lvl1pPr>
          </a:lstStyle>
          <a:p>
            <a:fld id="{1AA10CBD-EB6A-4EDB-A80D-D34B0127DE54}" type="slidenum">
              <a:rPr lang="en-US" altLang="ja-JP"/>
              <a:pPr/>
              <a:t>‹#›</a:t>
            </a:fld>
            <a:endParaRPr lang="en-US" altLang="ja-JP"/>
          </a:p>
        </p:txBody>
      </p:sp>
    </p:spTree>
    <p:extLst>
      <p:ext uri="{BB962C8B-B14F-4D97-AF65-F5344CB8AC3E}">
        <p14:creationId xmlns:p14="http://schemas.microsoft.com/office/powerpoint/2010/main" val="2152029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xmlns="" id="{4FAB1BBA-5AC7-4C72-A545-AFCA61880FA8}"/>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xmlns="" id="{374E57B1-78D5-4860-8E53-95CF8BB2E0EE}"/>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xmlns="" id="{20B48345-A2FD-48FB-B4F0-3312FD9BEEE5}"/>
              </a:ext>
            </a:extLst>
          </p:cNvPr>
          <p:cNvSpPr>
            <a:spLocks noGrp="1" noChangeArrowheads="1"/>
          </p:cNvSpPr>
          <p:nvPr>
            <p:ph type="sldNum" sz="quarter" idx="12"/>
          </p:nvPr>
        </p:nvSpPr>
        <p:spPr>
          <a:ln/>
        </p:spPr>
        <p:txBody>
          <a:bodyPr/>
          <a:lstStyle>
            <a:lvl1pPr>
              <a:defRPr/>
            </a:lvl1pPr>
          </a:lstStyle>
          <a:p>
            <a:fld id="{8BE2C492-6AF4-46A5-A847-031140A601AE}" type="slidenum">
              <a:rPr lang="en-US" altLang="ja-JP"/>
              <a:pPr/>
              <a:t>‹#›</a:t>
            </a:fld>
            <a:endParaRPr lang="en-US" altLang="ja-JP"/>
          </a:p>
        </p:txBody>
      </p:sp>
    </p:spTree>
    <p:extLst>
      <p:ext uri="{BB962C8B-B14F-4D97-AF65-F5344CB8AC3E}">
        <p14:creationId xmlns:p14="http://schemas.microsoft.com/office/powerpoint/2010/main" val="4513089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4">
            <a:extLst>
              <a:ext uri="{FF2B5EF4-FFF2-40B4-BE49-F238E27FC236}">
                <a16:creationId xmlns:a16="http://schemas.microsoft.com/office/drawing/2014/main" xmlns="" id="{57E2EE87-EC39-4D7D-8DAD-65C4613149A7}"/>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xmlns="" id="{869C3130-9DE4-40E2-97DA-3CB384EFF881}"/>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xmlns="" id="{7FE3CAFE-17ED-432B-A95F-B6DB5A2D7844}"/>
              </a:ext>
            </a:extLst>
          </p:cNvPr>
          <p:cNvSpPr>
            <a:spLocks noGrp="1" noChangeArrowheads="1"/>
          </p:cNvSpPr>
          <p:nvPr>
            <p:ph type="sldNum" sz="quarter" idx="12"/>
          </p:nvPr>
        </p:nvSpPr>
        <p:spPr>
          <a:ln/>
        </p:spPr>
        <p:txBody>
          <a:bodyPr/>
          <a:lstStyle>
            <a:lvl1pPr>
              <a:defRPr/>
            </a:lvl1pPr>
          </a:lstStyle>
          <a:p>
            <a:fld id="{439738A9-3058-4A8C-BEE2-B3D4DED2C441}" type="slidenum">
              <a:rPr lang="en-US" altLang="ja-JP"/>
              <a:pPr/>
              <a:t>‹#›</a:t>
            </a:fld>
            <a:endParaRPr lang="en-US" altLang="ja-JP"/>
          </a:p>
        </p:txBody>
      </p:sp>
    </p:spTree>
    <p:extLst>
      <p:ext uri="{BB962C8B-B14F-4D97-AF65-F5344CB8AC3E}">
        <p14:creationId xmlns:p14="http://schemas.microsoft.com/office/powerpoint/2010/main" val="19264435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a:extLst>
              <a:ext uri="{FF2B5EF4-FFF2-40B4-BE49-F238E27FC236}">
                <a16:creationId xmlns:a16="http://schemas.microsoft.com/office/drawing/2014/main" xmlns="" id="{B9D8E036-76F9-493E-A5FC-C008D88EAA63}"/>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xmlns="" id="{91ABDA58-2849-436D-822B-82B2F3E11AB3}"/>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xmlns="" id="{6122D00A-9231-4C03-BEF9-5B85BD535DF5}"/>
              </a:ext>
            </a:extLst>
          </p:cNvPr>
          <p:cNvSpPr>
            <a:spLocks noGrp="1" noChangeArrowheads="1"/>
          </p:cNvSpPr>
          <p:nvPr>
            <p:ph type="sldNum" sz="quarter" idx="12"/>
          </p:nvPr>
        </p:nvSpPr>
        <p:spPr>
          <a:ln/>
        </p:spPr>
        <p:txBody>
          <a:bodyPr/>
          <a:lstStyle>
            <a:lvl1pPr>
              <a:defRPr/>
            </a:lvl1pPr>
          </a:lstStyle>
          <a:p>
            <a:fld id="{4ED69F44-FE1B-4793-915B-EBEC8774B052}" type="slidenum">
              <a:rPr lang="en-US" altLang="ja-JP"/>
              <a:pPr/>
              <a:t>‹#›</a:t>
            </a:fld>
            <a:endParaRPr lang="en-US" altLang="ja-JP"/>
          </a:p>
        </p:txBody>
      </p:sp>
    </p:spTree>
    <p:extLst>
      <p:ext uri="{BB962C8B-B14F-4D97-AF65-F5344CB8AC3E}">
        <p14:creationId xmlns:p14="http://schemas.microsoft.com/office/powerpoint/2010/main" val="14774517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a:extLst>
              <a:ext uri="{FF2B5EF4-FFF2-40B4-BE49-F238E27FC236}">
                <a16:creationId xmlns:a16="http://schemas.microsoft.com/office/drawing/2014/main" xmlns="" id="{813453F2-CD44-4AE0-9908-D9545EA54478}"/>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a:extLst>
              <a:ext uri="{FF2B5EF4-FFF2-40B4-BE49-F238E27FC236}">
                <a16:creationId xmlns:a16="http://schemas.microsoft.com/office/drawing/2014/main" xmlns="" id="{1D5D56ED-87DC-410F-9B27-89A2FFD9503D}"/>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a:extLst>
              <a:ext uri="{FF2B5EF4-FFF2-40B4-BE49-F238E27FC236}">
                <a16:creationId xmlns:a16="http://schemas.microsoft.com/office/drawing/2014/main" xmlns="" id="{640D6A4F-274C-4189-B2CC-B72B555CCAC6}"/>
              </a:ext>
            </a:extLst>
          </p:cNvPr>
          <p:cNvSpPr>
            <a:spLocks noGrp="1" noChangeArrowheads="1"/>
          </p:cNvSpPr>
          <p:nvPr>
            <p:ph type="sldNum" sz="quarter" idx="12"/>
          </p:nvPr>
        </p:nvSpPr>
        <p:spPr>
          <a:ln/>
        </p:spPr>
        <p:txBody>
          <a:bodyPr/>
          <a:lstStyle>
            <a:lvl1pPr>
              <a:defRPr/>
            </a:lvl1pPr>
          </a:lstStyle>
          <a:p>
            <a:fld id="{D3A71B99-AB85-4635-ABDF-F1CA562FCE62}" type="slidenum">
              <a:rPr lang="en-US" altLang="ja-JP"/>
              <a:pPr/>
              <a:t>‹#›</a:t>
            </a:fld>
            <a:endParaRPr lang="en-US" altLang="ja-JP"/>
          </a:p>
        </p:txBody>
      </p:sp>
    </p:spTree>
    <p:extLst>
      <p:ext uri="{BB962C8B-B14F-4D97-AF65-F5344CB8AC3E}">
        <p14:creationId xmlns:p14="http://schemas.microsoft.com/office/powerpoint/2010/main" val="18323601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a:extLst>
              <a:ext uri="{FF2B5EF4-FFF2-40B4-BE49-F238E27FC236}">
                <a16:creationId xmlns:a16="http://schemas.microsoft.com/office/drawing/2014/main" xmlns="" id="{69981B79-C8A2-4085-A4C8-A7B971D24B67}"/>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a:extLst>
              <a:ext uri="{FF2B5EF4-FFF2-40B4-BE49-F238E27FC236}">
                <a16:creationId xmlns:a16="http://schemas.microsoft.com/office/drawing/2014/main" xmlns="" id="{5F638C09-0DE9-467C-BF7E-325808E9895B}"/>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a:extLst>
              <a:ext uri="{FF2B5EF4-FFF2-40B4-BE49-F238E27FC236}">
                <a16:creationId xmlns:a16="http://schemas.microsoft.com/office/drawing/2014/main" xmlns="" id="{E70E58DA-853F-4CDD-9402-389D74627E9D}"/>
              </a:ext>
            </a:extLst>
          </p:cNvPr>
          <p:cNvSpPr>
            <a:spLocks noGrp="1" noChangeArrowheads="1"/>
          </p:cNvSpPr>
          <p:nvPr>
            <p:ph type="sldNum" sz="quarter" idx="12"/>
          </p:nvPr>
        </p:nvSpPr>
        <p:spPr>
          <a:ln/>
        </p:spPr>
        <p:txBody>
          <a:bodyPr/>
          <a:lstStyle>
            <a:lvl1pPr>
              <a:defRPr/>
            </a:lvl1pPr>
          </a:lstStyle>
          <a:p>
            <a:fld id="{5E47E477-EAC2-4ED2-A589-08DF0AE316B9}" type="slidenum">
              <a:rPr lang="en-US" altLang="ja-JP"/>
              <a:pPr/>
              <a:t>‹#›</a:t>
            </a:fld>
            <a:endParaRPr lang="en-US" altLang="ja-JP"/>
          </a:p>
        </p:txBody>
      </p:sp>
    </p:spTree>
    <p:extLst>
      <p:ext uri="{BB962C8B-B14F-4D97-AF65-F5344CB8AC3E}">
        <p14:creationId xmlns:p14="http://schemas.microsoft.com/office/powerpoint/2010/main" val="41126234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xmlns="" id="{8955C562-6E79-4549-8465-AC385DC71AD5}"/>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a:extLst>
              <a:ext uri="{FF2B5EF4-FFF2-40B4-BE49-F238E27FC236}">
                <a16:creationId xmlns:a16="http://schemas.microsoft.com/office/drawing/2014/main" xmlns="" id="{7D65579F-87C1-4A24-8791-9F96E7F4312C}"/>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a:extLst>
              <a:ext uri="{FF2B5EF4-FFF2-40B4-BE49-F238E27FC236}">
                <a16:creationId xmlns:a16="http://schemas.microsoft.com/office/drawing/2014/main" xmlns="" id="{2FF4DFE6-717A-4102-A036-FE5C123849EB}"/>
              </a:ext>
            </a:extLst>
          </p:cNvPr>
          <p:cNvSpPr>
            <a:spLocks noGrp="1" noChangeArrowheads="1"/>
          </p:cNvSpPr>
          <p:nvPr>
            <p:ph type="sldNum" sz="quarter" idx="12"/>
          </p:nvPr>
        </p:nvSpPr>
        <p:spPr>
          <a:ln/>
        </p:spPr>
        <p:txBody>
          <a:bodyPr/>
          <a:lstStyle>
            <a:lvl1pPr>
              <a:defRPr/>
            </a:lvl1pPr>
          </a:lstStyle>
          <a:p>
            <a:fld id="{BEE38EF7-0E35-481A-8A30-BF30143C094B}" type="slidenum">
              <a:rPr lang="en-US" altLang="ja-JP"/>
              <a:pPr/>
              <a:t>‹#›</a:t>
            </a:fld>
            <a:endParaRPr lang="en-US" altLang="ja-JP"/>
          </a:p>
        </p:txBody>
      </p:sp>
    </p:spTree>
    <p:extLst>
      <p:ext uri="{BB962C8B-B14F-4D97-AF65-F5344CB8AC3E}">
        <p14:creationId xmlns:p14="http://schemas.microsoft.com/office/powerpoint/2010/main" val="41812056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a:extLst>
              <a:ext uri="{FF2B5EF4-FFF2-40B4-BE49-F238E27FC236}">
                <a16:creationId xmlns:a16="http://schemas.microsoft.com/office/drawing/2014/main" xmlns="" id="{07003244-5988-419E-BD54-E7E2ECF2B159}"/>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xmlns="" id="{7D8B5D57-2111-479E-A382-A222FC9C0A9B}"/>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xmlns="" id="{D81AC517-75DF-4B65-8AC2-F7A3C3B0CCD8}"/>
              </a:ext>
            </a:extLst>
          </p:cNvPr>
          <p:cNvSpPr>
            <a:spLocks noGrp="1" noChangeArrowheads="1"/>
          </p:cNvSpPr>
          <p:nvPr>
            <p:ph type="sldNum" sz="quarter" idx="12"/>
          </p:nvPr>
        </p:nvSpPr>
        <p:spPr>
          <a:ln/>
        </p:spPr>
        <p:txBody>
          <a:bodyPr/>
          <a:lstStyle>
            <a:lvl1pPr>
              <a:defRPr/>
            </a:lvl1pPr>
          </a:lstStyle>
          <a:p>
            <a:fld id="{CBD8B645-ED43-4636-91F0-A6384AD5299E}" type="slidenum">
              <a:rPr lang="en-US" altLang="ja-JP"/>
              <a:pPr/>
              <a:t>‹#›</a:t>
            </a:fld>
            <a:endParaRPr lang="en-US" altLang="ja-JP"/>
          </a:p>
        </p:txBody>
      </p:sp>
    </p:spTree>
    <p:extLst>
      <p:ext uri="{BB962C8B-B14F-4D97-AF65-F5344CB8AC3E}">
        <p14:creationId xmlns:p14="http://schemas.microsoft.com/office/powerpoint/2010/main" val="41693688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a:extLst>
              <a:ext uri="{FF2B5EF4-FFF2-40B4-BE49-F238E27FC236}">
                <a16:creationId xmlns:a16="http://schemas.microsoft.com/office/drawing/2014/main" xmlns="" id="{7602A592-93F6-4C43-A636-E146C4A96881}"/>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xmlns="" id="{B2BBC153-F9D2-4866-AB1F-025A032B009F}"/>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xmlns="" id="{4FFC2467-7FA5-49B8-BEAD-056A877662AA}"/>
              </a:ext>
            </a:extLst>
          </p:cNvPr>
          <p:cNvSpPr>
            <a:spLocks noGrp="1" noChangeArrowheads="1"/>
          </p:cNvSpPr>
          <p:nvPr>
            <p:ph type="sldNum" sz="quarter" idx="12"/>
          </p:nvPr>
        </p:nvSpPr>
        <p:spPr>
          <a:ln/>
        </p:spPr>
        <p:txBody>
          <a:bodyPr/>
          <a:lstStyle>
            <a:lvl1pPr>
              <a:defRPr/>
            </a:lvl1pPr>
          </a:lstStyle>
          <a:p>
            <a:fld id="{18A2C6A2-290D-4E15-A1F4-89284BAD028F}" type="slidenum">
              <a:rPr lang="en-US" altLang="ja-JP"/>
              <a:pPr/>
              <a:t>‹#›</a:t>
            </a:fld>
            <a:endParaRPr lang="en-US" altLang="ja-JP"/>
          </a:p>
        </p:txBody>
      </p:sp>
    </p:spTree>
    <p:extLst>
      <p:ext uri="{BB962C8B-B14F-4D97-AF65-F5344CB8AC3E}">
        <p14:creationId xmlns:p14="http://schemas.microsoft.com/office/powerpoint/2010/main" val="29876333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xmlns="" id="{77B7BC79-D618-4C51-9EB7-9E3B79E60AD7}"/>
              </a:ext>
            </a:extLst>
          </p:cNvPr>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a:extLst>
              <a:ext uri="{FF2B5EF4-FFF2-40B4-BE49-F238E27FC236}">
                <a16:creationId xmlns:a16="http://schemas.microsoft.com/office/drawing/2014/main" xmlns="" id="{D0654DDC-0FA5-4A52-A3CA-3549277180FB}"/>
              </a:ext>
            </a:extLst>
          </p:cNvPr>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0964" name="Rectangle 4">
            <a:extLst>
              <a:ext uri="{FF2B5EF4-FFF2-40B4-BE49-F238E27FC236}">
                <a16:creationId xmlns:a16="http://schemas.microsoft.com/office/drawing/2014/main" xmlns="" id="{074B923D-EFC5-4B9D-802A-A027900B4A10}"/>
              </a:ext>
            </a:extLst>
          </p:cNvPr>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en-US" altLang="ja-JP"/>
          </a:p>
        </p:txBody>
      </p:sp>
      <p:sp>
        <p:nvSpPr>
          <p:cNvPr id="40965" name="Rectangle 5">
            <a:extLst>
              <a:ext uri="{FF2B5EF4-FFF2-40B4-BE49-F238E27FC236}">
                <a16:creationId xmlns:a16="http://schemas.microsoft.com/office/drawing/2014/main" xmlns="" id="{33D6DD33-131C-48EE-982A-97551C914C82}"/>
              </a:ext>
            </a:extLst>
          </p:cNvPr>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en-US" altLang="ja-JP"/>
          </a:p>
        </p:txBody>
      </p:sp>
      <p:sp>
        <p:nvSpPr>
          <p:cNvPr id="40966" name="Rectangle 6">
            <a:extLst>
              <a:ext uri="{FF2B5EF4-FFF2-40B4-BE49-F238E27FC236}">
                <a16:creationId xmlns:a16="http://schemas.microsoft.com/office/drawing/2014/main" xmlns="" id="{6CC96EEC-A214-41BB-ACDE-00FFA9CCB9B5}"/>
              </a:ext>
            </a:extLst>
          </p:cNvPr>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fld id="{E6FB0731-EE76-4BBF-9BE1-1D90A69AE488}" type="slidenum">
              <a:rPr lang="en-US" altLang="ja-JP"/>
              <a:pPr/>
              <a:t>‹#›</a:t>
            </a:fld>
            <a:endParaRPr lang="en-US" altLang="ja-JP"/>
          </a:p>
        </p:txBody>
      </p:sp>
    </p:spTree>
  </p:cSld>
  <p:clrMap bg1="dk2" tx1="lt1" bg2="dk1" tx2="lt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Lst>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pitchFamily="34"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pitchFamily="34"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pitchFamily="34"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pitchFamily="34" charset="0"/>
          <a:ea typeface="ＭＳ Ｐゴシック" pitchFamily="50" charset="-128"/>
        </a:defRPr>
      </a:lvl5pPr>
      <a:lvl6pPr marL="457200" algn="ctr" rtl="0" fontAlgn="base">
        <a:spcBef>
          <a:spcPct val="0"/>
        </a:spcBef>
        <a:spcAft>
          <a:spcPct val="0"/>
        </a:spcAft>
        <a:defRPr kumimoji="1" sz="4400">
          <a:solidFill>
            <a:schemeClr val="tx2"/>
          </a:solidFill>
          <a:latin typeface="Arial" pitchFamily="34" charset="0"/>
          <a:ea typeface="ＭＳ Ｐゴシック" pitchFamily="50" charset="-128"/>
        </a:defRPr>
      </a:lvl6pPr>
      <a:lvl7pPr marL="914400" algn="ctr" rtl="0" fontAlgn="base">
        <a:spcBef>
          <a:spcPct val="0"/>
        </a:spcBef>
        <a:spcAft>
          <a:spcPct val="0"/>
        </a:spcAft>
        <a:defRPr kumimoji="1" sz="4400">
          <a:solidFill>
            <a:schemeClr val="tx2"/>
          </a:solidFill>
          <a:latin typeface="Arial" pitchFamily="34" charset="0"/>
          <a:ea typeface="ＭＳ Ｐゴシック" pitchFamily="50" charset="-128"/>
        </a:defRPr>
      </a:lvl7pPr>
      <a:lvl8pPr marL="1371600" algn="ctr" rtl="0" fontAlgn="base">
        <a:spcBef>
          <a:spcPct val="0"/>
        </a:spcBef>
        <a:spcAft>
          <a:spcPct val="0"/>
        </a:spcAft>
        <a:defRPr kumimoji="1" sz="4400">
          <a:solidFill>
            <a:schemeClr val="tx2"/>
          </a:solidFill>
          <a:latin typeface="Arial" pitchFamily="34" charset="0"/>
          <a:ea typeface="ＭＳ Ｐゴシック" pitchFamily="50" charset="-128"/>
        </a:defRPr>
      </a:lvl8pPr>
      <a:lvl9pPr marL="1828800" algn="ctr" rtl="0" fontAlgn="base">
        <a:spcBef>
          <a:spcPct val="0"/>
        </a:spcBef>
        <a:spcAft>
          <a:spcPct val="0"/>
        </a:spcAft>
        <a:defRPr kumimoji="1" sz="4400">
          <a:solidFill>
            <a:schemeClr val="tx2"/>
          </a:solidFill>
          <a:latin typeface="Arial" pitchFamily="34"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vmlDrawing" Target="../drawings/vmlDrawing5.vml"/><Relationship Id="rId5" Type="http://schemas.openxmlformats.org/officeDocument/2006/relationships/image" Target="../media/image7.wmf"/><Relationship Id="rId4" Type="http://schemas.openxmlformats.org/officeDocument/2006/relationships/oleObject" Target="../embeddings/oleObject7.bin"/></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WG2/&#26032;&#12375;&#12356;&#19981;&#30906;&#12363;&#12373;&#12475;&#12511;&#12490;&#12540;/JEMIC&#25913;&#32232;&#29256;/&#12486;&#12461;&#12473;&#12488;/06&#65306;A&#12479;&#12452;&#12503;&#12398;&#19981;&#30906;&#12363;&#12373;&#35413;&#20385;&#27861;/&#23460;&#28201;.xls" TargetMode="External"/><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hyperlink" Target="&#12469;&#12452;&#12467;&#12525;.xlsx" TargetMode="Externa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7" Type="http://schemas.openxmlformats.org/officeDocument/2006/relationships/image" Target="../media/image9.wmf"/><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oleObject9.bin"/><Relationship Id="rId5" Type="http://schemas.openxmlformats.org/officeDocument/2006/relationships/image" Target="../media/image8.wmf"/><Relationship Id="rId4" Type="http://schemas.openxmlformats.org/officeDocument/2006/relationships/oleObject" Target="../embeddings/oleObject8.bin"/></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2.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wmf"/><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4.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image" Target="../media/image3.wmf"/><Relationship Id="rId4" Type="http://schemas.openxmlformats.org/officeDocument/2006/relationships/oleObject" Target="../embeddings/oleObject3.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5.wmf"/><Relationship Id="rId4" Type="http://schemas.openxmlformats.org/officeDocument/2006/relationships/oleObject" Target="../embeddings/oleObject5.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image" Target="../media/image6.w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6.bin"/><Relationship Id="rId5" Type="http://schemas.openxmlformats.org/officeDocument/2006/relationships/hyperlink" Target="&#12469;&#12452;&#12467;&#12525;.xlsx" TargetMode="External"/><Relationship Id="rId4" Type="http://schemas.openxmlformats.org/officeDocument/2006/relationships/hyperlink" Target="../SICE/WG2/&#26032;&#12375;&#12356;&#19981;&#30906;&#12363;&#12373;&#12475;&#12511;&#12490;&#12540;/JEMIC&#25913;&#32232;&#29256;/&#12486;&#12461;&#12473;&#12488;/06&#65306;A&#12479;&#12452;&#12503;&#12398;&#19981;&#30906;&#12363;&#12373;&#35413;&#20385;&#27861;/&#23460;&#28201;.xl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xmlns="" id="{C5192BE3-84A9-4E95-9311-6B497E5AF066}"/>
              </a:ext>
            </a:extLst>
          </p:cNvPr>
          <p:cNvSpPr>
            <a:spLocks noGrp="1" noChangeArrowheads="1"/>
          </p:cNvSpPr>
          <p:nvPr>
            <p:ph type="ctrTitle"/>
          </p:nvPr>
        </p:nvSpPr>
        <p:spPr>
          <a:xfrm>
            <a:off x="685800" y="2130425"/>
            <a:ext cx="7772400" cy="735013"/>
          </a:xfrm>
        </p:spPr>
        <p:txBody>
          <a:bodyPr/>
          <a:lstStyle/>
          <a:p>
            <a:pPr eaLnBrk="1" hangingPunct="1"/>
            <a:r>
              <a:rPr lang="ja-JP" altLang="en-US" sz="4000">
                <a:solidFill>
                  <a:schemeClr val="tx1"/>
                </a:solidFill>
              </a:rPr>
              <a:t>タイプ</a:t>
            </a:r>
            <a:r>
              <a:rPr lang="en-US" altLang="ja-JP" sz="4000">
                <a:solidFill>
                  <a:schemeClr val="tx1"/>
                </a:solidFill>
              </a:rPr>
              <a:t>A</a:t>
            </a:r>
            <a:r>
              <a:rPr lang="ja-JP" altLang="en-US" sz="4000">
                <a:solidFill>
                  <a:schemeClr val="tx1"/>
                </a:solidFill>
              </a:rPr>
              <a:t>の不確かさ評価</a:t>
            </a:r>
          </a:p>
        </p:txBody>
      </p:sp>
      <p:sp>
        <p:nvSpPr>
          <p:cNvPr id="2051" name="Rectangle 3">
            <a:extLst>
              <a:ext uri="{FF2B5EF4-FFF2-40B4-BE49-F238E27FC236}">
                <a16:creationId xmlns:a16="http://schemas.microsoft.com/office/drawing/2014/main" xmlns="" id="{B1BDD523-B8FA-4139-8EAB-C32E5BBDCDAC}"/>
              </a:ext>
            </a:extLst>
          </p:cNvPr>
          <p:cNvSpPr>
            <a:spLocks noGrp="1" noChangeArrowheads="1"/>
          </p:cNvSpPr>
          <p:nvPr>
            <p:ph type="subTitle" idx="1"/>
          </p:nvPr>
        </p:nvSpPr>
        <p:spPr/>
        <p:txBody>
          <a:bodyPr/>
          <a:lstStyle/>
          <a:p>
            <a:pPr eaLnBrk="1" hangingPunct="1"/>
            <a:r>
              <a:rPr lang="ja-JP" altLang="en-US"/>
              <a:t>計測標準フォーラム</a:t>
            </a:r>
          </a:p>
          <a:p>
            <a:pPr eaLnBrk="1" hangingPunct="1"/>
            <a:r>
              <a:rPr lang="ja-JP" altLang="en-US"/>
              <a:t>計量標準等トレーサビリティ導入に関する調査研究</a:t>
            </a:r>
            <a:r>
              <a:rPr lang="en-US" altLang="ja-JP"/>
              <a:t>WG2</a:t>
            </a:r>
          </a:p>
          <a:p>
            <a:pPr eaLnBrk="1" hangingPunct="1"/>
            <a:endParaRPr lang="en-US" altLang="ja-JP"/>
          </a:p>
        </p:txBody>
      </p:sp>
      <p:sp>
        <p:nvSpPr>
          <p:cNvPr id="2052" name="Text Box 4">
            <a:extLst>
              <a:ext uri="{FF2B5EF4-FFF2-40B4-BE49-F238E27FC236}">
                <a16:creationId xmlns:a16="http://schemas.microsoft.com/office/drawing/2014/main" xmlns="" id="{A05D8B72-4042-4136-9BF6-B583D104B21D}"/>
              </a:ext>
            </a:extLst>
          </p:cNvPr>
          <p:cNvSpPr txBox="1">
            <a:spLocks noChangeArrowheads="1"/>
          </p:cNvSpPr>
          <p:nvPr/>
        </p:nvSpPr>
        <p:spPr bwMode="auto">
          <a:xfrm>
            <a:off x="3708400" y="5911850"/>
            <a:ext cx="5435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latin typeface="Tahoma" panose="020B0604030504040204" pitchFamily="34" charset="0"/>
              </a:rPr>
              <a:t>制作</a:t>
            </a:r>
            <a:r>
              <a:rPr lang="ja-JP" altLang="en-US" sz="1800">
                <a:latin typeface="Tahoma" panose="020B0604030504040204" pitchFamily="34" charset="0"/>
                <a:sym typeface="Wingdings" panose="05000000000000000000" pitchFamily="2" charset="2"/>
              </a:rPr>
              <a:t>：</a:t>
            </a:r>
            <a:r>
              <a:rPr lang="ja-JP" altLang="en-US" sz="1800">
                <a:latin typeface="Tahoma" panose="020B0604030504040204" pitchFamily="34" charset="0"/>
              </a:rPr>
              <a:t>産業技術総合研究所　計量標準総合センター　　</a:t>
            </a:r>
          </a:p>
          <a:p>
            <a:pPr algn="r" eaLnBrk="1" hangingPunct="1">
              <a:spcBef>
                <a:spcPct val="0"/>
              </a:spcBef>
              <a:buFontTx/>
              <a:buNone/>
            </a:pPr>
            <a:r>
              <a:rPr lang="ja-JP" altLang="en-US" sz="1800">
                <a:latin typeface="Tahoma" panose="020B0604030504040204" pitchFamily="34" charset="0"/>
              </a:rPr>
              <a:t>田中秀幸</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6">
            <a:extLst>
              <a:ext uri="{FF2B5EF4-FFF2-40B4-BE49-F238E27FC236}">
                <a16:creationId xmlns:a16="http://schemas.microsoft.com/office/drawing/2014/main" xmlns="" id="{B10984F1-86BC-46C4-8634-457B1DA0F71E}"/>
              </a:ext>
            </a:extLst>
          </p:cNvPr>
          <p:cNvSpPr>
            <a:spLocks noChangeArrowheads="1"/>
          </p:cNvSpPr>
          <p:nvPr/>
        </p:nvSpPr>
        <p:spPr bwMode="auto">
          <a:xfrm>
            <a:off x="0" y="1195388"/>
            <a:ext cx="9144000" cy="5402262"/>
          </a:xfrm>
          <a:prstGeom prst="rect">
            <a:avLst/>
          </a:prstGeom>
          <a:solidFill>
            <a:srgbClr val="FFFFCC"/>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solidFill>
                <a:schemeClr val="bg2"/>
              </a:solidFill>
            </a:endParaRPr>
          </a:p>
        </p:txBody>
      </p:sp>
      <p:sp>
        <p:nvSpPr>
          <p:cNvPr id="11267" name="AutoShape 7">
            <a:extLst>
              <a:ext uri="{FF2B5EF4-FFF2-40B4-BE49-F238E27FC236}">
                <a16:creationId xmlns:a16="http://schemas.microsoft.com/office/drawing/2014/main" xmlns="" id="{6202486C-62D9-4477-BA9F-A24542D6F07F}"/>
              </a:ext>
            </a:extLst>
          </p:cNvPr>
          <p:cNvSpPr>
            <a:spLocks noChangeArrowheads="1"/>
          </p:cNvSpPr>
          <p:nvPr/>
        </p:nvSpPr>
        <p:spPr bwMode="auto">
          <a:xfrm>
            <a:off x="7415213" y="5805488"/>
            <a:ext cx="1728787" cy="585787"/>
          </a:xfrm>
          <a:prstGeom prst="wedgeEllipseCallout">
            <a:avLst>
              <a:gd name="adj1" fmla="val -106199"/>
              <a:gd name="adj2" fmla="val 20463"/>
            </a:avLst>
          </a:prstGeom>
          <a:solidFill>
            <a:srgbClr val="FFCCFF"/>
          </a:solidFill>
          <a:ln w="9525">
            <a:solidFill>
              <a:schemeClr val="tx1"/>
            </a:solidFill>
            <a:miter lim="800000"/>
            <a:headEnd/>
            <a:tailEnd/>
          </a:ln>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solidFill>
                <a:schemeClr val="bg2"/>
              </a:solidFill>
              <a:latin typeface="Times New Roman" panose="02020603050405020304" pitchFamily="18" charset="0"/>
            </a:endParaRPr>
          </a:p>
        </p:txBody>
      </p:sp>
      <p:sp>
        <p:nvSpPr>
          <p:cNvPr id="11268" name="Text Box 8">
            <a:extLst>
              <a:ext uri="{FF2B5EF4-FFF2-40B4-BE49-F238E27FC236}">
                <a16:creationId xmlns:a16="http://schemas.microsoft.com/office/drawing/2014/main" xmlns="" id="{35CBF089-502B-479D-A189-D3BCFC422241}"/>
              </a:ext>
            </a:extLst>
          </p:cNvPr>
          <p:cNvSpPr txBox="1">
            <a:spLocks noChangeArrowheads="1"/>
          </p:cNvSpPr>
          <p:nvPr/>
        </p:nvSpPr>
        <p:spPr bwMode="auto">
          <a:xfrm>
            <a:off x="0" y="1196975"/>
            <a:ext cx="390203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b="1" dirty="0">
                <a:solidFill>
                  <a:schemeClr val="bg2"/>
                </a:solidFill>
                <a:latin typeface="Times New Roman" panose="02020603050405020304" pitchFamily="18" charset="0"/>
              </a:rPr>
              <a:t>例：ある製品の質量測定</a:t>
            </a:r>
            <a:endParaRPr lang="en-US" altLang="ja-JP" sz="2800" b="1" dirty="0">
              <a:solidFill>
                <a:schemeClr val="bg2"/>
              </a:solidFill>
              <a:latin typeface="Times New Roman" panose="02020603050405020304" pitchFamily="18" charset="0"/>
            </a:endParaRPr>
          </a:p>
        </p:txBody>
      </p:sp>
      <p:sp>
        <p:nvSpPr>
          <p:cNvPr id="11269" name="Text Box 9">
            <a:extLst>
              <a:ext uri="{FF2B5EF4-FFF2-40B4-BE49-F238E27FC236}">
                <a16:creationId xmlns:a16="http://schemas.microsoft.com/office/drawing/2014/main" xmlns="" id="{67584B59-7652-4861-B682-4396AE2AC683}"/>
              </a:ext>
            </a:extLst>
          </p:cNvPr>
          <p:cNvSpPr txBox="1">
            <a:spLocks noChangeArrowheads="1"/>
          </p:cNvSpPr>
          <p:nvPr/>
        </p:nvSpPr>
        <p:spPr bwMode="auto">
          <a:xfrm>
            <a:off x="1187450" y="2636838"/>
            <a:ext cx="12620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400">
                <a:solidFill>
                  <a:schemeClr val="bg2"/>
                </a:solidFill>
                <a:latin typeface="Times New Roman" panose="02020603050405020304" pitchFamily="18" charset="0"/>
              </a:rPr>
              <a:t>平均値：</a:t>
            </a:r>
          </a:p>
        </p:txBody>
      </p:sp>
      <p:graphicFrame>
        <p:nvGraphicFramePr>
          <p:cNvPr id="11270" name="Object 10">
            <a:extLst>
              <a:ext uri="{FF2B5EF4-FFF2-40B4-BE49-F238E27FC236}">
                <a16:creationId xmlns:a16="http://schemas.microsoft.com/office/drawing/2014/main" xmlns="" id="{A5A67494-F430-4909-857B-7C5AB6354B3E}"/>
              </a:ext>
            </a:extLst>
          </p:cNvPr>
          <p:cNvGraphicFramePr>
            <a:graphicFrameLocks noChangeAspect="1"/>
          </p:cNvGraphicFramePr>
          <p:nvPr/>
        </p:nvGraphicFramePr>
        <p:xfrm>
          <a:off x="2332038" y="2565400"/>
          <a:ext cx="4683125" cy="666750"/>
        </p:xfrm>
        <a:graphic>
          <a:graphicData uri="http://schemas.openxmlformats.org/presentationml/2006/ole">
            <mc:AlternateContent xmlns:mc="http://schemas.openxmlformats.org/markup-compatibility/2006">
              <mc:Choice xmlns:v="urn:schemas-microsoft-com:vml" Requires="v">
                <p:oleObj spid="_x0000_s11312" name="Equation" r:id="rId4" imgW="2768600" imgH="393700" progId="Equation.DSMT4">
                  <p:embed/>
                </p:oleObj>
              </mc:Choice>
              <mc:Fallback>
                <p:oleObj name="Equation" r:id="rId4" imgW="2768600" imgH="393700" progId="Equation.DSMT4">
                  <p:embed/>
                  <p:pic>
                    <p:nvPicPr>
                      <p:cNvPr id="0" name="Object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32038" y="2565400"/>
                        <a:ext cx="4683125" cy="666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271" name="Text Box 11">
            <a:extLst>
              <a:ext uri="{FF2B5EF4-FFF2-40B4-BE49-F238E27FC236}">
                <a16:creationId xmlns:a16="http://schemas.microsoft.com/office/drawing/2014/main" xmlns="" id="{8B14D75D-FC23-4A50-AE8C-1953DB47C281}"/>
              </a:ext>
            </a:extLst>
          </p:cNvPr>
          <p:cNvSpPr txBox="1">
            <a:spLocks noChangeArrowheads="1"/>
          </p:cNvSpPr>
          <p:nvPr/>
        </p:nvSpPr>
        <p:spPr bwMode="auto">
          <a:xfrm>
            <a:off x="-11113" y="3068638"/>
            <a:ext cx="2586038"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2400">
                <a:solidFill>
                  <a:schemeClr val="bg2"/>
                </a:solidFill>
                <a:latin typeface="Times New Roman" panose="02020603050405020304" pitchFamily="18" charset="0"/>
              </a:rPr>
              <a:t>平均値からの距離</a:t>
            </a:r>
          </a:p>
          <a:p>
            <a:pPr algn="ctr" eaLnBrk="1" hangingPunct="1">
              <a:spcBef>
                <a:spcPct val="0"/>
              </a:spcBef>
              <a:buFontTx/>
              <a:buNone/>
            </a:pPr>
            <a:r>
              <a:rPr lang="ja-JP" altLang="en-US" sz="2400">
                <a:solidFill>
                  <a:schemeClr val="bg2"/>
                </a:solidFill>
                <a:latin typeface="Times New Roman" panose="02020603050405020304" pitchFamily="18" charset="0"/>
              </a:rPr>
              <a:t>単位：</a:t>
            </a:r>
            <a:r>
              <a:rPr lang="en-US" altLang="ja-JP" sz="2400">
                <a:solidFill>
                  <a:schemeClr val="bg2"/>
                </a:solidFill>
                <a:latin typeface="Times New Roman" panose="02020603050405020304" pitchFamily="18" charset="0"/>
              </a:rPr>
              <a:t>g</a:t>
            </a:r>
          </a:p>
        </p:txBody>
      </p:sp>
      <p:sp>
        <p:nvSpPr>
          <p:cNvPr id="11272" name="Text Box 12">
            <a:extLst>
              <a:ext uri="{FF2B5EF4-FFF2-40B4-BE49-F238E27FC236}">
                <a16:creationId xmlns:a16="http://schemas.microsoft.com/office/drawing/2014/main" xmlns="" id="{941F9AC9-AFE5-40AC-884A-6BA5C2750F5C}"/>
              </a:ext>
            </a:extLst>
          </p:cNvPr>
          <p:cNvSpPr txBox="1">
            <a:spLocks noChangeArrowheads="1"/>
          </p:cNvSpPr>
          <p:nvPr/>
        </p:nvSpPr>
        <p:spPr bwMode="auto">
          <a:xfrm>
            <a:off x="250825" y="3860800"/>
            <a:ext cx="2447925" cy="161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000">
                <a:solidFill>
                  <a:schemeClr val="bg2"/>
                </a:solidFill>
                <a:latin typeface="Times New Roman" panose="02020603050405020304" pitchFamily="18" charset="0"/>
              </a:rPr>
              <a:t>87.5-87.84=-0.34</a:t>
            </a:r>
          </a:p>
          <a:p>
            <a:pPr eaLnBrk="1" hangingPunct="1">
              <a:spcBef>
                <a:spcPct val="0"/>
              </a:spcBef>
              <a:buFontTx/>
              <a:buNone/>
            </a:pPr>
            <a:r>
              <a:rPr lang="en-US" altLang="ja-JP" sz="2000">
                <a:solidFill>
                  <a:schemeClr val="bg2"/>
                </a:solidFill>
                <a:latin typeface="Times New Roman" panose="02020603050405020304" pitchFamily="18" charset="0"/>
              </a:rPr>
              <a:t>86.2-87.84=-1.64</a:t>
            </a:r>
          </a:p>
          <a:p>
            <a:pPr eaLnBrk="1" hangingPunct="1">
              <a:spcBef>
                <a:spcPct val="0"/>
              </a:spcBef>
              <a:buFontTx/>
              <a:buNone/>
            </a:pPr>
            <a:r>
              <a:rPr lang="en-US" altLang="ja-JP" sz="2000">
                <a:solidFill>
                  <a:schemeClr val="bg2"/>
                </a:solidFill>
                <a:latin typeface="Times New Roman" panose="02020603050405020304" pitchFamily="18" charset="0"/>
              </a:rPr>
              <a:t>90.1-87.84=2.26</a:t>
            </a:r>
          </a:p>
          <a:p>
            <a:pPr eaLnBrk="1" hangingPunct="1">
              <a:spcBef>
                <a:spcPct val="0"/>
              </a:spcBef>
              <a:buFontTx/>
              <a:buNone/>
            </a:pPr>
            <a:r>
              <a:rPr lang="en-US" altLang="ja-JP" sz="2000">
                <a:solidFill>
                  <a:schemeClr val="bg2"/>
                </a:solidFill>
                <a:latin typeface="Times New Roman" panose="02020603050405020304" pitchFamily="18" charset="0"/>
              </a:rPr>
              <a:t>88.4-87.84=0.56</a:t>
            </a:r>
          </a:p>
          <a:p>
            <a:pPr eaLnBrk="1" hangingPunct="1">
              <a:spcBef>
                <a:spcPct val="0"/>
              </a:spcBef>
              <a:buFontTx/>
              <a:buNone/>
            </a:pPr>
            <a:r>
              <a:rPr lang="en-US" altLang="ja-JP" sz="2000">
                <a:solidFill>
                  <a:schemeClr val="bg2"/>
                </a:solidFill>
                <a:latin typeface="Times New Roman" panose="02020603050405020304" pitchFamily="18" charset="0"/>
              </a:rPr>
              <a:t>87.0-87.84=-0.84</a:t>
            </a:r>
          </a:p>
        </p:txBody>
      </p:sp>
      <p:sp>
        <p:nvSpPr>
          <p:cNvPr id="11273" name="Text Box 13">
            <a:extLst>
              <a:ext uri="{FF2B5EF4-FFF2-40B4-BE49-F238E27FC236}">
                <a16:creationId xmlns:a16="http://schemas.microsoft.com/office/drawing/2014/main" xmlns="" id="{3387D361-B7E5-460C-9BB4-BC7AAAEE4BAC}"/>
              </a:ext>
            </a:extLst>
          </p:cNvPr>
          <p:cNvSpPr txBox="1">
            <a:spLocks noChangeArrowheads="1"/>
          </p:cNvSpPr>
          <p:nvPr/>
        </p:nvSpPr>
        <p:spPr bwMode="auto">
          <a:xfrm>
            <a:off x="2195513" y="3789363"/>
            <a:ext cx="2868612"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en-US" altLang="ja-JP" sz="2400">
                <a:solidFill>
                  <a:schemeClr val="bg2"/>
                </a:solidFill>
                <a:latin typeface="Times New Roman" panose="02020603050405020304" pitchFamily="18" charset="0"/>
              </a:rPr>
              <a:t>(</a:t>
            </a:r>
            <a:r>
              <a:rPr lang="ja-JP" altLang="en-US" sz="2400">
                <a:solidFill>
                  <a:schemeClr val="bg2"/>
                </a:solidFill>
                <a:latin typeface="Times New Roman" panose="02020603050405020304" pitchFamily="18" charset="0"/>
              </a:rPr>
              <a:t>平均値からの距離</a:t>
            </a:r>
            <a:r>
              <a:rPr lang="en-US" altLang="ja-JP" sz="2400">
                <a:solidFill>
                  <a:schemeClr val="bg2"/>
                </a:solidFill>
                <a:latin typeface="Times New Roman" panose="02020603050405020304" pitchFamily="18" charset="0"/>
              </a:rPr>
              <a:t>)</a:t>
            </a:r>
            <a:r>
              <a:rPr lang="en-US" altLang="ja-JP" sz="2400" baseline="30000">
                <a:solidFill>
                  <a:schemeClr val="bg2"/>
                </a:solidFill>
                <a:latin typeface="Times New Roman" panose="02020603050405020304" pitchFamily="18" charset="0"/>
              </a:rPr>
              <a:t>2</a:t>
            </a:r>
          </a:p>
          <a:p>
            <a:pPr algn="ctr" eaLnBrk="1" hangingPunct="1">
              <a:spcBef>
                <a:spcPct val="0"/>
              </a:spcBef>
              <a:buFontTx/>
              <a:buNone/>
            </a:pPr>
            <a:r>
              <a:rPr lang="ja-JP" altLang="en-US" sz="2400">
                <a:solidFill>
                  <a:schemeClr val="bg2"/>
                </a:solidFill>
                <a:latin typeface="Times New Roman" panose="02020603050405020304" pitchFamily="18" charset="0"/>
              </a:rPr>
              <a:t>単位：</a:t>
            </a:r>
            <a:r>
              <a:rPr lang="en-US" altLang="ja-JP" sz="2400">
                <a:solidFill>
                  <a:schemeClr val="bg2"/>
                </a:solidFill>
                <a:latin typeface="Times New Roman" panose="02020603050405020304" pitchFamily="18" charset="0"/>
              </a:rPr>
              <a:t>g</a:t>
            </a:r>
            <a:r>
              <a:rPr lang="en-US" altLang="ja-JP" sz="2400" baseline="30000">
                <a:solidFill>
                  <a:schemeClr val="bg2"/>
                </a:solidFill>
                <a:latin typeface="Times New Roman" panose="02020603050405020304" pitchFamily="18" charset="0"/>
              </a:rPr>
              <a:t>2</a:t>
            </a:r>
          </a:p>
        </p:txBody>
      </p:sp>
      <p:sp>
        <p:nvSpPr>
          <p:cNvPr id="11274" name="Text Box 14">
            <a:extLst>
              <a:ext uri="{FF2B5EF4-FFF2-40B4-BE49-F238E27FC236}">
                <a16:creationId xmlns:a16="http://schemas.microsoft.com/office/drawing/2014/main" xmlns="" id="{60AA2ACD-7209-487A-A063-193A0C115397}"/>
              </a:ext>
            </a:extLst>
          </p:cNvPr>
          <p:cNvSpPr txBox="1">
            <a:spLocks noChangeArrowheads="1"/>
          </p:cNvSpPr>
          <p:nvPr/>
        </p:nvSpPr>
        <p:spPr bwMode="auto">
          <a:xfrm>
            <a:off x="3132138" y="4652963"/>
            <a:ext cx="1276350" cy="161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000">
                <a:solidFill>
                  <a:schemeClr val="bg2"/>
                </a:solidFill>
                <a:latin typeface="Times New Roman" panose="02020603050405020304" pitchFamily="18" charset="0"/>
              </a:rPr>
              <a:t>0.1156</a:t>
            </a:r>
          </a:p>
          <a:p>
            <a:pPr eaLnBrk="1" hangingPunct="1">
              <a:spcBef>
                <a:spcPct val="0"/>
              </a:spcBef>
              <a:buFontTx/>
              <a:buNone/>
            </a:pPr>
            <a:r>
              <a:rPr lang="en-US" altLang="ja-JP" sz="2000">
                <a:solidFill>
                  <a:schemeClr val="bg2"/>
                </a:solidFill>
                <a:latin typeface="Times New Roman" panose="02020603050405020304" pitchFamily="18" charset="0"/>
              </a:rPr>
              <a:t>2.6896</a:t>
            </a:r>
          </a:p>
          <a:p>
            <a:pPr eaLnBrk="1" hangingPunct="1">
              <a:spcBef>
                <a:spcPct val="0"/>
              </a:spcBef>
              <a:buFontTx/>
              <a:buNone/>
            </a:pPr>
            <a:r>
              <a:rPr lang="en-US" altLang="ja-JP" sz="2000">
                <a:solidFill>
                  <a:schemeClr val="bg2"/>
                </a:solidFill>
                <a:latin typeface="Times New Roman" panose="02020603050405020304" pitchFamily="18" charset="0"/>
              </a:rPr>
              <a:t>5.1076</a:t>
            </a:r>
          </a:p>
          <a:p>
            <a:pPr eaLnBrk="1" hangingPunct="1">
              <a:spcBef>
                <a:spcPct val="0"/>
              </a:spcBef>
              <a:buFontTx/>
              <a:buNone/>
            </a:pPr>
            <a:r>
              <a:rPr lang="en-US" altLang="ja-JP" sz="2000">
                <a:solidFill>
                  <a:schemeClr val="bg2"/>
                </a:solidFill>
                <a:latin typeface="Times New Roman" panose="02020603050405020304" pitchFamily="18" charset="0"/>
              </a:rPr>
              <a:t>0.3136</a:t>
            </a:r>
          </a:p>
          <a:p>
            <a:pPr eaLnBrk="1" hangingPunct="1">
              <a:spcBef>
                <a:spcPct val="0"/>
              </a:spcBef>
              <a:buFontTx/>
              <a:buNone/>
            </a:pPr>
            <a:r>
              <a:rPr lang="en-US" altLang="ja-JP" sz="2000">
                <a:solidFill>
                  <a:schemeClr val="bg2"/>
                </a:solidFill>
                <a:latin typeface="Times New Roman" panose="02020603050405020304" pitchFamily="18" charset="0"/>
              </a:rPr>
              <a:t>0.7056</a:t>
            </a:r>
          </a:p>
        </p:txBody>
      </p:sp>
      <p:sp>
        <p:nvSpPr>
          <p:cNvPr id="11275" name="Text Box 15">
            <a:extLst>
              <a:ext uri="{FF2B5EF4-FFF2-40B4-BE49-F238E27FC236}">
                <a16:creationId xmlns:a16="http://schemas.microsoft.com/office/drawing/2014/main" xmlns="" id="{1EAE0345-696D-4802-8F56-3B44B30AC067}"/>
              </a:ext>
            </a:extLst>
          </p:cNvPr>
          <p:cNvSpPr txBox="1">
            <a:spLocks noChangeArrowheads="1"/>
          </p:cNvSpPr>
          <p:nvPr/>
        </p:nvSpPr>
        <p:spPr bwMode="auto">
          <a:xfrm>
            <a:off x="5118100" y="4292600"/>
            <a:ext cx="120967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2400">
                <a:solidFill>
                  <a:schemeClr val="bg2"/>
                </a:solidFill>
                <a:latin typeface="Times New Roman" panose="02020603050405020304" pitchFamily="18" charset="0"/>
              </a:rPr>
              <a:t>二乗和</a:t>
            </a:r>
          </a:p>
          <a:p>
            <a:pPr algn="ctr" eaLnBrk="1" hangingPunct="1">
              <a:spcBef>
                <a:spcPct val="0"/>
              </a:spcBef>
              <a:buFontTx/>
              <a:buNone/>
            </a:pPr>
            <a:r>
              <a:rPr lang="ja-JP" altLang="en-US" sz="2400">
                <a:solidFill>
                  <a:schemeClr val="bg2"/>
                </a:solidFill>
              </a:rPr>
              <a:t>単位：</a:t>
            </a:r>
            <a:r>
              <a:rPr lang="en-US" altLang="ja-JP" sz="2400">
                <a:solidFill>
                  <a:schemeClr val="bg2"/>
                </a:solidFill>
                <a:latin typeface="Times New Roman" panose="02020603050405020304" pitchFamily="18" charset="0"/>
              </a:rPr>
              <a:t>g</a:t>
            </a:r>
            <a:r>
              <a:rPr lang="en-US" altLang="ja-JP" sz="2400" baseline="30000">
                <a:solidFill>
                  <a:schemeClr val="bg2"/>
                </a:solidFill>
                <a:latin typeface="Times New Roman" panose="02020603050405020304" pitchFamily="18" charset="0"/>
              </a:rPr>
              <a:t>2</a:t>
            </a:r>
          </a:p>
        </p:txBody>
      </p:sp>
      <p:sp>
        <p:nvSpPr>
          <p:cNvPr id="11276" name="Text Box 16">
            <a:extLst>
              <a:ext uri="{FF2B5EF4-FFF2-40B4-BE49-F238E27FC236}">
                <a16:creationId xmlns:a16="http://schemas.microsoft.com/office/drawing/2014/main" xmlns="" id="{7FC6BD18-7612-47C9-BDB6-0210DEAF819C}"/>
              </a:ext>
            </a:extLst>
          </p:cNvPr>
          <p:cNvSpPr txBox="1">
            <a:spLocks noChangeArrowheads="1"/>
          </p:cNvSpPr>
          <p:nvPr/>
        </p:nvSpPr>
        <p:spPr bwMode="auto">
          <a:xfrm>
            <a:off x="5219700" y="5229225"/>
            <a:ext cx="8826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000">
                <a:solidFill>
                  <a:schemeClr val="bg2"/>
                </a:solidFill>
                <a:latin typeface="Times New Roman" panose="02020603050405020304" pitchFamily="18" charset="0"/>
              </a:rPr>
              <a:t>8.9320</a:t>
            </a:r>
          </a:p>
        </p:txBody>
      </p:sp>
      <p:sp>
        <p:nvSpPr>
          <p:cNvPr id="11277" name="Text Box 17">
            <a:extLst>
              <a:ext uri="{FF2B5EF4-FFF2-40B4-BE49-F238E27FC236}">
                <a16:creationId xmlns:a16="http://schemas.microsoft.com/office/drawing/2014/main" xmlns="" id="{A594172B-6348-4D7A-B361-C8E91E6A33CA}"/>
              </a:ext>
            </a:extLst>
          </p:cNvPr>
          <p:cNvSpPr txBox="1">
            <a:spLocks noChangeArrowheads="1"/>
          </p:cNvSpPr>
          <p:nvPr/>
        </p:nvSpPr>
        <p:spPr bwMode="auto">
          <a:xfrm>
            <a:off x="7885113" y="5876925"/>
            <a:ext cx="8699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400">
                <a:solidFill>
                  <a:schemeClr val="bg2"/>
                </a:solidFill>
                <a:latin typeface="Times New Roman" panose="02020603050405020304" pitchFamily="18" charset="0"/>
              </a:rPr>
              <a:t>2.233</a:t>
            </a:r>
          </a:p>
        </p:txBody>
      </p:sp>
      <p:sp>
        <p:nvSpPr>
          <p:cNvPr id="11278" name="Text Box 18">
            <a:extLst>
              <a:ext uri="{FF2B5EF4-FFF2-40B4-BE49-F238E27FC236}">
                <a16:creationId xmlns:a16="http://schemas.microsoft.com/office/drawing/2014/main" xmlns="" id="{F746A921-7C17-41ED-A11F-FE151F72433F}"/>
              </a:ext>
            </a:extLst>
          </p:cNvPr>
          <p:cNvSpPr txBox="1">
            <a:spLocks noChangeArrowheads="1"/>
          </p:cNvSpPr>
          <p:nvPr/>
        </p:nvSpPr>
        <p:spPr bwMode="auto">
          <a:xfrm>
            <a:off x="6767513" y="4797425"/>
            <a:ext cx="2376487"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400">
                <a:solidFill>
                  <a:schemeClr val="bg2"/>
                </a:solidFill>
                <a:latin typeface="Times New Roman" panose="02020603050405020304" pitchFamily="18" charset="0"/>
              </a:rPr>
              <a:t>データの個数</a:t>
            </a:r>
            <a:r>
              <a:rPr lang="en-US" altLang="ja-JP" sz="2400">
                <a:solidFill>
                  <a:schemeClr val="bg2"/>
                </a:solidFill>
                <a:latin typeface="Times New Roman" panose="02020603050405020304" pitchFamily="18" charset="0"/>
              </a:rPr>
              <a:t>-1</a:t>
            </a:r>
            <a:r>
              <a:rPr lang="ja-JP" altLang="en-US" sz="2400">
                <a:solidFill>
                  <a:schemeClr val="bg2"/>
                </a:solidFill>
                <a:latin typeface="Times New Roman" panose="02020603050405020304" pitchFamily="18" charset="0"/>
              </a:rPr>
              <a:t>（自由度）で割る</a:t>
            </a:r>
          </a:p>
          <a:p>
            <a:pPr eaLnBrk="1" hangingPunct="1">
              <a:spcBef>
                <a:spcPct val="0"/>
              </a:spcBef>
              <a:buFontTx/>
              <a:buNone/>
            </a:pPr>
            <a:r>
              <a:rPr lang="ja-JP" altLang="en-US" sz="2400">
                <a:solidFill>
                  <a:schemeClr val="bg2"/>
                </a:solidFill>
              </a:rPr>
              <a:t>単位：</a:t>
            </a:r>
            <a:r>
              <a:rPr lang="en-US" altLang="ja-JP" sz="2400">
                <a:solidFill>
                  <a:schemeClr val="bg2"/>
                </a:solidFill>
                <a:latin typeface="Times New Roman" panose="02020603050405020304" pitchFamily="18" charset="0"/>
              </a:rPr>
              <a:t>g</a:t>
            </a:r>
            <a:r>
              <a:rPr lang="en-US" altLang="ja-JP" sz="2400" baseline="30000">
                <a:solidFill>
                  <a:schemeClr val="bg2"/>
                </a:solidFill>
                <a:latin typeface="Times New Roman" panose="02020603050405020304" pitchFamily="18" charset="0"/>
              </a:rPr>
              <a:t>2</a:t>
            </a:r>
          </a:p>
        </p:txBody>
      </p:sp>
      <p:graphicFrame>
        <p:nvGraphicFramePr>
          <p:cNvPr id="34956" name="Group 140">
            <a:extLst>
              <a:ext uri="{FF2B5EF4-FFF2-40B4-BE49-F238E27FC236}">
                <a16:creationId xmlns:a16="http://schemas.microsoft.com/office/drawing/2014/main" xmlns="" id="{F7BD273E-55FE-40C3-86BB-A01FFEFD8C21}"/>
              </a:ext>
            </a:extLst>
          </p:cNvPr>
          <p:cNvGraphicFramePr>
            <a:graphicFrameLocks noGrp="1"/>
          </p:cNvGraphicFramePr>
          <p:nvPr/>
        </p:nvGraphicFramePr>
        <p:xfrm>
          <a:off x="2339975" y="1844675"/>
          <a:ext cx="4178300" cy="701675"/>
        </p:xfrm>
        <a:graphic>
          <a:graphicData uri="http://schemas.openxmlformats.org/drawingml/2006/table">
            <a:tbl>
              <a:tblPr/>
              <a:tblGrid>
                <a:gridCol w="836613">
                  <a:extLst>
                    <a:ext uri="{9D8B030D-6E8A-4147-A177-3AD203B41FA5}">
                      <a16:colId xmlns:a16="http://schemas.microsoft.com/office/drawing/2014/main" xmlns="" val="20000"/>
                    </a:ext>
                  </a:extLst>
                </a:gridCol>
                <a:gridCol w="833437">
                  <a:extLst>
                    <a:ext uri="{9D8B030D-6E8A-4147-A177-3AD203B41FA5}">
                      <a16:colId xmlns:a16="http://schemas.microsoft.com/office/drawing/2014/main" xmlns="" val="20001"/>
                    </a:ext>
                  </a:extLst>
                </a:gridCol>
                <a:gridCol w="836613">
                  <a:extLst>
                    <a:ext uri="{9D8B030D-6E8A-4147-A177-3AD203B41FA5}">
                      <a16:colId xmlns:a16="http://schemas.microsoft.com/office/drawing/2014/main" xmlns="" val="20002"/>
                    </a:ext>
                  </a:extLst>
                </a:gridCol>
                <a:gridCol w="835025">
                  <a:extLst>
                    <a:ext uri="{9D8B030D-6E8A-4147-A177-3AD203B41FA5}">
                      <a16:colId xmlns:a16="http://schemas.microsoft.com/office/drawing/2014/main" xmlns="" val="20003"/>
                    </a:ext>
                  </a:extLst>
                </a:gridCol>
                <a:gridCol w="836612">
                  <a:extLst>
                    <a:ext uri="{9D8B030D-6E8A-4147-A177-3AD203B41FA5}">
                      <a16:colId xmlns:a16="http://schemas.microsoft.com/office/drawing/2014/main" xmlns="" val="20004"/>
                    </a:ext>
                  </a:extLst>
                </a:gridCol>
              </a:tblGrid>
              <a:tr h="33558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1" u="none" strike="noStrike" cap="none" normalizeH="0" baseline="0">
                          <a:ln>
                            <a:noFill/>
                          </a:ln>
                          <a:solidFill>
                            <a:schemeClr val="bg2"/>
                          </a:solidFill>
                          <a:effectLst/>
                          <a:latin typeface="Times New Roman" pitchFamily="18" charset="0"/>
                          <a:ea typeface="ＭＳ Ｐゴシック" pitchFamily="50" charset="-128"/>
                        </a:rPr>
                        <a:t>x</a:t>
                      </a:r>
                      <a:r>
                        <a:rPr kumimoji="1" lang="en-US" altLang="ja-JP" sz="1600" b="0" i="0" u="none" strike="noStrike" cap="none" normalizeH="0" baseline="-25000">
                          <a:ln>
                            <a:noFill/>
                          </a:ln>
                          <a:solidFill>
                            <a:schemeClr val="bg2"/>
                          </a:solidFill>
                          <a:effectLst/>
                          <a:latin typeface="Times New Roman" pitchFamily="18" charset="0"/>
                          <a:ea typeface="ＭＳ Ｐゴシック" pitchFamily="50" charset="-128"/>
                        </a:rPr>
                        <a:t>1</a:t>
                      </a:r>
                    </a:p>
                  </a:txBody>
                  <a:tcPr marT="45761" marB="45761"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1" u="none" strike="noStrike" cap="none" normalizeH="0" baseline="0">
                          <a:ln>
                            <a:noFill/>
                          </a:ln>
                          <a:solidFill>
                            <a:schemeClr val="bg2"/>
                          </a:solidFill>
                          <a:effectLst/>
                          <a:latin typeface="Times New Roman" pitchFamily="18" charset="0"/>
                          <a:ea typeface="ＭＳ Ｐゴシック" pitchFamily="50" charset="-128"/>
                        </a:rPr>
                        <a:t>x</a:t>
                      </a:r>
                      <a:r>
                        <a:rPr kumimoji="1" lang="en-US" altLang="ja-JP" sz="1600" b="0" i="0" u="none" strike="noStrike" cap="none" normalizeH="0" baseline="-25000">
                          <a:ln>
                            <a:noFill/>
                          </a:ln>
                          <a:solidFill>
                            <a:schemeClr val="bg2"/>
                          </a:solidFill>
                          <a:effectLst/>
                          <a:latin typeface="Times New Roman" pitchFamily="18" charset="0"/>
                          <a:ea typeface="ＭＳ Ｐゴシック" pitchFamily="50" charset="-128"/>
                        </a:rPr>
                        <a:t>2</a:t>
                      </a:r>
                    </a:p>
                  </a:txBody>
                  <a:tcPr marT="45761" marB="45761"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1" u="none" strike="noStrike" cap="none" normalizeH="0" baseline="0">
                          <a:ln>
                            <a:noFill/>
                          </a:ln>
                          <a:solidFill>
                            <a:schemeClr val="bg2"/>
                          </a:solidFill>
                          <a:effectLst/>
                          <a:latin typeface="Times New Roman" pitchFamily="18" charset="0"/>
                          <a:ea typeface="ＭＳ Ｐゴシック" pitchFamily="50" charset="-128"/>
                        </a:rPr>
                        <a:t>x</a:t>
                      </a:r>
                      <a:r>
                        <a:rPr kumimoji="1" lang="en-US" altLang="ja-JP" sz="1600" b="0" i="0" u="none" strike="noStrike" cap="none" normalizeH="0" baseline="-25000">
                          <a:ln>
                            <a:noFill/>
                          </a:ln>
                          <a:solidFill>
                            <a:schemeClr val="bg2"/>
                          </a:solidFill>
                          <a:effectLst/>
                          <a:latin typeface="Times New Roman" pitchFamily="18" charset="0"/>
                          <a:ea typeface="ＭＳ Ｐゴシック" pitchFamily="50" charset="-128"/>
                        </a:rPr>
                        <a:t>3</a:t>
                      </a:r>
                    </a:p>
                  </a:txBody>
                  <a:tcPr marT="45761" marB="45761"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1" u="none" strike="noStrike" cap="none" normalizeH="0" baseline="0">
                          <a:ln>
                            <a:noFill/>
                          </a:ln>
                          <a:solidFill>
                            <a:schemeClr val="bg2"/>
                          </a:solidFill>
                          <a:effectLst/>
                          <a:latin typeface="Times New Roman" pitchFamily="18" charset="0"/>
                          <a:ea typeface="ＭＳ Ｐゴシック" pitchFamily="50" charset="-128"/>
                        </a:rPr>
                        <a:t>x</a:t>
                      </a:r>
                      <a:r>
                        <a:rPr kumimoji="1" lang="en-US" altLang="ja-JP" sz="1600" b="0" i="0" u="none" strike="noStrike" cap="none" normalizeH="0" baseline="-25000">
                          <a:ln>
                            <a:noFill/>
                          </a:ln>
                          <a:solidFill>
                            <a:schemeClr val="bg2"/>
                          </a:solidFill>
                          <a:effectLst/>
                          <a:latin typeface="Times New Roman" pitchFamily="18" charset="0"/>
                          <a:ea typeface="ＭＳ Ｐゴシック" pitchFamily="50" charset="-128"/>
                        </a:rPr>
                        <a:t>4</a:t>
                      </a:r>
                    </a:p>
                  </a:txBody>
                  <a:tcPr marT="45761" marB="45761"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600" b="0" i="1" u="none" strike="noStrike" cap="none" normalizeH="0" baseline="0">
                          <a:ln>
                            <a:noFill/>
                          </a:ln>
                          <a:solidFill>
                            <a:schemeClr val="bg2"/>
                          </a:solidFill>
                          <a:effectLst/>
                          <a:latin typeface="Times New Roman" pitchFamily="18" charset="0"/>
                          <a:ea typeface="ＭＳ Ｐゴシック" pitchFamily="50" charset="-128"/>
                        </a:rPr>
                        <a:t>x</a:t>
                      </a:r>
                      <a:r>
                        <a:rPr kumimoji="1" lang="en-US" altLang="ja-JP" sz="1600" b="0" i="0" u="none" strike="noStrike" cap="none" normalizeH="0" baseline="-25000">
                          <a:ln>
                            <a:noFill/>
                          </a:ln>
                          <a:solidFill>
                            <a:schemeClr val="bg2"/>
                          </a:solidFill>
                          <a:effectLst/>
                          <a:latin typeface="Times New Roman" pitchFamily="18" charset="0"/>
                          <a:ea typeface="ＭＳ Ｐゴシック" pitchFamily="50" charset="-128"/>
                        </a:rPr>
                        <a:t>5</a:t>
                      </a:r>
                    </a:p>
                  </a:txBody>
                  <a:tcPr marT="45761" marB="45761"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366091">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bg2"/>
                          </a:solidFill>
                          <a:effectLst/>
                          <a:latin typeface="Arial" pitchFamily="34" charset="0"/>
                          <a:ea typeface="ＭＳ Ｐゴシック" pitchFamily="50" charset="-128"/>
                        </a:rPr>
                        <a:t>87.5</a:t>
                      </a:r>
                    </a:p>
                  </a:txBody>
                  <a:tcPr marT="45761" marB="45761"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bg2"/>
                          </a:solidFill>
                          <a:effectLst/>
                          <a:latin typeface="Arial" pitchFamily="34" charset="0"/>
                          <a:ea typeface="ＭＳ Ｐゴシック" pitchFamily="50" charset="-128"/>
                        </a:rPr>
                        <a:t>86.2</a:t>
                      </a:r>
                    </a:p>
                  </a:txBody>
                  <a:tcPr marT="45761" marB="45761"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bg2"/>
                          </a:solidFill>
                          <a:effectLst/>
                          <a:latin typeface="Arial" pitchFamily="34" charset="0"/>
                          <a:ea typeface="ＭＳ Ｐゴシック" pitchFamily="50" charset="-128"/>
                        </a:rPr>
                        <a:t>90.1</a:t>
                      </a:r>
                    </a:p>
                  </a:txBody>
                  <a:tcPr marT="45761" marB="45761"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bg2"/>
                          </a:solidFill>
                          <a:effectLst/>
                          <a:latin typeface="Arial" pitchFamily="34" charset="0"/>
                          <a:ea typeface="ＭＳ Ｐゴシック" pitchFamily="50" charset="-128"/>
                        </a:rPr>
                        <a:t>88.4</a:t>
                      </a:r>
                    </a:p>
                  </a:txBody>
                  <a:tcPr marT="45761" marB="45761"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0" i="0" u="none" strike="noStrike" cap="none" normalizeH="0" baseline="0">
                          <a:ln>
                            <a:noFill/>
                          </a:ln>
                          <a:solidFill>
                            <a:schemeClr val="bg2"/>
                          </a:solidFill>
                          <a:effectLst/>
                          <a:latin typeface="Arial" pitchFamily="34" charset="0"/>
                          <a:ea typeface="ＭＳ Ｐゴシック" pitchFamily="50" charset="-128"/>
                        </a:rPr>
                        <a:t>87.0</a:t>
                      </a:r>
                    </a:p>
                  </a:txBody>
                  <a:tcPr marT="45761" marB="45761"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bl>
          </a:graphicData>
        </a:graphic>
      </p:graphicFrame>
      <p:sp>
        <p:nvSpPr>
          <p:cNvPr id="11299" name="AutoShape 55">
            <a:extLst>
              <a:ext uri="{FF2B5EF4-FFF2-40B4-BE49-F238E27FC236}">
                <a16:creationId xmlns:a16="http://schemas.microsoft.com/office/drawing/2014/main" xmlns="" id="{B58A50C9-47DD-46E9-908E-BAD156219499}"/>
              </a:ext>
            </a:extLst>
          </p:cNvPr>
          <p:cNvSpPr>
            <a:spLocks noChangeArrowheads="1"/>
          </p:cNvSpPr>
          <p:nvPr/>
        </p:nvSpPr>
        <p:spPr bwMode="auto">
          <a:xfrm>
            <a:off x="7415213" y="3357563"/>
            <a:ext cx="1728787" cy="585787"/>
          </a:xfrm>
          <a:prstGeom prst="wedgeEllipseCallout">
            <a:avLst>
              <a:gd name="adj1" fmla="val -75667"/>
              <a:gd name="adj2" fmla="val -20694"/>
            </a:avLst>
          </a:prstGeom>
          <a:solidFill>
            <a:srgbClr val="FFCCFF"/>
          </a:solidFill>
          <a:ln w="9525">
            <a:solidFill>
              <a:schemeClr val="tx1"/>
            </a:solidFill>
            <a:miter lim="800000"/>
            <a:headEnd/>
            <a:tailEnd/>
          </a:ln>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800">
              <a:solidFill>
                <a:schemeClr val="bg2"/>
              </a:solidFill>
              <a:latin typeface="Times New Roman" panose="02020603050405020304" pitchFamily="18" charset="0"/>
            </a:endParaRPr>
          </a:p>
        </p:txBody>
      </p:sp>
      <p:sp>
        <p:nvSpPr>
          <p:cNvPr id="11300" name="Text Box 56">
            <a:extLst>
              <a:ext uri="{FF2B5EF4-FFF2-40B4-BE49-F238E27FC236}">
                <a16:creationId xmlns:a16="http://schemas.microsoft.com/office/drawing/2014/main" xmlns="" id="{F749EE47-A3F1-4A1B-A2E1-0ACDD9E9595B}"/>
              </a:ext>
            </a:extLst>
          </p:cNvPr>
          <p:cNvSpPr txBox="1">
            <a:spLocks noChangeArrowheads="1"/>
          </p:cNvSpPr>
          <p:nvPr/>
        </p:nvSpPr>
        <p:spPr bwMode="auto">
          <a:xfrm>
            <a:off x="7812088" y="3429000"/>
            <a:ext cx="8699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400">
                <a:solidFill>
                  <a:schemeClr val="bg2"/>
                </a:solidFill>
                <a:latin typeface="Times New Roman" panose="02020603050405020304" pitchFamily="18" charset="0"/>
              </a:rPr>
              <a:t>1.494</a:t>
            </a:r>
          </a:p>
        </p:txBody>
      </p:sp>
      <p:sp>
        <p:nvSpPr>
          <p:cNvPr id="11301" name="Text Box 58">
            <a:extLst>
              <a:ext uri="{FF2B5EF4-FFF2-40B4-BE49-F238E27FC236}">
                <a16:creationId xmlns:a16="http://schemas.microsoft.com/office/drawing/2014/main" xmlns="" id="{6C93D338-3386-4048-997F-FAE3AF3DEDD3}"/>
              </a:ext>
            </a:extLst>
          </p:cNvPr>
          <p:cNvSpPr txBox="1">
            <a:spLocks noChangeArrowheads="1"/>
          </p:cNvSpPr>
          <p:nvPr/>
        </p:nvSpPr>
        <p:spPr bwMode="auto">
          <a:xfrm>
            <a:off x="6948264" y="2708275"/>
            <a:ext cx="3000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1800" dirty="0">
                <a:solidFill>
                  <a:schemeClr val="bg2"/>
                </a:solidFill>
                <a:latin typeface="Times New Roman" panose="02020603050405020304" pitchFamily="18" charset="0"/>
              </a:rPr>
              <a:t>g</a:t>
            </a:r>
          </a:p>
        </p:txBody>
      </p:sp>
      <p:sp>
        <p:nvSpPr>
          <p:cNvPr id="11302" name="Text Box 59">
            <a:extLst>
              <a:ext uri="{FF2B5EF4-FFF2-40B4-BE49-F238E27FC236}">
                <a16:creationId xmlns:a16="http://schemas.microsoft.com/office/drawing/2014/main" xmlns="" id="{BE7CD4AD-7438-49C7-8B90-A2BF975C0D0A}"/>
              </a:ext>
            </a:extLst>
          </p:cNvPr>
          <p:cNvSpPr txBox="1">
            <a:spLocks noChangeArrowheads="1"/>
          </p:cNvSpPr>
          <p:nvPr/>
        </p:nvSpPr>
        <p:spPr bwMode="auto">
          <a:xfrm>
            <a:off x="7740650" y="2708275"/>
            <a:ext cx="94615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000">
                <a:solidFill>
                  <a:schemeClr val="bg2"/>
                </a:solidFill>
              </a:rPr>
              <a:t>平方根</a:t>
            </a:r>
          </a:p>
          <a:p>
            <a:pPr eaLnBrk="1" hangingPunct="1">
              <a:spcBef>
                <a:spcPct val="0"/>
              </a:spcBef>
              <a:buFontTx/>
              <a:buNone/>
            </a:pPr>
            <a:r>
              <a:rPr lang="ja-JP" altLang="en-US" sz="2000">
                <a:solidFill>
                  <a:schemeClr val="bg2"/>
                </a:solidFill>
              </a:rPr>
              <a:t>単位：</a:t>
            </a:r>
            <a:r>
              <a:rPr lang="en-US" altLang="ja-JP" sz="2000">
                <a:solidFill>
                  <a:schemeClr val="bg2"/>
                </a:solidFill>
                <a:latin typeface="Times New Roman" panose="02020603050405020304" pitchFamily="18" charset="0"/>
                <a:ea typeface="MS UI Gothic" panose="020B0600070205080204" pitchFamily="50" charset="-128"/>
              </a:rPr>
              <a:t>g</a:t>
            </a:r>
          </a:p>
        </p:txBody>
      </p:sp>
      <p:sp>
        <p:nvSpPr>
          <p:cNvPr id="11303" name="AutoShape 141">
            <a:extLst>
              <a:ext uri="{FF2B5EF4-FFF2-40B4-BE49-F238E27FC236}">
                <a16:creationId xmlns:a16="http://schemas.microsoft.com/office/drawing/2014/main" xmlns="" id="{6E1E6546-EBAC-4228-B622-D36464D70280}"/>
              </a:ext>
            </a:extLst>
          </p:cNvPr>
          <p:cNvSpPr>
            <a:spLocks noChangeArrowheads="1"/>
          </p:cNvSpPr>
          <p:nvPr/>
        </p:nvSpPr>
        <p:spPr bwMode="auto">
          <a:xfrm>
            <a:off x="2195513" y="4365625"/>
            <a:ext cx="792162" cy="503238"/>
          </a:xfrm>
          <a:prstGeom prst="rightArrow">
            <a:avLst>
              <a:gd name="adj1" fmla="val 50000"/>
              <a:gd name="adj2" fmla="val 39353"/>
            </a:avLst>
          </a:prstGeom>
          <a:solidFill>
            <a:schemeClr val="accent1"/>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1304" name="AutoShape 142">
            <a:extLst>
              <a:ext uri="{FF2B5EF4-FFF2-40B4-BE49-F238E27FC236}">
                <a16:creationId xmlns:a16="http://schemas.microsoft.com/office/drawing/2014/main" xmlns="" id="{B4381CF6-68AF-400A-BBC6-E07222CC741E}"/>
              </a:ext>
            </a:extLst>
          </p:cNvPr>
          <p:cNvSpPr>
            <a:spLocks noChangeArrowheads="1"/>
          </p:cNvSpPr>
          <p:nvPr/>
        </p:nvSpPr>
        <p:spPr bwMode="auto">
          <a:xfrm>
            <a:off x="4140200" y="4868863"/>
            <a:ext cx="792163" cy="503237"/>
          </a:xfrm>
          <a:prstGeom prst="rightArrow">
            <a:avLst>
              <a:gd name="adj1" fmla="val 50000"/>
              <a:gd name="adj2" fmla="val 39353"/>
            </a:avLst>
          </a:prstGeom>
          <a:solidFill>
            <a:schemeClr val="accent1"/>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1305" name="AutoShape 143">
            <a:extLst>
              <a:ext uri="{FF2B5EF4-FFF2-40B4-BE49-F238E27FC236}">
                <a16:creationId xmlns:a16="http://schemas.microsoft.com/office/drawing/2014/main" xmlns="" id="{6B2DDF78-5F98-42A2-B9D8-5377093CB308}"/>
              </a:ext>
            </a:extLst>
          </p:cNvPr>
          <p:cNvSpPr>
            <a:spLocks noChangeArrowheads="1"/>
          </p:cNvSpPr>
          <p:nvPr/>
        </p:nvSpPr>
        <p:spPr bwMode="auto">
          <a:xfrm>
            <a:off x="6084888" y="5300663"/>
            <a:ext cx="792162" cy="503237"/>
          </a:xfrm>
          <a:prstGeom prst="rightArrow">
            <a:avLst>
              <a:gd name="adj1" fmla="val 50000"/>
              <a:gd name="adj2" fmla="val 39353"/>
            </a:avLst>
          </a:prstGeom>
          <a:solidFill>
            <a:schemeClr val="accent1"/>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1306" name="AutoShape 144">
            <a:extLst>
              <a:ext uri="{FF2B5EF4-FFF2-40B4-BE49-F238E27FC236}">
                <a16:creationId xmlns:a16="http://schemas.microsoft.com/office/drawing/2014/main" xmlns="" id="{515D5A3D-D128-4848-A8D5-A6006D216560}"/>
              </a:ext>
            </a:extLst>
          </p:cNvPr>
          <p:cNvSpPr>
            <a:spLocks noChangeArrowheads="1"/>
          </p:cNvSpPr>
          <p:nvPr/>
        </p:nvSpPr>
        <p:spPr bwMode="auto">
          <a:xfrm>
            <a:off x="7885113" y="4005263"/>
            <a:ext cx="431800" cy="719137"/>
          </a:xfrm>
          <a:prstGeom prst="upArrow">
            <a:avLst>
              <a:gd name="adj1" fmla="val 50000"/>
              <a:gd name="adj2" fmla="val 41636"/>
            </a:avLst>
          </a:prstGeom>
          <a:solidFill>
            <a:schemeClr val="accent1"/>
          </a:solidFill>
          <a:ln w="9525">
            <a:solidFill>
              <a:schemeClr val="tx1"/>
            </a:solidFill>
            <a:miter lim="800000"/>
            <a:headEnd/>
            <a:tailEnd/>
          </a:ln>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1307" name="Text Box 3">
            <a:extLst>
              <a:ext uri="{FF2B5EF4-FFF2-40B4-BE49-F238E27FC236}">
                <a16:creationId xmlns:a16="http://schemas.microsoft.com/office/drawing/2014/main" xmlns="" id="{D05475DA-49C5-460A-A986-B479F017F2EA}"/>
              </a:ext>
            </a:extLst>
          </p:cNvPr>
          <p:cNvSpPr txBox="1">
            <a:spLocks noChangeArrowheads="1"/>
          </p:cNvSpPr>
          <p:nvPr/>
        </p:nvSpPr>
        <p:spPr bwMode="auto">
          <a:xfrm>
            <a:off x="0" y="188913"/>
            <a:ext cx="914400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4400"/>
              <a:t>実験分散・実験標準偏差について</a:t>
            </a:r>
          </a:p>
        </p:txBody>
      </p:sp>
      <p:sp>
        <p:nvSpPr>
          <p:cNvPr id="11308" name="WordArt 19">
            <a:extLst>
              <a:ext uri="{FF2B5EF4-FFF2-40B4-BE49-F238E27FC236}">
                <a16:creationId xmlns:a16="http://schemas.microsoft.com/office/drawing/2014/main" xmlns="" id="{8ADE74BC-3F2E-4624-B804-028239D2AD2A}"/>
              </a:ext>
            </a:extLst>
          </p:cNvPr>
          <p:cNvSpPr>
            <a:spLocks noChangeArrowheads="1" noChangeShapeType="1" noTextEdit="1"/>
          </p:cNvSpPr>
          <p:nvPr/>
        </p:nvSpPr>
        <p:spPr bwMode="auto">
          <a:xfrm>
            <a:off x="4067175" y="3246438"/>
            <a:ext cx="2900363" cy="511175"/>
          </a:xfrm>
          <a:prstGeom prst="rect">
            <a:avLst/>
          </a:prstGeom>
        </p:spPr>
        <p:txBody>
          <a:bodyPr wrap="none" fromWordArt="1">
            <a:prstTxWarp prst="textPlain">
              <a:avLst>
                <a:gd name="adj" fmla="val 50000"/>
              </a:avLst>
            </a:prstTxWarp>
          </a:bodyPr>
          <a:lstStyle/>
          <a:p>
            <a:pPr algn="ctr"/>
            <a:r>
              <a:rPr lang="zh-TW" altLang="en-US" kern="10">
                <a:ln w="12700">
                  <a:solidFill>
                    <a:srgbClr val="3333CC"/>
                  </a:solidFill>
                  <a:round/>
                  <a:headEnd/>
                  <a:tailEnd/>
                </a:ln>
                <a:solidFill>
                  <a:srgbClr val="B2B2B2">
                    <a:alpha val="50195"/>
                  </a:srgbClr>
                </a:solidFill>
                <a:effectLst>
                  <a:outerShdw dist="45791" dir="2021404" algn="ctr" rotWithShape="0">
                    <a:srgbClr val="9999FF"/>
                  </a:outerShdw>
                </a:effectLst>
                <a:latin typeface="ＭＳ Ｐゴシック" panose="020B0600070205080204" pitchFamily="50" charset="-128"/>
              </a:rPr>
              <a:t>実験標準偏差</a:t>
            </a:r>
            <a:endParaRPr lang="ja-JP" altLang="en-US" kern="10">
              <a:ln w="12700">
                <a:solidFill>
                  <a:srgbClr val="3333CC"/>
                </a:solidFill>
                <a:round/>
                <a:headEnd/>
                <a:tailEnd/>
              </a:ln>
              <a:solidFill>
                <a:srgbClr val="B2B2B2">
                  <a:alpha val="50195"/>
                </a:srgbClr>
              </a:solidFill>
              <a:effectLst>
                <a:outerShdw dist="45791" dir="2021404" algn="ctr" rotWithShape="0">
                  <a:srgbClr val="9999FF"/>
                </a:outerShdw>
              </a:effectLst>
              <a:latin typeface="ＭＳ Ｐゴシック" panose="020B0600070205080204" pitchFamily="50" charset="-128"/>
            </a:endParaRPr>
          </a:p>
        </p:txBody>
      </p:sp>
      <p:sp>
        <p:nvSpPr>
          <p:cNvPr id="11309" name="WordArt 57">
            <a:extLst>
              <a:ext uri="{FF2B5EF4-FFF2-40B4-BE49-F238E27FC236}">
                <a16:creationId xmlns:a16="http://schemas.microsoft.com/office/drawing/2014/main" xmlns="" id="{2997E661-3520-4D1F-8966-B571E34948F5}"/>
              </a:ext>
            </a:extLst>
          </p:cNvPr>
          <p:cNvSpPr>
            <a:spLocks noChangeArrowheads="1" noChangeShapeType="1" noTextEdit="1"/>
          </p:cNvSpPr>
          <p:nvPr/>
        </p:nvSpPr>
        <p:spPr bwMode="auto">
          <a:xfrm>
            <a:off x="4643438" y="5876925"/>
            <a:ext cx="2035175" cy="533400"/>
          </a:xfrm>
          <a:prstGeom prst="rect">
            <a:avLst/>
          </a:prstGeom>
        </p:spPr>
        <p:txBody>
          <a:bodyPr wrap="none" fromWordArt="1">
            <a:prstTxWarp prst="textPlain">
              <a:avLst>
                <a:gd name="adj" fmla="val 50000"/>
              </a:avLst>
            </a:prstTxWarp>
          </a:bodyPr>
          <a:lstStyle/>
          <a:p>
            <a:pPr algn="ctr"/>
            <a:r>
              <a:rPr lang="ja-JP" altLang="en-US" kern="10">
                <a:ln w="12700">
                  <a:solidFill>
                    <a:srgbClr val="3333CC"/>
                  </a:solidFill>
                  <a:round/>
                  <a:headEnd/>
                  <a:tailEnd/>
                </a:ln>
                <a:solidFill>
                  <a:srgbClr val="B2B2B2">
                    <a:alpha val="50195"/>
                  </a:srgbClr>
                </a:solidFill>
                <a:effectLst>
                  <a:outerShdw dist="45791" dir="2021404" algn="ctr" rotWithShape="0">
                    <a:srgbClr val="9999FF"/>
                  </a:outerShdw>
                </a:effectLst>
                <a:latin typeface="ＭＳ Ｐゴシック" panose="020B0600070205080204" pitchFamily="50" charset="-128"/>
              </a:rPr>
              <a:t>実験分散</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xmlns="" id="{B1177F25-197C-49C1-9F90-E94DB4BB4341}"/>
              </a:ext>
            </a:extLst>
          </p:cNvPr>
          <p:cNvSpPr>
            <a:spLocks noGrp="1" noChangeArrowheads="1"/>
          </p:cNvSpPr>
          <p:nvPr>
            <p:ph type="title"/>
          </p:nvPr>
        </p:nvSpPr>
        <p:spPr/>
        <p:txBody>
          <a:bodyPr/>
          <a:lstStyle/>
          <a:p>
            <a:pPr eaLnBrk="1" hangingPunct="1"/>
            <a:r>
              <a:rPr lang="ja-JP" altLang="en-US">
                <a:solidFill>
                  <a:schemeClr val="tx1"/>
                </a:solidFill>
              </a:rPr>
              <a:t>標準偏差から不確かさへ</a:t>
            </a:r>
          </a:p>
        </p:txBody>
      </p:sp>
      <p:grpSp>
        <p:nvGrpSpPr>
          <p:cNvPr id="12291" name="Group 19">
            <a:extLst>
              <a:ext uri="{FF2B5EF4-FFF2-40B4-BE49-F238E27FC236}">
                <a16:creationId xmlns:a16="http://schemas.microsoft.com/office/drawing/2014/main" xmlns="" id="{278C0F6F-CF07-4EE1-A8D1-1CD062960E75}"/>
              </a:ext>
            </a:extLst>
          </p:cNvPr>
          <p:cNvGrpSpPr>
            <a:grpSpLocks/>
          </p:cNvGrpSpPr>
          <p:nvPr/>
        </p:nvGrpSpPr>
        <p:grpSpPr bwMode="auto">
          <a:xfrm>
            <a:off x="250825" y="1484313"/>
            <a:ext cx="4392613" cy="2924175"/>
            <a:chOff x="158" y="1207"/>
            <a:chExt cx="2208" cy="1407"/>
          </a:xfrm>
        </p:grpSpPr>
        <p:grpSp>
          <p:nvGrpSpPr>
            <p:cNvPr id="12297" name="Group 4">
              <a:extLst>
                <a:ext uri="{FF2B5EF4-FFF2-40B4-BE49-F238E27FC236}">
                  <a16:creationId xmlns:a16="http://schemas.microsoft.com/office/drawing/2014/main" xmlns="" id="{218036FC-EA91-42F4-8847-8392A0E91100}"/>
                </a:ext>
              </a:extLst>
            </p:cNvPr>
            <p:cNvGrpSpPr>
              <a:grpSpLocks/>
            </p:cNvGrpSpPr>
            <p:nvPr/>
          </p:nvGrpSpPr>
          <p:grpSpPr bwMode="auto">
            <a:xfrm>
              <a:off x="158" y="1207"/>
              <a:ext cx="2208" cy="1008"/>
              <a:chOff x="3240" y="1560"/>
              <a:chExt cx="2208" cy="1008"/>
            </a:xfrm>
          </p:grpSpPr>
          <p:sp>
            <p:nvSpPr>
              <p:cNvPr id="12302" name="Line 5">
                <a:extLst>
                  <a:ext uri="{FF2B5EF4-FFF2-40B4-BE49-F238E27FC236}">
                    <a16:creationId xmlns:a16="http://schemas.microsoft.com/office/drawing/2014/main" xmlns="" id="{D94387D4-4C1E-491C-ACBB-1E99D853F418}"/>
                  </a:ext>
                </a:extLst>
              </p:cNvPr>
              <p:cNvSpPr>
                <a:spLocks noChangeShapeType="1"/>
              </p:cNvSpPr>
              <p:nvPr/>
            </p:nvSpPr>
            <p:spPr bwMode="auto">
              <a:xfrm>
                <a:off x="3240" y="2352"/>
                <a:ext cx="2016"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12303" name="Freeform 6">
                <a:extLst>
                  <a:ext uri="{FF2B5EF4-FFF2-40B4-BE49-F238E27FC236}">
                    <a16:creationId xmlns:a16="http://schemas.microsoft.com/office/drawing/2014/main" xmlns="" id="{593B62C0-E0EA-43C4-B073-804DB7FE3EC4}"/>
                  </a:ext>
                </a:extLst>
              </p:cNvPr>
              <p:cNvSpPr>
                <a:spLocks/>
              </p:cNvSpPr>
              <p:nvPr/>
            </p:nvSpPr>
            <p:spPr bwMode="auto">
              <a:xfrm>
                <a:off x="3600" y="1560"/>
                <a:ext cx="1296" cy="720"/>
              </a:xfrm>
              <a:custGeom>
                <a:avLst/>
                <a:gdLst>
                  <a:gd name="T0" fmla="*/ 0 w 3240"/>
                  <a:gd name="T1" fmla="*/ 0 h 1800"/>
                  <a:gd name="T2" fmla="*/ 0 w 3240"/>
                  <a:gd name="T3" fmla="*/ 0 h 1800"/>
                  <a:gd name="T4" fmla="*/ 0 w 3240"/>
                  <a:gd name="T5" fmla="*/ 0 h 1800"/>
                  <a:gd name="T6" fmla="*/ 0 w 3240"/>
                  <a:gd name="T7" fmla="*/ 0 h 1800"/>
                  <a:gd name="T8" fmla="*/ 0 w 3240"/>
                  <a:gd name="T9" fmla="*/ 0 h 1800"/>
                  <a:gd name="T10" fmla="*/ 0 60000 65536"/>
                  <a:gd name="T11" fmla="*/ 0 60000 65536"/>
                  <a:gd name="T12" fmla="*/ 0 60000 65536"/>
                  <a:gd name="T13" fmla="*/ 0 60000 65536"/>
                  <a:gd name="T14" fmla="*/ 0 60000 65536"/>
                  <a:gd name="T15" fmla="*/ 0 w 3240"/>
                  <a:gd name="T16" fmla="*/ 0 h 1800"/>
                  <a:gd name="T17" fmla="*/ 3240 w 3240"/>
                  <a:gd name="T18" fmla="*/ 1800 h 1800"/>
                </a:gdLst>
                <a:ahLst/>
                <a:cxnLst>
                  <a:cxn ang="T10">
                    <a:pos x="T0" y="T1"/>
                  </a:cxn>
                  <a:cxn ang="T11">
                    <a:pos x="T2" y="T3"/>
                  </a:cxn>
                  <a:cxn ang="T12">
                    <a:pos x="T4" y="T5"/>
                  </a:cxn>
                  <a:cxn ang="T13">
                    <a:pos x="T6" y="T7"/>
                  </a:cxn>
                  <a:cxn ang="T14">
                    <a:pos x="T8" y="T9"/>
                  </a:cxn>
                </a:cxnLst>
                <a:rect l="T15" t="T16" r="T17" b="T18"/>
                <a:pathLst>
                  <a:path w="3240" h="1800">
                    <a:moveTo>
                      <a:pt x="0" y="1800"/>
                    </a:moveTo>
                    <a:cubicBezTo>
                      <a:pt x="315" y="1590"/>
                      <a:pt x="630" y="1380"/>
                      <a:pt x="900" y="1080"/>
                    </a:cubicBezTo>
                    <a:cubicBezTo>
                      <a:pt x="1170" y="780"/>
                      <a:pt x="1380" y="0"/>
                      <a:pt x="1620" y="0"/>
                    </a:cubicBezTo>
                    <a:cubicBezTo>
                      <a:pt x="1860" y="0"/>
                      <a:pt x="2070" y="780"/>
                      <a:pt x="2340" y="1080"/>
                    </a:cubicBezTo>
                    <a:cubicBezTo>
                      <a:pt x="2610" y="1380"/>
                      <a:pt x="2925" y="1590"/>
                      <a:pt x="3240" y="1800"/>
                    </a:cubicBezTo>
                  </a:path>
                </a:pathLst>
              </a:cu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12304" name="Text Box 7">
                <a:extLst>
                  <a:ext uri="{FF2B5EF4-FFF2-40B4-BE49-F238E27FC236}">
                    <a16:creationId xmlns:a16="http://schemas.microsoft.com/office/drawing/2014/main" xmlns="" id="{7053450A-26EC-415B-9C5C-B75192263C0C}"/>
                  </a:ext>
                </a:extLst>
              </p:cNvPr>
              <p:cNvSpPr txBox="1">
                <a:spLocks noChangeArrowheads="1"/>
              </p:cNvSpPr>
              <p:nvPr/>
            </p:nvSpPr>
            <p:spPr bwMode="auto">
              <a:xfrm>
                <a:off x="4896" y="2352"/>
                <a:ext cx="552"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just">
                  <a:spcBef>
                    <a:spcPct val="0"/>
                  </a:spcBef>
                  <a:buFontTx/>
                  <a:buNone/>
                </a:pPr>
                <a:r>
                  <a:rPr kumimoji="0" lang="ja-JP" altLang="en-US" sz="2400">
                    <a:latin typeface="Century" panose="02040604050505020304" pitchFamily="18" charset="0"/>
                    <a:ea typeface="ＭＳ ゴシック" panose="020B0609070205080204" pitchFamily="49" charset="-128"/>
                  </a:rPr>
                  <a:t>測定値</a:t>
                </a:r>
              </a:p>
            </p:txBody>
          </p:sp>
          <p:sp>
            <p:nvSpPr>
              <p:cNvPr id="12305" name="Line 8">
                <a:extLst>
                  <a:ext uri="{FF2B5EF4-FFF2-40B4-BE49-F238E27FC236}">
                    <a16:creationId xmlns:a16="http://schemas.microsoft.com/office/drawing/2014/main" xmlns="" id="{F885FF1B-A176-439B-BF86-52A00D4E0274}"/>
                  </a:ext>
                </a:extLst>
              </p:cNvPr>
              <p:cNvSpPr>
                <a:spLocks noChangeShapeType="1"/>
              </p:cNvSpPr>
              <p:nvPr/>
            </p:nvSpPr>
            <p:spPr bwMode="auto">
              <a:xfrm>
                <a:off x="4248" y="1560"/>
                <a:ext cx="0" cy="792"/>
              </a:xfrm>
              <a:prstGeom prst="line">
                <a:avLst/>
              </a:prstGeom>
              <a:noFill/>
              <a:ln w="25400">
                <a:solidFill>
                  <a:srgbClr val="FFFF00"/>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12306" name="Text Box 9">
                <a:extLst>
                  <a:ext uri="{FF2B5EF4-FFF2-40B4-BE49-F238E27FC236}">
                    <a16:creationId xmlns:a16="http://schemas.microsoft.com/office/drawing/2014/main" xmlns="" id="{CE27CF0C-D26B-42BB-8812-943FC72141F4}"/>
                  </a:ext>
                </a:extLst>
              </p:cNvPr>
              <p:cNvSpPr txBox="1">
                <a:spLocks noChangeArrowheads="1"/>
              </p:cNvSpPr>
              <p:nvPr/>
            </p:nvSpPr>
            <p:spPr bwMode="auto">
              <a:xfrm>
                <a:off x="3936" y="2352"/>
                <a:ext cx="576"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just">
                  <a:spcBef>
                    <a:spcPct val="0"/>
                  </a:spcBef>
                  <a:buFontTx/>
                  <a:buNone/>
                </a:pPr>
                <a:r>
                  <a:rPr kumimoji="0" lang="ja-JP" altLang="en-US" sz="2400">
                    <a:latin typeface="Century" panose="02040604050505020304" pitchFamily="18" charset="0"/>
                    <a:ea typeface="ＭＳ ゴシック" panose="020B0609070205080204" pitchFamily="49" charset="-128"/>
                  </a:rPr>
                  <a:t>平均値</a:t>
                </a:r>
              </a:p>
            </p:txBody>
          </p:sp>
        </p:grpSp>
        <p:sp>
          <p:nvSpPr>
            <p:cNvPr id="12298" name="Line 10">
              <a:extLst>
                <a:ext uri="{FF2B5EF4-FFF2-40B4-BE49-F238E27FC236}">
                  <a16:creationId xmlns:a16="http://schemas.microsoft.com/office/drawing/2014/main" xmlns="" id="{FFECF6D5-CD35-44E3-8C8E-4C9D77AF5A7A}"/>
                </a:ext>
              </a:extLst>
            </p:cNvPr>
            <p:cNvSpPr>
              <a:spLocks noChangeShapeType="1"/>
            </p:cNvSpPr>
            <p:nvPr/>
          </p:nvSpPr>
          <p:spPr bwMode="auto">
            <a:xfrm>
              <a:off x="1428" y="1615"/>
              <a:ext cx="2" cy="391"/>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12299" name="Line 11">
              <a:extLst>
                <a:ext uri="{FF2B5EF4-FFF2-40B4-BE49-F238E27FC236}">
                  <a16:creationId xmlns:a16="http://schemas.microsoft.com/office/drawing/2014/main" xmlns="" id="{C54B535E-3420-4381-8BE0-49D5D42EE49D}"/>
                </a:ext>
              </a:extLst>
            </p:cNvPr>
            <p:cNvSpPr>
              <a:spLocks noChangeShapeType="1"/>
            </p:cNvSpPr>
            <p:nvPr/>
          </p:nvSpPr>
          <p:spPr bwMode="auto">
            <a:xfrm>
              <a:off x="1156" y="1797"/>
              <a:ext cx="272" cy="0"/>
            </a:xfrm>
            <a:prstGeom prst="line">
              <a:avLst/>
            </a:prstGeom>
            <a:noFill/>
            <a:ln w="254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12300" name="Line 12">
              <a:extLst>
                <a:ext uri="{FF2B5EF4-FFF2-40B4-BE49-F238E27FC236}">
                  <a16:creationId xmlns:a16="http://schemas.microsoft.com/office/drawing/2014/main" xmlns="" id="{0DEADC85-230A-402C-9099-7DABCC3893F9}"/>
                </a:ext>
              </a:extLst>
            </p:cNvPr>
            <p:cNvSpPr>
              <a:spLocks noChangeShapeType="1"/>
            </p:cNvSpPr>
            <p:nvPr/>
          </p:nvSpPr>
          <p:spPr bwMode="auto">
            <a:xfrm>
              <a:off x="1292" y="1797"/>
              <a:ext cx="182" cy="635"/>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12301" name="Text Box 13">
              <a:extLst>
                <a:ext uri="{FF2B5EF4-FFF2-40B4-BE49-F238E27FC236}">
                  <a16:creationId xmlns:a16="http://schemas.microsoft.com/office/drawing/2014/main" xmlns="" id="{AAB199DA-7434-4177-872B-5558167CAD33}"/>
                </a:ext>
              </a:extLst>
            </p:cNvPr>
            <p:cNvSpPr txBox="1">
              <a:spLocks noChangeArrowheads="1"/>
            </p:cNvSpPr>
            <p:nvPr/>
          </p:nvSpPr>
          <p:spPr bwMode="auto">
            <a:xfrm>
              <a:off x="1156" y="2394"/>
              <a:ext cx="645" cy="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400">
                  <a:latin typeface="Tahoma" panose="020B0604030504040204" pitchFamily="34" charset="0"/>
                </a:rPr>
                <a:t>ばらつき</a:t>
              </a:r>
            </a:p>
          </p:txBody>
        </p:sp>
      </p:grpSp>
      <p:sp>
        <p:nvSpPr>
          <p:cNvPr id="12292" name="Text Box 14">
            <a:extLst>
              <a:ext uri="{FF2B5EF4-FFF2-40B4-BE49-F238E27FC236}">
                <a16:creationId xmlns:a16="http://schemas.microsoft.com/office/drawing/2014/main" xmlns="" id="{993579CE-73C6-4560-B44A-A98F7B0E290F}"/>
              </a:ext>
            </a:extLst>
          </p:cNvPr>
          <p:cNvSpPr txBox="1">
            <a:spLocks noChangeArrowheads="1"/>
          </p:cNvSpPr>
          <p:nvPr/>
        </p:nvSpPr>
        <p:spPr bwMode="auto">
          <a:xfrm>
            <a:off x="3563938" y="1773238"/>
            <a:ext cx="540067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2800">
                <a:latin typeface="Tahoma" panose="020B0604030504040204" pitchFamily="34" charset="0"/>
              </a:rPr>
              <a:t>実験標準偏差＝測定値のばらつき</a:t>
            </a:r>
          </a:p>
        </p:txBody>
      </p:sp>
      <p:sp>
        <p:nvSpPr>
          <p:cNvPr id="12293" name="AutoShape 15">
            <a:extLst>
              <a:ext uri="{FF2B5EF4-FFF2-40B4-BE49-F238E27FC236}">
                <a16:creationId xmlns:a16="http://schemas.microsoft.com/office/drawing/2014/main" xmlns="" id="{F711ABC2-665F-413F-9EE7-7674245D3BFE}"/>
              </a:ext>
            </a:extLst>
          </p:cNvPr>
          <p:cNvSpPr>
            <a:spLocks noChangeArrowheads="1"/>
          </p:cNvSpPr>
          <p:nvPr/>
        </p:nvSpPr>
        <p:spPr bwMode="auto">
          <a:xfrm>
            <a:off x="3924300" y="4365625"/>
            <a:ext cx="576263" cy="1152525"/>
          </a:xfrm>
          <a:prstGeom prst="downArrow">
            <a:avLst>
              <a:gd name="adj1" fmla="val 50000"/>
              <a:gd name="adj2" fmla="val 50000"/>
            </a:avLst>
          </a:prstGeom>
          <a:solidFill>
            <a:schemeClr val="accent1"/>
          </a:solidFill>
          <a:ln w="9525">
            <a:solidFill>
              <a:schemeClr val="tx1"/>
            </a:solidFill>
            <a:miter lim="800000"/>
            <a:headEnd/>
            <a:tailEnd/>
          </a:ln>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2294" name="Text Box 16">
            <a:extLst>
              <a:ext uri="{FF2B5EF4-FFF2-40B4-BE49-F238E27FC236}">
                <a16:creationId xmlns:a16="http://schemas.microsoft.com/office/drawing/2014/main" xmlns="" id="{9D4E8C31-838C-4A8C-A606-B795F2A1C9C8}"/>
              </a:ext>
            </a:extLst>
          </p:cNvPr>
          <p:cNvSpPr txBox="1">
            <a:spLocks noChangeArrowheads="1"/>
          </p:cNvSpPr>
          <p:nvPr/>
        </p:nvSpPr>
        <p:spPr bwMode="auto">
          <a:xfrm>
            <a:off x="684213" y="5589588"/>
            <a:ext cx="7974012"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a:solidFill>
                  <a:srgbClr val="FFFF00"/>
                </a:solidFill>
                <a:latin typeface="Tahoma" panose="020B0604030504040204" pitchFamily="34" charset="0"/>
              </a:rPr>
              <a:t>平均値の実験標準偏差を求める必要がある．</a:t>
            </a:r>
          </a:p>
        </p:txBody>
      </p:sp>
      <p:sp>
        <p:nvSpPr>
          <p:cNvPr id="12295" name="Text Box 17">
            <a:extLst>
              <a:ext uri="{FF2B5EF4-FFF2-40B4-BE49-F238E27FC236}">
                <a16:creationId xmlns:a16="http://schemas.microsoft.com/office/drawing/2014/main" xmlns="" id="{5554EA39-3DBC-41C3-9087-F7461499CD21}"/>
              </a:ext>
            </a:extLst>
          </p:cNvPr>
          <p:cNvSpPr txBox="1">
            <a:spLocks noChangeArrowheads="1"/>
          </p:cNvSpPr>
          <p:nvPr/>
        </p:nvSpPr>
        <p:spPr bwMode="auto">
          <a:xfrm>
            <a:off x="5003800" y="2297113"/>
            <a:ext cx="332105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latin typeface="Tahoma" panose="020B0604030504040204" pitchFamily="34" charset="0"/>
              </a:rPr>
              <a:t>報告する値＝平均値</a:t>
            </a:r>
          </a:p>
        </p:txBody>
      </p:sp>
      <p:sp>
        <p:nvSpPr>
          <p:cNvPr id="12296" name="Text Box 20">
            <a:extLst>
              <a:ext uri="{FF2B5EF4-FFF2-40B4-BE49-F238E27FC236}">
                <a16:creationId xmlns:a16="http://schemas.microsoft.com/office/drawing/2014/main" xmlns="" id="{DD34A1B7-392C-4F54-9587-D99105B59F44}"/>
              </a:ext>
            </a:extLst>
          </p:cNvPr>
          <p:cNvSpPr txBox="1">
            <a:spLocks noChangeArrowheads="1"/>
          </p:cNvSpPr>
          <p:nvPr/>
        </p:nvSpPr>
        <p:spPr bwMode="auto">
          <a:xfrm>
            <a:off x="4457700" y="3573463"/>
            <a:ext cx="46863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solidFill>
                  <a:srgbClr val="FFFF00"/>
                </a:solidFill>
                <a:latin typeface="Tahoma" panose="020B0604030504040204" pitchFamily="34" charset="0"/>
              </a:rPr>
              <a:t>必要なのは</a:t>
            </a:r>
            <a:r>
              <a:rPr lang="ja-JP" altLang="en-US" sz="2800">
                <a:latin typeface="Tahoma" panose="020B0604030504040204" pitchFamily="34" charset="0"/>
              </a:rPr>
              <a:t>測定値のばらつき</a:t>
            </a:r>
          </a:p>
          <a:p>
            <a:pPr eaLnBrk="1" hangingPunct="1">
              <a:spcBef>
                <a:spcPct val="0"/>
              </a:spcBef>
              <a:buFontTx/>
              <a:buNone/>
            </a:pPr>
            <a:r>
              <a:rPr lang="ja-JP" altLang="en-US" sz="2800">
                <a:latin typeface="Tahoma" panose="020B0604030504040204" pitchFamily="34" charset="0"/>
              </a:rPr>
              <a:t>ではなく，</a:t>
            </a:r>
            <a:r>
              <a:rPr lang="ja-JP" altLang="en-US" sz="2800">
                <a:solidFill>
                  <a:srgbClr val="FFFF00"/>
                </a:solidFill>
                <a:latin typeface="Tahoma" panose="020B0604030504040204" pitchFamily="34" charset="0"/>
              </a:rPr>
              <a:t>平均値のばらつき！</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xmlns="" id="{F32BDD8A-B52D-48FD-A22E-F6793ED01087}"/>
              </a:ext>
            </a:extLst>
          </p:cNvPr>
          <p:cNvSpPr>
            <a:spLocks noGrp="1" noChangeArrowheads="1"/>
          </p:cNvSpPr>
          <p:nvPr>
            <p:ph type="title"/>
          </p:nvPr>
        </p:nvSpPr>
        <p:spPr>
          <a:xfrm>
            <a:off x="468313" y="0"/>
            <a:ext cx="8229600" cy="1143000"/>
          </a:xfrm>
        </p:spPr>
        <p:txBody>
          <a:bodyPr/>
          <a:lstStyle/>
          <a:p>
            <a:pPr eaLnBrk="1" hangingPunct="1"/>
            <a:r>
              <a:rPr lang="ja-JP" altLang="en-US">
                <a:solidFill>
                  <a:schemeClr val="tx1"/>
                </a:solidFill>
              </a:rPr>
              <a:t>平均値の実験標準偏差</a:t>
            </a:r>
          </a:p>
        </p:txBody>
      </p:sp>
      <p:graphicFrame>
        <p:nvGraphicFramePr>
          <p:cNvPr id="10458" name="Group 218">
            <a:extLst>
              <a:ext uri="{FF2B5EF4-FFF2-40B4-BE49-F238E27FC236}">
                <a16:creationId xmlns:a16="http://schemas.microsoft.com/office/drawing/2014/main" xmlns="" id="{70F6671B-9554-44E1-960B-EB4B18C41104}"/>
              </a:ext>
            </a:extLst>
          </p:cNvPr>
          <p:cNvGraphicFramePr>
            <a:graphicFrameLocks noGrp="1"/>
          </p:cNvGraphicFramePr>
          <p:nvPr>
            <p:ph sz="half" idx="1"/>
          </p:nvPr>
        </p:nvGraphicFramePr>
        <p:xfrm>
          <a:off x="250825" y="3068638"/>
          <a:ext cx="2952750" cy="1828800"/>
        </p:xfrm>
        <a:graphic>
          <a:graphicData uri="http://schemas.openxmlformats.org/drawingml/2006/table">
            <a:tbl>
              <a:tblPr/>
              <a:tblGrid>
                <a:gridCol w="1477963">
                  <a:extLst>
                    <a:ext uri="{9D8B030D-6E8A-4147-A177-3AD203B41FA5}">
                      <a16:colId xmlns:a16="http://schemas.microsoft.com/office/drawing/2014/main" xmlns="" val="20000"/>
                    </a:ext>
                  </a:extLst>
                </a:gridCol>
                <a:gridCol w="1474787">
                  <a:extLst>
                    <a:ext uri="{9D8B030D-6E8A-4147-A177-3AD203B41FA5}">
                      <a16:colId xmlns:a16="http://schemas.microsoft.com/office/drawing/2014/main" xmlns="" val="20001"/>
                    </a:ext>
                  </a:extLst>
                </a:gridCol>
              </a:tblGrid>
              <a:tr h="431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a:ln>
                            <a:noFill/>
                          </a:ln>
                          <a:solidFill>
                            <a:schemeClr val="tx1"/>
                          </a:solidFill>
                          <a:effectLst/>
                          <a:latin typeface="Arial" pitchFamily="34" charset="0"/>
                          <a:ea typeface="ＭＳ Ｐゴシック" pitchFamily="50" charset="-128"/>
                        </a:rPr>
                        <a:t>1</a:t>
                      </a:r>
                      <a:r>
                        <a:rPr kumimoji="1" lang="ja-JP" altLang="en-US" sz="2400" b="0" i="0" u="none" strike="noStrike" cap="none" normalizeH="0" baseline="0">
                          <a:ln>
                            <a:noFill/>
                          </a:ln>
                          <a:solidFill>
                            <a:schemeClr val="tx1"/>
                          </a:solidFill>
                          <a:effectLst/>
                          <a:latin typeface="Arial" pitchFamily="34" charset="0"/>
                          <a:ea typeface="ＭＳ Ｐゴシック" pitchFamily="50" charset="-128"/>
                        </a:rPr>
                        <a:t>回目</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2400" b="0" i="0" u="none" strike="noStrike" cap="none" normalizeH="0" baseline="0">
                        <a:ln>
                          <a:noFill/>
                        </a:ln>
                        <a:solidFill>
                          <a:schemeClr val="tx1"/>
                        </a:solidFill>
                        <a:effectLst/>
                        <a:latin typeface="Arial"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4333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a:ln>
                            <a:noFill/>
                          </a:ln>
                          <a:solidFill>
                            <a:schemeClr val="tx1"/>
                          </a:solidFill>
                          <a:effectLst/>
                          <a:latin typeface="Arial" pitchFamily="34" charset="0"/>
                          <a:ea typeface="ＭＳ Ｐゴシック" pitchFamily="50" charset="-128"/>
                        </a:rPr>
                        <a:t>2</a:t>
                      </a:r>
                      <a:r>
                        <a:rPr kumimoji="1" lang="ja-JP" altLang="en-US" sz="2400" b="0" i="0" u="none" strike="noStrike" cap="none" normalizeH="0" baseline="0">
                          <a:ln>
                            <a:noFill/>
                          </a:ln>
                          <a:solidFill>
                            <a:schemeClr val="tx1"/>
                          </a:solidFill>
                          <a:effectLst/>
                          <a:latin typeface="Arial" pitchFamily="34" charset="0"/>
                          <a:ea typeface="ＭＳ Ｐゴシック" pitchFamily="50" charset="-128"/>
                        </a:rPr>
                        <a:t>回目</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2400" b="0" i="0" u="none" strike="noStrike" cap="none" normalizeH="0" baseline="0">
                        <a:ln>
                          <a:noFill/>
                        </a:ln>
                        <a:solidFill>
                          <a:schemeClr val="tx1"/>
                        </a:solidFill>
                        <a:effectLst/>
                        <a:latin typeface="Arial"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431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a:ln>
                            <a:noFill/>
                          </a:ln>
                          <a:solidFill>
                            <a:schemeClr val="tx1"/>
                          </a:solidFill>
                          <a:effectLst/>
                          <a:latin typeface="Arial" pitchFamily="34" charset="0"/>
                          <a:ea typeface="ＭＳ Ｐゴシック" pitchFamily="50" charset="-128"/>
                        </a:rPr>
                        <a:t>3</a:t>
                      </a:r>
                      <a:r>
                        <a:rPr kumimoji="1" lang="ja-JP" altLang="en-US" sz="2400" b="0" i="0" u="none" strike="noStrike" cap="none" normalizeH="0" baseline="0">
                          <a:ln>
                            <a:noFill/>
                          </a:ln>
                          <a:solidFill>
                            <a:schemeClr val="tx1"/>
                          </a:solidFill>
                          <a:effectLst/>
                          <a:latin typeface="Arial" pitchFamily="34" charset="0"/>
                          <a:ea typeface="ＭＳ Ｐゴシック" pitchFamily="50" charset="-128"/>
                        </a:rPr>
                        <a:t>回目</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2400" b="0" i="0" u="none" strike="noStrike" cap="none" normalizeH="0" baseline="0">
                        <a:ln>
                          <a:noFill/>
                        </a:ln>
                        <a:solidFill>
                          <a:schemeClr val="tx1"/>
                        </a:solidFill>
                        <a:effectLst/>
                        <a:latin typeface="Arial"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431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2400" b="0" i="0" u="none" strike="noStrike" cap="none" normalizeH="0" baseline="0">
                          <a:ln>
                            <a:noFill/>
                          </a:ln>
                          <a:solidFill>
                            <a:schemeClr val="tx1"/>
                          </a:solidFill>
                          <a:effectLst/>
                          <a:latin typeface="Arial" pitchFamily="34" charset="0"/>
                          <a:ea typeface="ＭＳ Ｐゴシック" pitchFamily="50" charset="-128"/>
                        </a:rPr>
                        <a:t>平均</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2400" b="0" i="0" u="none" strike="noStrike" cap="none" normalizeH="0" baseline="0">
                        <a:ln>
                          <a:noFill/>
                        </a:ln>
                        <a:solidFill>
                          <a:schemeClr val="tx1"/>
                        </a:solidFill>
                        <a:effectLst/>
                        <a:latin typeface="Arial"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bl>
          </a:graphicData>
        </a:graphic>
      </p:graphicFrame>
      <p:sp>
        <p:nvSpPr>
          <p:cNvPr id="13332" name="Text Box 4">
            <a:extLst>
              <a:ext uri="{FF2B5EF4-FFF2-40B4-BE49-F238E27FC236}">
                <a16:creationId xmlns:a16="http://schemas.microsoft.com/office/drawing/2014/main" xmlns="" id="{5F8CD9DE-51B8-4B64-A1B1-762E6D3681C6}"/>
              </a:ext>
            </a:extLst>
          </p:cNvPr>
          <p:cNvSpPr txBox="1">
            <a:spLocks noChangeArrowheads="1"/>
          </p:cNvSpPr>
          <p:nvPr/>
        </p:nvSpPr>
        <p:spPr bwMode="auto">
          <a:xfrm>
            <a:off x="0" y="1484313"/>
            <a:ext cx="59753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400">
                <a:latin typeface="Tahoma" panose="020B0604030504040204" pitchFamily="34" charset="0"/>
              </a:rPr>
              <a:t>サイコロを振って，出た目の平均値を求める．</a:t>
            </a:r>
          </a:p>
        </p:txBody>
      </p:sp>
      <p:sp>
        <p:nvSpPr>
          <p:cNvPr id="13333" name="Text Box 5">
            <a:extLst>
              <a:ext uri="{FF2B5EF4-FFF2-40B4-BE49-F238E27FC236}">
                <a16:creationId xmlns:a16="http://schemas.microsoft.com/office/drawing/2014/main" xmlns="" id="{7F38A5F2-2C9F-42FA-9F17-5281E1EA11B3}"/>
              </a:ext>
            </a:extLst>
          </p:cNvPr>
          <p:cNvSpPr txBox="1">
            <a:spLocks noChangeArrowheads="1"/>
          </p:cNvSpPr>
          <p:nvPr/>
        </p:nvSpPr>
        <p:spPr bwMode="auto">
          <a:xfrm>
            <a:off x="468313" y="2420938"/>
            <a:ext cx="24018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400">
                <a:latin typeface="Tahoma" panose="020B0604030504040204" pitchFamily="34" charset="0"/>
              </a:rPr>
              <a:t>3</a:t>
            </a:r>
            <a:r>
              <a:rPr lang="ja-JP" altLang="en-US" sz="2400">
                <a:latin typeface="Tahoma" panose="020B0604030504040204" pitchFamily="34" charset="0"/>
              </a:rPr>
              <a:t>回振った平均値</a:t>
            </a:r>
          </a:p>
        </p:txBody>
      </p:sp>
      <p:sp>
        <p:nvSpPr>
          <p:cNvPr id="13334" name="Text Box 7">
            <a:extLst>
              <a:ext uri="{FF2B5EF4-FFF2-40B4-BE49-F238E27FC236}">
                <a16:creationId xmlns:a16="http://schemas.microsoft.com/office/drawing/2014/main" xmlns="" id="{78D89BE0-2D1F-4F56-A998-7680D0BF13D2}"/>
              </a:ext>
            </a:extLst>
          </p:cNvPr>
          <p:cNvSpPr txBox="1">
            <a:spLocks noChangeArrowheads="1"/>
          </p:cNvSpPr>
          <p:nvPr/>
        </p:nvSpPr>
        <p:spPr bwMode="auto">
          <a:xfrm>
            <a:off x="3348038" y="3933825"/>
            <a:ext cx="25685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400">
                <a:latin typeface="Tahoma" panose="020B0604030504040204" pitchFamily="34" charset="0"/>
              </a:rPr>
              <a:t>10</a:t>
            </a:r>
            <a:r>
              <a:rPr lang="ja-JP" altLang="en-US" sz="2400">
                <a:latin typeface="Tahoma" panose="020B0604030504040204" pitchFamily="34" charset="0"/>
              </a:rPr>
              <a:t>回振った平均値</a:t>
            </a:r>
          </a:p>
        </p:txBody>
      </p:sp>
      <p:graphicFrame>
        <p:nvGraphicFramePr>
          <p:cNvPr id="10457" name="Group 217">
            <a:extLst>
              <a:ext uri="{FF2B5EF4-FFF2-40B4-BE49-F238E27FC236}">
                <a16:creationId xmlns:a16="http://schemas.microsoft.com/office/drawing/2014/main" xmlns="" id="{0AB94B0E-0E0B-48FB-BD20-0CC29461F1D2}"/>
              </a:ext>
            </a:extLst>
          </p:cNvPr>
          <p:cNvGraphicFramePr>
            <a:graphicFrameLocks noGrp="1"/>
          </p:cNvGraphicFramePr>
          <p:nvPr>
            <p:ph sz="half" idx="2"/>
          </p:nvPr>
        </p:nvGraphicFramePr>
        <p:xfrm>
          <a:off x="5907088" y="1628775"/>
          <a:ext cx="3236912" cy="5029200"/>
        </p:xfrm>
        <a:graphic>
          <a:graphicData uri="http://schemas.openxmlformats.org/drawingml/2006/table">
            <a:tbl>
              <a:tblPr/>
              <a:tblGrid>
                <a:gridCol w="1619250">
                  <a:extLst>
                    <a:ext uri="{9D8B030D-6E8A-4147-A177-3AD203B41FA5}">
                      <a16:colId xmlns:a16="http://schemas.microsoft.com/office/drawing/2014/main" xmlns="" val="20000"/>
                    </a:ext>
                  </a:extLst>
                </a:gridCol>
                <a:gridCol w="1617662">
                  <a:extLst>
                    <a:ext uri="{9D8B030D-6E8A-4147-A177-3AD203B41FA5}">
                      <a16:colId xmlns:a16="http://schemas.microsoft.com/office/drawing/2014/main" xmlns="" val="20001"/>
                    </a:ext>
                  </a:extLst>
                </a:gridCol>
              </a:tblGrid>
              <a:tr h="3619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a:ln>
                            <a:noFill/>
                          </a:ln>
                          <a:solidFill>
                            <a:schemeClr val="tx1"/>
                          </a:solidFill>
                          <a:effectLst/>
                          <a:latin typeface="Arial" pitchFamily="34" charset="0"/>
                          <a:ea typeface="ＭＳ Ｐゴシック" pitchFamily="50" charset="-128"/>
                        </a:rPr>
                        <a:t>1</a:t>
                      </a:r>
                      <a:r>
                        <a:rPr kumimoji="1" lang="ja-JP" altLang="en-US" sz="2400" b="0" i="0" u="none" strike="noStrike" cap="none" normalizeH="0" baseline="0">
                          <a:ln>
                            <a:noFill/>
                          </a:ln>
                          <a:solidFill>
                            <a:schemeClr val="tx1"/>
                          </a:solidFill>
                          <a:effectLst/>
                          <a:latin typeface="Arial" pitchFamily="34" charset="0"/>
                          <a:ea typeface="ＭＳ Ｐゴシック" pitchFamily="50" charset="-128"/>
                        </a:rPr>
                        <a:t>回目</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2400" b="0" i="0" u="none" strike="noStrike" cap="none" normalizeH="0" baseline="0">
                        <a:ln>
                          <a:noFill/>
                        </a:ln>
                        <a:solidFill>
                          <a:schemeClr val="tx1"/>
                        </a:solidFill>
                        <a:effectLst/>
                        <a:latin typeface="Arial"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3635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a:ln>
                            <a:noFill/>
                          </a:ln>
                          <a:solidFill>
                            <a:schemeClr val="tx1"/>
                          </a:solidFill>
                          <a:effectLst/>
                          <a:latin typeface="Arial" pitchFamily="34" charset="0"/>
                          <a:ea typeface="ＭＳ Ｐゴシック" pitchFamily="50" charset="-128"/>
                        </a:rPr>
                        <a:t>2</a:t>
                      </a:r>
                      <a:r>
                        <a:rPr kumimoji="1" lang="ja-JP" altLang="en-US" sz="2400" b="0" i="0" u="none" strike="noStrike" cap="none" normalizeH="0" baseline="0">
                          <a:ln>
                            <a:noFill/>
                          </a:ln>
                          <a:solidFill>
                            <a:schemeClr val="tx1"/>
                          </a:solidFill>
                          <a:effectLst/>
                          <a:latin typeface="Arial" pitchFamily="34" charset="0"/>
                          <a:ea typeface="ＭＳ Ｐゴシック" pitchFamily="50" charset="-128"/>
                        </a:rPr>
                        <a:t>回目</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2400" b="0" i="0" u="none" strike="noStrike" cap="none" normalizeH="0" baseline="0">
                        <a:ln>
                          <a:noFill/>
                        </a:ln>
                        <a:solidFill>
                          <a:schemeClr val="tx1"/>
                        </a:solidFill>
                        <a:effectLst/>
                        <a:latin typeface="Arial"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3619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a:ln>
                            <a:noFill/>
                          </a:ln>
                          <a:solidFill>
                            <a:schemeClr val="tx1"/>
                          </a:solidFill>
                          <a:effectLst/>
                          <a:latin typeface="Arial" pitchFamily="34" charset="0"/>
                          <a:ea typeface="ＭＳ Ｐゴシック" pitchFamily="50" charset="-128"/>
                        </a:rPr>
                        <a:t>3</a:t>
                      </a:r>
                      <a:r>
                        <a:rPr kumimoji="1" lang="ja-JP" altLang="en-US" sz="2400" b="0" i="0" u="none" strike="noStrike" cap="none" normalizeH="0" baseline="0">
                          <a:ln>
                            <a:noFill/>
                          </a:ln>
                          <a:solidFill>
                            <a:schemeClr val="tx1"/>
                          </a:solidFill>
                          <a:effectLst/>
                          <a:latin typeface="Arial" pitchFamily="34" charset="0"/>
                          <a:ea typeface="ＭＳ Ｐゴシック" pitchFamily="50" charset="-128"/>
                        </a:rPr>
                        <a:t>回目</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2400" b="0" i="0" u="none" strike="noStrike" cap="none" normalizeH="0" baseline="0">
                        <a:ln>
                          <a:noFill/>
                        </a:ln>
                        <a:solidFill>
                          <a:schemeClr val="tx1"/>
                        </a:solidFill>
                        <a:effectLst/>
                        <a:latin typeface="Arial"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3635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a:ln>
                            <a:noFill/>
                          </a:ln>
                          <a:solidFill>
                            <a:schemeClr val="tx1"/>
                          </a:solidFill>
                          <a:effectLst/>
                          <a:latin typeface="Arial" pitchFamily="34" charset="0"/>
                          <a:ea typeface="ＭＳ Ｐゴシック" pitchFamily="50" charset="-128"/>
                        </a:rPr>
                        <a:t>4</a:t>
                      </a:r>
                      <a:r>
                        <a:rPr kumimoji="1" lang="ja-JP" altLang="en-US" sz="2400" b="0" i="0" u="none" strike="noStrike" cap="none" normalizeH="0" baseline="0">
                          <a:ln>
                            <a:noFill/>
                          </a:ln>
                          <a:solidFill>
                            <a:schemeClr val="tx1"/>
                          </a:solidFill>
                          <a:effectLst/>
                          <a:latin typeface="Arial" pitchFamily="34" charset="0"/>
                          <a:ea typeface="ＭＳ Ｐゴシック" pitchFamily="50" charset="-128"/>
                        </a:rPr>
                        <a:t>回目</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2400" b="0" i="0" u="none" strike="noStrike" cap="none" normalizeH="0" baseline="0">
                        <a:ln>
                          <a:noFill/>
                        </a:ln>
                        <a:solidFill>
                          <a:schemeClr val="tx1"/>
                        </a:solidFill>
                        <a:effectLst/>
                        <a:latin typeface="Arial"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3619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a:ln>
                            <a:noFill/>
                          </a:ln>
                          <a:solidFill>
                            <a:schemeClr val="tx1"/>
                          </a:solidFill>
                          <a:effectLst/>
                          <a:latin typeface="Arial" pitchFamily="34" charset="0"/>
                          <a:ea typeface="ＭＳ Ｐゴシック" pitchFamily="50" charset="-128"/>
                        </a:rPr>
                        <a:t>5</a:t>
                      </a:r>
                      <a:r>
                        <a:rPr kumimoji="1" lang="ja-JP" altLang="en-US" sz="2400" b="0" i="0" u="none" strike="noStrike" cap="none" normalizeH="0" baseline="0">
                          <a:ln>
                            <a:noFill/>
                          </a:ln>
                          <a:solidFill>
                            <a:schemeClr val="tx1"/>
                          </a:solidFill>
                          <a:effectLst/>
                          <a:latin typeface="Arial" pitchFamily="34" charset="0"/>
                          <a:ea typeface="ＭＳ Ｐゴシック" pitchFamily="50" charset="-128"/>
                        </a:rPr>
                        <a:t>回目</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2400" b="0" i="0" u="none" strike="noStrike" cap="none" normalizeH="0" baseline="0">
                        <a:ln>
                          <a:noFill/>
                        </a:ln>
                        <a:solidFill>
                          <a:schemeClr val="tx1"/>
                        </a:solidFill>
                        <a:effectLst/>
                        <a:latin typeface="Arial"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4"/>
                  </a:ext>
                </a:extLst>
              </a:tr>
              <a:tr h="3635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a:ln>
                            <a:noFill/>
                          </a:ln>
                          <a:solidFill>
                            <a:schemeClr val="tx1"/>
                          </a:solidFill>
                          <a:effectLst/>
                          <a:latin typeface="Arial" pitchFamily="34" charset="0"/>
                          <a:ea typeface="ＭＳ Ｐゴシック" pitchFamily="50" charset="-128"/>
                        </a:rPr>
                        <a:t>6</a:t>
                      </a:r>
                      <a:r>
                        <a:rPr kumimoji="1" lang="ja-JP" altLang="en-US" sz="2400" b="0" i="0" u="none" strike="noStrike" cap="none" normalizeH="0" baseline="0">
                          <a:ln>
                            <a:noFill/>
                          </a:ln>
                          <a:solidFill>
                            <a:schemeClr val="tx1"/>
                          </a:solidFill>
                          <a:effectLst/>
                          <a:latin typeface="Arial" pitchFamily="34" charset="0"/>
                          <a:ea typeface="ＭＳ Ｐゴシック" pitchFamily="50" charset="-128"/>
                        </a:rPr>
                        <a:t>回目</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2400" b="0" i="0" u="none" strike="noStrike" cap="none" normalizeH="0" baseline="0">
                        <a:ln>
                          <a:noFill/>
                        </a:ln>
                        <a:solidFill>
                          <a:schemeClr val="tx1"/>
                        </a:solidFill>
                        <a:effectLst/>
                        <a:latin typeface="Arial"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5"/>
                  </a:ext>
                </a:extLst>
              </a:tr>
              <a:tr h="3619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a:ln>
                            <a:noFill/>
                          </a:ln>
                          <a:solidFill>
                            <a:schemeClr val="tx1"/>
                          </a:solidFill>
                          <a:effectLst/>
                          <a:latin typeface="Arial" pitchFamily="34" charset="0"/>
                          <a:ea typeface="ＭＳ Ｐゴシック" pitchFamily="50" charset="-128"/>
                        </a:rPr>
                        <a:t>7</a:t>
                      </a:r>
                      <a:r>
                        <a:rPr kumimoji="1" lang="ja-JP" altLang="en-US" sz="2400" b="0" i="0" u="none" strike="noStrike" cap="none" normalizeH="0" baseline="0">
                          <a:ln>
                            <a:noFill/>
                          </a:ln>
                          <a:solidFill>
                            <a:schemeClr val="tx1"/>
                          </a:solidFill>
                          <a:effectLst/>
                          <a:latin typeface="Arial" pitchFamily="34" charset="0"/>
                          <a:ea typeface="ＭＳ Ｐゴシック" pitchFamily="50" charset="-128"/>
                        </a:rPr>
                        <a:t>回目</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2400" b="0" i="0" u="none" strike="noStrike" cap="none" normalizeH="0" baseline="0">
                        <a:ln>
                          <a:noFill/>
                        </a:ln>
                        <a:solidFill>
                          <a:schemeClr val="tx1"/>
                        </a:solidFill>
                        <a:effectLst/>
                        <a:latin typeface="Arial"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6"/>
                  </a:ext>
                </a:extLst>
              </a:tr>
              <a:tr h="3635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a:ln>
                            <a:noFill/>
                          </a:ln>
                          <a:solidFill>
                            <a:schemeClr val="tx1"/>
                          </a:solidFill>
                          <a:effectLst/>
                          <a:latin typeface="Arial" pitchFamily="34" charset="0"/>
                          <a:ea typeface="ＭＳ Ｐゴシック" pitchFamily="50" charset="-128"/>
                        </a:rPr>
                        <a:t>8</a:t>
                      </a:r>
                      <a:r>
                        <a:rPr kumimoji="1" lang="ja-JP" altLang="en-US" sz="2400" b="0" i="0" u="none" strike="noStrike" cap="none" normalizeH="0" baseline="0">
                          <a:ln>
                            <a:noFill/>
                          </a:ln>
                          <a:solidFill>
                            <a:schemeClr val="tx1"/>
                          </a:solidFill>
                          <a:effectLst/>
                          <a:latin typeface="Arial" pitchFamily="34" charset="0"/>
                          <a:ea typeface="ＭＳ Ｐゴシック" pitchFamily="50" charset="-128"/>
                        </a:rPr>
                        <a:t>回目</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2400" b="0" i="0" u="none" strike="noStrike" cap="none" normalizeH="0" baseline="0">
                        <a:ln>
                          <a:noFill/>
                        </a:ln>
                        <a:solidFill>
                          <a:schemeClr val="tx1"/>
                        </a:solidFill>
                        <a:effectLst/>
                        <a:latin typeface="Arial"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7"/>
                  </a:ext>
                </a:extLst>
              </a:tr>
              <a:tr h="3619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a:ln>
                            <a:noFill/>
                          </a:ln>
                          <a:solidFill>
                            <a:schemeClr val="tx1"/>
                          </a:solidFill>
                          <a:effectLst/>
                          <a:latin typeface="Arial" pitchFamily="34" charset="0"/>
                          <a:ea typeface="ＭＳ Ｐゴシック" pitchFamily="50" charset="-128"/>
                        </a:rPr>
                        <a:t>9</a:t>
                      </a:r>
                      <a:r>
                        <a:rPr kumimoji="1" lang="ja-JP" altLang="en-US" sz="2400" b="0" i="0" u="none" strike="noStrike" cap="none" normalizeH="0" baseline="0">
                          <a:ln>
                            <a:noFill/>
                          </a:ln>
                          <a:solidFill>
                            <a:schemeClr val="tx1"/>
                          </a:solidFill>
                          <a:effectLst/>
                          <a:latin typeface="Arial" pitchFamily="34" charset="0"/>
                          <a:ea typeface="ＭＳ Ｐゴシック" pitchFamily="50" charset="-128"/>
                        </a:rPr>
                        <a:t>回目</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2400" b="0" i="0" u="none" strike="noStrike" cap="none" normalizeH="0" baseline="0">
                        <a:ln>
                          <a:noFill/>
                        </a:ln>
                        <a:solidFill>
                          <a:schemeClr val="tx1"/>
                        </a:solidFill>
                        <a:effectLst/>
                        <a:latin typeface="Arial"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8"/>
                  </a:ext>
                </a:extLst>
              </a:tr>
              <a:tr h="3635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a:ln>
                            <a:noFill/>
                          </a:ln>
                          <a:solidFill>
                            <a:schemeClr val="tx1"/>
                          </a:solidFill>
                          <a:effectLst/>
                          <a:latin typeface="Arial" pitchFamily="34" charset="0"/>
                          <a:ea typeface="ＭＳ Ｐゴシック" pitchFamily="50" charset="-128"/>
                        </a:rPr>
                        <a:t>10</a:t>
                      </a:r>
                      <a:r>
                        <a:rPr kumimoji="1" lang="ja-JP" altLang="en-US" sz="2400" b="0" i="0" u="none" strike="noStrike" cap="none" normalizeH="0" baseline="0">
                          <a:ln>
                            <a:noFill/>
                          </a:ln>
                          <a:solidFill>
                            <a:schemeClr val="tx1"/>
                          </a:solidFill>
                          <a:effectLst/>
                          <a:latin typeface="Arial" pitchFamily="34" charset="0"/>
                          <a:ea typeface="ＭＳ Ｐゴシック" pitchFamily="50" charset="-128"/>
                        </a:rPr>
                        <a:t>回目</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2400" b="0" i="0" u="none" strike="noStrike" cap="none" normalizeH="0" baseline="0">
                        <a:ln>
                          <a:noFill/>
                        </a:ln>
                        <a:solidFill>
                          <a:schemeClr val="tx1"/>
                        </a:solidFill>
                        <a:effectLst/>
                        <a:latin typeface="Arial"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9"/>
                  </a:ext>
                </a:extLst>
              </a:tr>
              <a:tr h="3619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2400" b="0" i="0" u="none" strike="noStrike" cap="none" normalizeH="0" baseline="0">
                          <a:ln>
                            <a:noFill/>
                          </a:ln>
                          <a:solidFill>
                            <a:schemeClr val="tx1"/>
                          </a:solidFill>
                          <a:effectLst/>
                          <a:latin typeface="Arial" pitchFamily="34" charset="0"/>
                          <a:ea typeface="ＭＳ Ｐゴシック" pitchFamily="50" charset="-128"/>
                        </a:rPr>
                        <a:t>平均</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2400" b="0" i="0" u="none" strike="noStrike" cap="none" normalizeH="0" baseline="0">
                        <a:ln>
                          <a:noFill/>
                        </a:ln>
                        <a:solidFill>
                          <a:schemeClr val="tx1"/>
                        </a:solidFill>
                        <a:effectLst/>
                        <a:latin typeface="Arial" pitchFamily="34" charset="0"/>
                        <a:ea typeface="ＭＳ Ｐゴシック" pitchFamily="50"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0"/>
                  </a:ext>
                </a:extLst>
              </a:tr>
            </a:tbl>
          </a:graphicData>
        </a:graphic>
      </p:graphicFrame>
      <p:sp>
        <p:nvSpPr>
          <p:cNvPr id="10459" name="Rectangle 219">
            <a:hlinkClick r:id="rId3" action="ppaction://hlinkfile"/>
            <a:extLst>
              <a:ext uri="{FF2B5EF4-FFF2-40B4-BE49-F238E27FC236}">
                <a16:creationId xmlns:a16="http://schemas.microsoft.com/office/drawing/2014/main" xmlns="" id="{34564638-13D9-4943-8A6B-EFE0CC049E1C}"/>
              </a:ext>
            </a:extLst>
          </p:cNvPr>
          <p:cNvSpPr>
            <a:spLocks noChangeArrowheads="1"/>
          </p:cNvSpPr>
          <p:nvPr/>
        </p:nvSpPr>
        <p:spPr bwMode="auto">
          <a:xfrm>
            <a:off x="228600" y="6324600"/>
            <a:ext cx="641350" cy="366713"/>
          </a:xfrm>
          <a:prstGeom prst="rect">
            <a:avLst/>
          </a:prstGeom>
          <a:noFill/>
          <a:ln w="9525">
            <a:noFill/>
            <a:miter lim="800000"/>
            <a:headEnd/>
            <a:tailEnd/>
          </a:ln>
          <a:effectLst/>
        </p:spPr>
        <p:txBody>
          <a:bodyPr wrap="none">
            <a:spAutoFit/>
          </a:bodyPr>
          <a:lstStyle/>
          <a:p>
            <a:pPr eaLnBrk="1" hangingPunct="1">
              <a:defRPr/>
            </a:pPr>
            <a:r>
              <a:rPr lang="ja-JP" altLang="en-US" u="sng" dirty="0">
                <a:solidFill>
                  <a:schemeClr val="folHlink"/>
                </a:solidFill>
                <a:effectLst>
                  <a:outerShdw blurRad="38100" dist="38100" dir="2700000" algn="tl">
                    <a:srgbClr val="000000"/>
                  </a:outerShdw>
                </a:effectLst>
                <a:hlinkClick r:id="rId4" action="ppaction://hlinkfile"/>
              </a:rPr>
              <a:t>計算</a:t>
            </a:r>
            <a:endParaRPr lang="ja-JP" altLang="en-US" u="sng" dirty="0">
              <a:solidFill>
                <a:schemeClr val="folHlink"/>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1">
            <a:extLst>
              <a:ext uri="{FF2B5EF4-FFF2-40B4-BE49-F238E27FC236}">
                <a16:creationId xmlns:a16="http://schemas.microsoft.com/office/drawing/2014/main" xmlns="" id="{3DB31EF5-F58D-467F-A1F1-44B44CE197B4}"/>
              </a:ext>
            </a:extLst>
          </p:cNvPr>
          <p:cNvSpPr>
            <a:spLocks noChangeArrowheads="1"/>
          </p:cNvSpPr>
          <p:nvPr/>
        </p:nvSpPr>
        <p:spPr bwMode="auto">
          <a:xfrm>
            <a:off x="250825" y="1412875"/>
            <a:ext cx="8713788" cy="3816350"/>
          </a:xfrm>
          <a:prstGeom prst="rect">
            <a:avLst/>
          </a:prstGeom>
          <a:solidFill>
            <a:srgbClr val="FFFFCC"/>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4339" name="Rectangle 2">
            <a:extLst>
              <a:ext uri="{FF2B5EF4-FFF2-40B4-BE49-F238E27FC236}">
                <a16:creationId xmlns:a16="http://schemas.microsoft.com/office/drawing/2014/main" xmlns="" id="{ADD8460B-11A5-410B-A55B-108272B5FEDE}"/>
              </a:ext>
            </a:extLst>
          </p:cNvPr>
          <p:cNvSpPr>
            <a:spLocks noGrp="1" noChangeArrowheads="1"/>
          </p:cNvSpPr>
          <p:nvPr>
            <p:ph type="title"/>
          </p:nvPr>
        </p:nvSpPr>
        <p:spPr/>
        <p:txBody>
          <a:bodyPr/>
          <a:lstStyle/>
          <a:p>
            <a:pPr eaLnBrk="1" hangingPunct="1"/>
            <a:r>
              <a:rPr lang="ja-JP" altLang="en-US">
                <a:solidFill>
                  <a:schemeClr val="tx1"/>
                </a:solidFill>
              </a:rPr>
              <a:t>平均値の実験標準偏差の求め方</a:t>
            </a:r>
          </a:p>
        </p:txBody>
      </p:sp>
      <p:sp>
        <p:nvSpPr>
          <p:cNvPr id="14340" name="Text Box 4">
            <a:extLst>
              <a:ext uri="{FF2B5EF4-FFF2-40B4-BE49-F238E27FC236}">
                <a16:creationId xmlns:a16="http://schemas.microsoft.com/office/drawing/2014/main" xmlns="" id="{BB77BB2F-1E81-4399-8ABB-FA49A5B0B9F9}"/>
              </a:ext>
            </a:extLst>
          </p:cNvPr>
          <p:cNvSpPr txBox="1">
            <a:spLocks noChangeArrowheads="1"/>
          </p:cNvSpPr>
          <p:nvPr/>
        </p:nvSpPr>
        <p:spPr bwMode="auto">
          <a:xfrm>
            <a:off x="755650" y="1484313"/>
            <a:ext cx="7796213"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solidFill>
                  <a:schemeClr val="bg2"/>
                </a:solidFill>
                <a:latin typeface="Tahoma" panose="020B0604030504040204" pitchFamily="34" charset="0"/>
              </a:rPr>
              <a:t>平均値の実験標準偏差と，最初に算出した実験標準偏差の間には以下の関係がある．</a:t>
            </a:r>
          </a:p>
        </p:txBody>
      </p:sp>
      <p:graphicFrame>
        <p:nvGraphicFramePr>
          <p:cNvPr id="14341" name="Object 5">
            <a:extLst>
              <a:ext uri="{FF2B5EF4-FFF2-40B4-BE49-F238E27FC236}">
                <a16:creationId xmlns:a16="http://schemas.microsoft.com/office/drawing/2014/main" xmlns="" id="{1BBE82D5-4ACC-40FB-92F1-9A76E2CD66E0}"/>
              </a:ext>
            </a:extLst>
          </p:cNvPr>
          <p:cNvGraphicFramePr>
            <a:graphicFrameLocks noChangeAspect="1"/>
          </p:cNvGraphicFramePr>
          <p:nvPr/>
        </p:nvGraphicFramePr>
        <p:xfrm>
          <a:off x="3348038" y="2565400"/>
          <a:ext cx="1852612" cy="1068388"/>
        </p:xfrm>
        <a:graphic>
          <a:graphicData uri="http://schemas.openxmlformats.org/presentationml/2006/ole">
            <mc:AlternateContent xmlns:mc="http://schemas.openxmlformats.org/markup-compatibility/2006">
              <mc:Choice xmlns:v="urn:schemas-microsoft-com:vml" Requires="v">
                <p:oleObj spid="_x0000_s14349" name="Equation" r:id="rId4" imgW="660113" imgH="380835" progId="Equation.DSMT4">
                  <p:embed/>
                </p:oleObj>
              </mc:Choice>
              <mc:Fallback>
                <p:oleObj name="Equation" r:id="rId4" imgW="660113" imgH="380835"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48038" y="2565400"/>
                        <a:ext cx="1852612" cy="1068388"/>
                      </a:xfrm>
                      <a:prstGeom prst="rect">
                        <a:avLst/>
                      </a:prstGeom>
                      <a:noFill/>
                      <a:ln>
                        <a:noFill/>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4342" name="Text Box 6">
            <a:extLst>
              <a:ext uri="{FF2B5EF4-FFF2-40B4-BE49-F238E27FC236}">
                <a16:creationId xmlns:a16="http://schemas.microsoft.com/office/drawing/2014/main" xmlns="" id="{61361A3F-834A-4BEA-AEF7-FCA8DBB6BCF9}"/>
              </a:ext>
            </a:extLst>
          </p:cNvPr>
          <p:cNvSpPr txBox="1">
            <a:spLocks noChangeArrowheads="1"/>
          </p:cNvSpPr>
          <p:nvPr/>
        </p:nvSpPr>
        <p:spPr bwMode="auto">
          <a:xfrm>
            <a:off x="812800" y="3941763"/>
            <a:ext cx="78486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solidFill>
                  <a:schemeClr val="bg2"/>
                </a:solidFill>
                <a:latin typeface="Tahoma" panose="020B0604030504040204" pitchFamily="34" charset="0"/>
              </a:rPr>
              <a:t>ここで，　　　は平均値の実験標準偏差，</a:t>
            </a:r>
            <a:r>
              <a:rPr lang="en-US" altLang="ja-JP" sz="2800" i="1">
                <a:solidFill>
                  <a:schemeClr val="bg2"/>
                </a:solidFill>
                <a:latin typeface="Times New Roman" panose="02020603050405020304" pitchFamily="18" charset="0"/>
              </a:rPr>
              <a:t>s</a:t>
            </a:r>
            <a:r>
              <a:rPr lang="en-US" altLang="ja-JP" sz="2800">
                <a:solidFill>
                  <a:schemeClr val="bg2"/>
                </a:solidFill>
                <a:latin typeface="Times New Roman" panose="02020603050405020304" pitchFamily="18" charset="0"/>
              </a:rPr>
              <a:t>(</a:t>
            </a:r>
            <a:r>
              <a:rPr lang="en-US" altLang="ja-JP" sz="2800" i="1">
                <a:solidFill>
                  <a:schemeClr val="bg2"/>
                </a:solidFill>
                <a:latin typeface="Times New Roman" panose="02020603050405020304" pitchFamily="18" charset="0"/>
              </a:rPr>
              <a:t>x</a:t>
            </a:r>
            <a:r>
              <a:rPr lang="en-US" altLang="ja-JP" sz="2800">
                <a:solidFill>
                  <a:schemeClr val="bg2"/>
                </a:solidFill>
                <a:latin typeface="Times New Roman" panose="02020603050405020304" pitchFamily="18" charset="0"/>
              </a:rPr>
              <a:t>)</a:t>
            </a:r>
            <a:r>
              <a:rPr lang="ja-JP" altLang="en-US" sz="2800">
                <a:solidFill>
                  <a:schemeClr val="bg2"/>
                </a:solidFill>
                <a:latin typeface="Tahoma" panose="020B0604030504040204" pitchFamily="34" charset="0"/>
              </a:rPr>
              <a:t>はデータの実験標準偏差，</a:t>
            </a:r>
            <a:r>
              <a:rPr lang="en-US" altLang="ja-JP" sz="2800" i="1">
                <a:solidFill>
                  <a:schemeClr val="bg2"/>
                </a:solidFill>
                <a:latin typeface="Times New Roman" panose="02020603050405020304" pitchFamily="18" charset="0"/>
              </a:rPr>
              <a:t>n</a:t>
            </a:r>
            <a:r>
              <a:rPr lang="ja-JP" altLang="en-US" sz="2800">
                <a:solidFill>
                  <a:schemeClr val="bg2"/>
                </a:solidFill>
                <a:latin typeface="Tahoma" panose="020B0604030504040204" pitchFamily="34" charset="0"/>
              </a:rPr>
              <a:t>は測定回数である．</a:t>
            </a:r>
          </a:p>
        </p:txBody>
      </p:sp>
      <p:graphicFrame>
        <p:nvGraphicFramePr>
          <p:cNvPr id="14343" name="Object 7">
            <a:extLst>
              <a:ext uri="{FF2B5EF4-FFF2-40B4-BE49-F238E27FC236}">
                <a16:creationId xmlns:a16="http://schemas.microsoft.com/office/drawing/2014/main" xmlns="" id="{CAE6A186-AE00-4B3C-80DB-8448F74D9C1E}"/>
              </a:ext>
            </a:extLst>
          </p:cNvPr>
          <p:cNvGraphicFramePr>
            <a:graphicFrameLocks noGrp="1" noChangeAspect="1"/>
          </p:cNvGraphicFramePr>
          <p:nvPr>
            <p:ph idx="1"/>
          </p:nvPr>
        </p:nvGraphicFramePr>
        <p:xfrm>
          <a:off x="1979613" y="3930650"/>
          <a:ext cx="631825" cy="509588"/>
        </p:xfrm>
        <a:graphic>
          <a:graphicData uri="http://schemas.openxmlformats.org/presentationml/2006/ole">
            <mc:AlternateContent xmlns:mc="http://schemas.openxmlformats.org/markup-compatibility/2006">
              <mc:Choice xmlns:v="urn:schemas-microsoft-com:vml" Requires="v">
                <p:oleObj spid="_x0000_s14350" name="Equation" r:id="rId6" imgW="279400" imgH="190500" progId="Equation.DSMT4">
                  <p:embed/>
                </p:oleObj>
              </mc:Choice>
              <mc:Fallback>
                <p:oleObj name="Equation" r:id="rId6" imgW="279400" imgH="190500" progId="Equation.DSMT4">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79613" y="3930650"/>
                        <a:ext cx="631825" cy="509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4344" name="Text Box 10">
            <a:extLst>
              <a:ext uri="{FF2B5EF4-FFF2-40B4-BE49-F238E27FC236}">
                <a16:creationId xmlns:a16="http://schemas.microsoft.com/office/drawing/2014/main" xmlns="" id="{179DE269-FEAE-4FFF-A4F7-F32D1AACD206}"/>
              </a:ext>
            </a:extLst>
          </p:cNvPr>
          <p:cNvSpPr txBox="1">
            <a:spLocks noChangeArrowheads="1"/>
          </p:cNvSpPr>
          <p:nvPr/>
        </p:nvSpPr>
        <p:spPr bwMode="auto">
          <a:xfrm>
            <a:off x="1225550" y="5608638"/>
            <a:ext cx="6816725"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2800">
                <a:solidFill>
                  <a:srgbClr val="FFFF00"/>
                </a:solidFill>
                <a:latin typeface="Tahoma" panose="020B0604030504040204" pitchFamily="34" charset="0"/>
              </a:rPr>
              <a:t>ここで求められた平均値の実験標準偏差が</a:t>
            </a:r>
          </a:p>
          <a:p>
            <a:pPr algn="ctr" eaLnBrk="1" hangingPunct="1">
              <a:spcBef>
                <a:spcPct val="0"/>
              </a:spcBef>
              <a:buFontTx/>
              <a:buNone/>
            </a:pPr>
            <a:r>
              <a:rPr lang="ja-JP" altLang="en-US" sz="2800">
                <a:solidFill>
                  <a:srgbClr val="FFFF00"/>
                </a:solidFill>
                <a:latin typeface="Tahoma" panose="020B0604030504040204" pitchFamily="34" charset="0"/>
              </a:rPr>
              <a:t>タイプ</a:t>
            </a:r>
            <a:r>
              <a:rPr lang="en-US" altLang="ja-JP" sz="2800">
                <a:solidFill>
                  <a:srgbClr val="FFFF00"/>
                </a:solidFill>
                <a:latin typeface="Tahoma" panose="020B0604030504040204" pitchFamily="34" charset="0"/>
              </a:rPr>
              <a:t>A</a:t>
            </a:r>
            <a:r>
              <a:rPr lang="ja-JP" altLang="en-US" sz="2800">
                <a:solidFill>
                  <a:srgbClr val="FFFF00"/>
                </a:solidFill>
                <a:latin typeface="Tahoma" panose="020B0604030504040204" pitchFamily="34" charset="0"/>
              </a:rPr>
              <a:t>の評価で求められた不確かさとなる．</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xmlns="" id="{03ACD5C9-8D13-42FC-B696-C7A67A0A8A3E}"/>
              </a:ext>
            </a:extLst>
          </p:cNvPr>
          <p:cNvSpPr>
            <a:spLocks noGrp="1" noChangeArrowheads="1"/>
          </p:cNvSpPr>
          <p:nvPr>
            <p:ph type="title"/>
          </p:nvPr>
        </p:nvSpPr>
        <p:spPr/>
        <p:txBody>
          <a:bodyPr/>
          <a:lstStyle/>
          <a:p>
            <a:pPr eaLnBrk="1" hangingPunct="1"/>
            <a:r>
              <a:rPr lang="ja-JP" altLang="en-US">
                <a:solidFill>
                  <a:schemeClr val="tx1"/>
                </a:solidFill>
              </a:rPr>
              <a:t>有効数字について</a:t>
            </a:r>
          </a:p>
        </p:txBody>
      </p:sp>
      <p:sp>
        <p:nvSpPr>
          <p:cNvPr id="15363" name="Text Box 4">
            <a:extLst>
              <a:ext uri="{FF2B5EF4-FFF2-40B4-BE49-F238E27FC236}">
                <a16:creationId xmlns:a16="http://schemas.microsoft.com/office/drawing/2014/main" xmlns="" id="{40AFFB22-042A-49AF-8C2B-D4541992FAC9}"/>
              </a:ext>
            </a:extLst>
          </p:cNvPr>
          <p:cNvSpPr txBox="1">
            <a:spLocks noChangeArrowheads="1"/>
          </p:cNvSpPr>
          <p:nvPr/>
        </p:nvSpPr>
        <p:spPr bwMode="auto">
          <a:xfrm>
            <a:off x="0" y="4548188"/>
            <a:ext cx="91440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a:solidFill>
                  <a:srgbClr val="FFFF00"/>
                </a:solidFill>
                <a:latin typeface="Tahoma" panose="020B0604030504040204" pitchFamily="34" charset="0"/>
              </a:rPr>
              <a:t>よって，個々に算出された不確かさはこの後に合成する必要があるため，</a:t>
            </a:r>
            <a:r>
              <a:rPr lang="en-US" altLang="ja-JP"/>
              <a:t> </a:t>
            </a:r>
            <a:r>
              <a:rPr lang="en-US" altLang="ja-JP">
                <a:solidFill>
                  <a:srgbClr val="FFFF00"/>
                </a:solidFill>
              </a:rPr>
              <a:t>4</a:t>
            </a:r>
            <a:r>
              <a:rPr lang="ja-JP" altLang="en-US">
                <a:solidFill>
                  <a:srgbClr val="FFFF00"/>
                </a:solidFill>
              </a:rPr>
              <a:t>桁以上</a:t>
            </a:r>
            <a:r>
              <a:rPr lang="ja-JP" altLang="en-US">
                <a:solidFill>
                  <a:srgbClr val="FFFF00"/>
                </a:solidFill>
                <a:latin typeface="Tahoma" panose="020B0604030504040204" pitchFamily="34" charset="0"/>
              </a:rPr>
              <a:t>計算しておく．</a:t>
            </a:r>
          </a:p>
        </p:txBody>
      </p:sp>
      <p:sp>
        <p:nvSpPr>
          <p:cNvPr id="23559" name="Text Box 7">
            <a:extLst>
              <a:ext uri="{FF2B5EF4-FFF2-40B4-BE49-F238E27FC236}">
                <a16:creationId xmlns:a16="http://schemas.microsoft.com/office/drawing/2014/main" xmlns="" id="{BEFED0F0-CF2A-4F4E-AE94-2CD3E5628776}"/>
              </a:ext>
            </a:extLst>
          </p:cNvPr>
          <p:cNvSpPr txBox="1">
            <a:spLocks noChangeArrowheads="1"/>
          </p:cNvSpPr>
          <p:nvPr/>
        </p:nvSpPr>
        <p:spPr bwMode="auto">
          <a:xfrm>
            <a:off x="735013" y="1884363"/>
            <a:ext cx="7748587" cy="1176337"/>
          </a:xfrm>
          <a:prstGeom prst="rect">
            <a:avLst/>
          </a:prstGeom>
          <a:noFill/>
          <a:ln w="9525">
            <a:noFill/>
            <a:miter lim="800000"/>
            <a:headEnd/>
            <a:tailEnd/>
          </a:ln>
          <a:effectLst/>
        </p:spPr>
        <p:txBody>
          <a:bodyPr wrap="none">
            <a:spAutoFit/>
          </a:bodyPr>
          <a:lstStyle/>
          <a:p>
            <a:pPr eaLnBrk="1" hangingPunct="1">
              <a:spcBef>
                <a:spcPct val="20000"/>
              </a:spcBef>
              <a:buClr>
                <a:schemeClr val="hlink"/>
              </a:buClr>
              <a:buSzPct val="65000"/>
              <a:buFont typeface="Wingdings" pitchFamily="2" charset="2"/>
              <a:buNone/>
              <a:defRPr/>
            </a:pPr>
            <a:r>
              <a:rPr lang="ja-JP" altLang="en-US" sz="3200" dirty="0"/>
              <a:t>校正証明書に記載する最終的な不確かさは</a:t>
            </a:r>
          </a:p>
          <a:p>
            <a:pPr eaLnBrk="1" hangingPunct="1">
              <a:spcBef>
                <a:spcPct val="20000"/>
              </a:spcBef>
              <a:buClr>
                <a:schemeClr val="hlink"/>
              </a:buClr>
              <a:buSzPct val="65000"/>
              <a:buFont typeface="Wingdings" pitchFamily="2" charset="2"/>
              <a:buNone/>
              <a:defRPr/>
            </a:pPr>
            <a:r>
              <a:rPr lang="en-US" altLang="ja-JP" sz="3200" dirty="0"/>
              <a:t>2</a:t>
            </a:r>
            <a:r>
              <a:rPr lang="ja-JP" altLang="en-US" sz="3200" dirty="0"/>
              <a:t>桁の有効数字で十分である</a:t>
            </a:r>
            <a:r>
              <a:rPr lang="ja-JP" altLang="en-US" sz="3200" dirty="0">
                <a:effectLst>
                  <a:outerShdw blurRad="38100" dist="38100" dir="2700000" algn="tl">
                    <a:srgbClr val="000000"/>
                  </a:outerShdw>
                </a:effectLst>
                <a:latin typeface="Tahoma" pitchFamily="34" charset="0"/>
              </a:rPr>
              <a:t>．</a:t>
            </a:r>
            <a:endParaRPr lang="ja-JP" altLang="en-US" sz="3200" dirty="0">
              <a:latin typeface="Tahoma" pitchFamily="34" charset="0"/>
            </a:endParaRPr>
          </a:p>
        </p:txBody>
      </p:sp>
      <p:sp>
        <p:nvSpPr>
          <p:cNvPr id="15365" name="AutoShape 8">
            <a:extLst>
              <a:ext uri="{FF2B5EF4-FFF2-40B4-BE49-F238E27FC236}">
                <a16:creationId xmlns:a16="http://schemas.microsoft.com/office/drawing/2014/main" xmlns="" id="{5E315F21-1CB8-4ADA-8190-1C143C69DA0B}"/>
              </a:ext>
            </a:extLst>
          </p:cNvPr>
          <p:cNvSpPr>
            <a:spLocks noChangeArrowheads="1"/>
          </p:cNvSpPr>
          <p:nvPr/>
        </p:nvSpPr>
        <p:spPr bwMode="auto">
          <a:xfrm>
            <a:off x="4067175" y="3141663"/>
            <a:ext cx="720725" cy="1368425"/>
          </a:xfrm>
          <a:prstGeom prst="downArrow">
            <a:avLst>
              <a:gd name="adj1" fmla="val 50000"/>
              <a:gd name="adj2" fmla="val 47467"/>
            </a:avLst>
          </a:prstGeom>
          <a:solidFill>
            <a:srgbClr val="00FF00"/>
          </a:solidFill>
          <a:ln w="9525">
            <a:solidFill>
              <a:schemeClr val="tx1"/>
            </a:solidFill>
            <a:miter lim="800000"/>
            <a:headEnd/>
            <a:tailEnd/>
          </a:ln>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xmlns="" id="{D7E31097-8256-4A68-9D56-4EEE669CFFA4}"/>
              </a:ext>
            </a:extLst>
          </p:cNvPr>
          <p:cNvSpPr>
            <a:spLocks noGrp="1" noChangeArrowheads="1"/>
          </p:cNvSpPr>
          <p:nvPr>
            <p:ph type="title"/>
          </p:nvPr>
        </p:nvSpPr>
        <p:spPr/>
        <p:txBody>
          <a:bodyPr/>
          <a:lstStyle/>
          <a:p>
            <a:pPr eaLnBrk="1" hangingPunct="1"/>
            <a:r>
              <a:rPr lang="ja-JP" altLang="en-US">
                <a:solidFill>
                  <a:schemeClr val="tx1"/>
                </a:solidFill>
              </a:rPr>
              <a:t>バジェットシートへの挿入</a:t>
            </a:r>
          </a:p>
        </p:txBody>
      </p:sp>
      <p:sp>
        <p:nvSpPr>
          <p:cNvPr id="16387" name="Text Box 82">
            <a:extLst>
              <a:ext uri="{FF2B5EF4-FFF2-40B4-BE49-F238E27FC236}">
                <a16:creationId xmlns:a16="http://schemas.microsoft.com/office/drawing/2014/main" xmlns="" id="{82614E96-FEDA-4C9E-9433-F320EB5FA2AC}"/>
              </a:ext>
            </a:extLst>
          </p:cNvPr>
          <p:cNvSpPr txBox="1">
            <a:spLocks noChangeArrowheads="1"/>
          </p:cNvSpPr>
          <p:nvPr/>
        </p:nvSpPr>
        <p:spPr bwMode="auto">
          <a:xfrm>
            <a:off x="0" y="4630738"/>
            <a:ext cx="2592388" cy="2227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latin typeface="Tahoma" panose="020B0604030504040204" pitchFamily="34" charset="0"/>
              </a:rPr>
              <a:t>タイプ</a:t>
            </a:r>
            <a:r>
              <a:rPr lang="en-US" altLang="ja-JP" sz="2800">
                <a:latin typeface="Tahoma" panose="020B0604030504040204" pitchFamily="34" charset="0"/>
              </a:rPr>
              <a:t>A</a:t>
            </a:r>
            <a:r>
              <a:rPr lang="ja-JP" altLang="en-US" sz="2800">
                <a:latin typeface="Tahoma" panose="020B0604030504040204" pitchFamily="34" charset="0"/>
              </a:rPr>
              <a:t>評価では，この欄に算出された平均値の実験標準偏差を書き込む</a:t>
            </a:r>
          </a:p>
        </p:txBody>
      </p:sp>
      <p:sp>
        <p:nvSpPr>
          <p:cNvPr id="16388" name="Text Box 91">
            <a:extLst>
              <a:ext uri="{FF2B5EF4-FFF2-40B4-BE49-F238E27FC236}">
                <a16:creationId xmlns:a16="http://schemas.microsoft.com/office/drawing/2014/main" xmlns="" id="{D849CABA-765F-4458-8AFF-D7A85146C660}"/>
              </a:ext>
            </a:extLst>
          </p:cNvPr>
          <p:cNvSpPr txBox="1">
            <a:spLocks noChangeArrowheads="1"/>
          </p:cNvSpPr>
          <p:nvPr/>
        </p:nvSpPr>
        <p:spPr bwMode="auto">
          <a:xfrm>
            <a:off x="2987675" y="5013325"/>
            <a:ext cx="6156325"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latin typeface="Tahoma" panose="020B0604030504040204" pitchFamily="34" charset="0"/>
              </a:rPr>
              <a:t>これらの欄は標準偏差を求めるためのものであるので，すでに標準偏差を算出しているタイプ</a:t>
            </a:r>
            <a:r>
              <a:rPr lang="en-US" altLang="ja-JP" sz="2800">
                <a:latin typeface="Tahoma" panose="020B0604030504040204" pitchFamily="34" charset="0"/>
              </a:rPr>
              <a:t>A</a:t>
            </a:r>
            <a:r>
              <a:rPr lang="ja-JP" altLang="en-US" sz="2800">
                <a:latin typeface="Tahoma" panose="020B0604030504040204" pitchFamily="34" charset="0"/>
              </a:rPr>
              <a:t>評価では「確率分布」欄は空欄，「除数」欄はすべて</a:t>
            </a:r>
            <a:r>
              <a:rPr lang="en-US" altLang="ja-JP" sz="2800">
                <a:latin typeface="Tahoma" panose="020B0604030504040204" pitchFamily="34" charset="0"/>
              </a:rPr>
              <a:t>1</a:t>
            </a:r>
            <a:r>
              <a:rPr lang="ja-JP" altLang="en-US" sz="2800">
                <a:latin typeface="Tahoma" panose="020B0604030504040204" pitchFamily="34" charset="0"/>
              </a:rPr>
              <a:t>となる．</a:t>
            </a:r>
          </a:p>
        </p:txBody>
      </p:sp>
      <p:graphicFrame>
        <p:nvGraphicFramePr>
          <p:cNvPr id="10" name="Group 98">
            <a:extLst>
              <a:ext uri="{FF2B5EF4-FFF2-40B4-BE49-F238E27FC236}">
                <a16:creationId xmlns:a16="http://schemas.microsoft.com/office/drawing/2014/main" xmlns="" id="{6DC4CF49-9EF9-4F7E-A192-F2356A844010}"/>
              </a:ext>
            </a:extLst>
          </p:cNvPr>
          <p:cNvGraphicFramePr>
            <a:graphicFrameLocks noGrp="1"/>
          </p:cNvGraphicFramePr>
          <p:nvPr/>
        </p:nvGraphicFramePr>
        <p:xfrm>
          <a:off x="92075" y="1341438"/>
          <a:ext cx="8959850" cy="2957513"/>
        </p:xfrm>
        <a:graphic>
          <a:graphicData uri="http://schemas.openxmlformats.org/drawingml/2006/table">
            <a:tbl>
              <a:tblPr/>
              <a:tblGrid>
                <a:gridCol w="717550">
                  <a:extLst>
                    <a:ext uri="{9D8B030D-6E8A-4147-A177-3AD203B41FA5}">
                      <a16:colId xmlns:a16="http://schemas.microsoft.com/office/drawing/2014/main" xmlns="" val="20000"/>
                    </a:ext>
                  </a:extLst>
                </a:gridCol>
                <a:gridCol w="1562100">
                  <a:extLst>
                    <a:ext uri="{9D8B030D-6E8A-4147-A177-3AD203B41FA5}">
                      <a16:colId xmlns:a16="http://schemas.microsoft.com/office/drawing/2014/main" xmlns="" val="20001"/>
                    </a:ext>
                  </a:extLst>
                </a:gridCol>
                <a:gridCol w="944563">
                  <a:extLst>
                    <a:ext uri="{9D8B030D-6E8A-4147-A177-3AD203B41FA5}">
                      <a16:colId xmlns:a16="http://schemas.microsoft.com/office/drawing/2014/main" xmlns="" val="20002"/>
                    </a:ext>
                  </a:extLst>
                </a:gridCol>
                <a:gridCol w="1044575">
                  <a:extLst>
                    <a:ext uri="{9D8B030D-6E8A-4147-A177-3AD203B41FA5}">
                      <a16:colId xmlns:a16="http://schemas.microsoft.com/office/drawing/2014/main" xmlns="" val="20003"/>
                    </a:ext>
                  </a:extLst>
                </a:gridCol>
                <a:gridCol w="566737">
                  <a:extLst>
                    <a:ext uri="{9D8B030D-6E8A-4147-A177-3AD203B41FA5}">
                      <a16:colId xmlns:a16="http://schemas.microsoft.com/office/drawing/2014/main" xmlns="" val="20004"/>
                    </a:ext>
                  </a:extLst>
                </a:gridCol>
                <a:gridCol w="1387475">
                  <a:extLst>
                    <a:ext uri="{9D8B030D-6E8A-4147-A177-3AD203B41FA5}">
                      <a16:colId xmlns:a16="http://schemas.microsoft.com/office/drawing/2014/main" xmlns="" val="20005"/>
                    </a:ext>
                  </a:extLst>
                </a:gridCol>
                <a:gridCol w="1081088">
                  <a:extLst>
                    <a:ext uri="{9D8B030D-6E8A-4147-A177-3AD203B41FA5}">
                      <a16:colId xmlns:a16="http://schemas.microsoft.com/office/drawing/2014/main" xmlns="" val="20006"/>
                    </a:ext>
                  </a:extLst>
                </a:gridCol>
                <a:gridCol w="1655762">
                  <a:extLst>
                    <a:ext uri="{9D8B030D-6E8A-4147-A177-3AD203B41FA5}">
                      <a16:colId xmlns:a16="http://schemas.microsoft.com/office/drawing/2014/main" xmlns="" val="20007"/>
                    </a:ext>
                  </a:extLst>
                </a:gridCol>
              </a:tblGrid>
              <a:tr h="863599">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記号</a:t>
                      </a:r>
                      <a:endPar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L="91455" marR="91455"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rPr>
                        <a:t>不確かさ要因</a:t>
                      </a:r>
                    </a:p>
                  </a:txBody>
                  <a:tcPr marL="91455" marR="91455"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 値</a:t>
                      </a:r>
                      <a:endParaRPr kumimoji="1" lang="ja-JP" altLang="en-US"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tab pos="-457200" algn="l"/>
                        </a:tabLst>
                      </a:pPr>
                      <a:r>
                        <a:rPr kumimoji="1" lang="en-GB" altLang="ja-JP" sz="1500" b="1" i="0" u="sng"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a:t>
                      </a:r>
                      <a:endParaRPr kumimoji="1" lang="en-GB" altLang="ja-JP"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L="91455" marR="91455"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alpha val="59999"/>
                      </a:srgbClr>
                    </a:solid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確率分布</a:t>
                      </a:r>
                      <a:endPar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L="91455" marR="91455"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3300">
                        <a:alpha val="59999"/>
                      </a:srgbClr>
                    </a:solid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除数</a:t>
                      </a:r>
                      <a:endPar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L="91455" marR="91455"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B050">
                        <a:alpha val="59999"/>
                      </a:srgbClr>
                    </a:solid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標準不確かさ</a:t>
                      </a:r>
                    </a:p>
                  </a:txBody>
                  <a:tcPr marL="91455" marR="91455"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感度係数</a:t>
                      </a:r>
                    </a:p>
                  </a:txBody>
                  <a:tcPr marL="91455" marR="91455"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標準不確かさ</a:t>
                      </a:r>
                    </a:p>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en-US" altLang="ja-JP"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a:t>
                      </a:r>
                      <a:r>
                        <a:rPr kumimoji="1" lang="ja-JP" altLang="en-US"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出力量</a:t>
                      </a: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の単位</a:t>
                      </a:r>
                      <a:r>
                        <a:rPr kumimoji="1" lang="en-US" altLang="ja-JP"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a:t>
                      </a:r>
                      <a:endPar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L="91455" marR="91455"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696913">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endParaRPr kumimoji="1" lang="en-GB" altLang="ja-JP" sz="24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90014" marR="90014" marT="46794" marB="467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0014" marR="90014" marT="46794" marB="467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1.64</a:t>
                      </a:r>
                    </a:p>
                  </a:txBody>
                  <a:tcPr marL="90014" marR="90014" marT="46794" marB="467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alpha val="79999"/>
                      </a:srgbClr>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a:ln>
                            <a:noFill/>
                          </a:ln>
                          <a:solidFill>
                            <a:schemeClr val="tx1"/>
                          </a:solidFill>
                          <a:effectLst/>
                          <a:latin typeface="ＭＳ Ｐゴシック" pitchFamily="50" charset="-128"/>
                          <a:ea typeface="ＭＳ Ｐゴシック" pitchFamily="50" charset="-128"/>
                        </a:rPr>
                        <a:t>-----</a:t>
                      </a:r>
                    </a:p>
                  </a:txBody>
                  <a:tcPr marL="90014" marR="90014" marT="46794" marB="467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3300">
                        <a:alpha val="59999"/>
                      </a:srgbClr>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4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1</a:t>
                      </a:r>
                    </a:p>
                  </a:txBody>
                  <a:tcPr marL="90014" marR="90014" marT="46794" marB="467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B050">
                        <a:alpha val="59999"/>
                      </a:srgbClr>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90014" marR="90014" marT="46794" marB="467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0014" marR="90014" marT="46794" marB="467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0014" marR="90014" marT="46794" marB="467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700088">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2400" b="0" i="1" u="none" strike="noStrike" cap="none" normalizeH="0" baseline="-25000">
                        <a:ln>
                          <a:noFill/>
                        </a:ln>
                        <a:solidFill>
                          <a:srgbClr val="FFFF00"/>
                        </a:solidFill>
                        <a:effectLst/>
                        <a:latin typeface="Times New Roman" pitchFamily="18" charset="0"/>
                        <a:ea typeface="ＭＳ Ｐゴシック" pitchFamily="50" charset="-128"/>
                        <a:cs typeface="Times New Roman" pitchFamily="18" charset="0"/>
                      </a:endParaRPr>
                    </a:p>
                  </a:txBody>
                  <a:tcPr marL="90014" marR="90014" marT="46794" marB="467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90014" marR="90014" marT="46794" marB="467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rgbClr val="FFFF00"/>
                        </a:solidFill>
                        <a:effectLst/>
                        <a:latin typeface="Times New Roman" pitchFamily="18" charset="0"/>
                        <a:ea typeface="ＭＳ Ｐゴシック" pitchFamily="50" charset="-128"/>
                        <a:cs typeface="Times New Roman" pitchFamily="18" charset="0"/>
                      </a:endParaRPr>
                    </a:p>
                  </a:txBody>
                  <a:tcPr marL="90014" marR="90014" marT="46794" marB="467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alpha val="79999"/>
                      </a:srgbClr>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90014" marR="90014" marT="46794" marB="467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3300">
                        <a:alpha val="59999"/>
                      </a:srgbClr>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90014" marR="90014" marT="46794" marB="467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B050">
                        <a:alpha val="59999"/>
                      </a:srgbClr>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90014" marR="90014" marT="46794" marB="467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0014" marR="90014" marT="46794" marB="467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0014" marR="90014" marT="46794" marB="467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696913">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2400" b="0" i="1" u="none" strike="noStrike" cap="none" normalizeH="0" baseline="-25000">
                        <a:ln>
                          <a:noFill/>
                        </a:ln>
                        <a:solidFill>
                          <a:srgbClr val="FFFF00"/>
                        </a:solidFill>
                        <a:effectLst/>
                        <a:latin typeface="Times New Roman" pitchFamily="18" charset="0"/>
                        <a:ea typeface="ＭＳ Ｐゴシック" pitchFamily="50" charset="-128"/>
                        <a:cs typeface="Times New Roman" pitchFamily="18" charset="0"/>
                      </a:endParaRPr>
                    </a:p>
                  </a:txBody>
                  <a:tcPr marL="90014" marR="90014" marT="46794" marB="467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90014" marR="90014" marT="46794" marB="467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rgbClr val="FFFF00"/>
                        </a:solidFill>
                        <a:effectLst/>
                        <a:latin typeface="Times New Roman" pitchFamily="18" charset="0"/>
                        <a:ea typeface="ＭＳ Ｐゴシック" pitchFamily="50" charset="-128"/>
                        <a:cs typeface="Times New Roman" pitchFamily="18" charset="0"/>
                      </a:endParaRPr>
                    </a:p>
                  </a:txBody>
                  <a:tcPr marL="90014" marR="90014" marT="46794" marB="467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alpha val="59999"/>
                      </a:srgbClr>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90014" marR="90014" marT="46794" marB="467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3300">
                        <a:alpha val="59999"/>
                      </a:srgbClr>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rgbClr val="FFFF00"/>
                        </a:solidFill>
                        <a:effectLst/>
                        <a:latin typeface="Times New Roman" pitchFamily="18" charset="0"/>
                        <a:ea typeface="ＭＳ Ｐゴシック" pitchFamily="50" charset="-128"/>
                        <a:cs typeface="Times New Roman" pitchFamily="18" charset="0"/>
                      </a:endParaRPr>
                    </a:p>
                  </a:txBody>
                  <a:tcPr marL="90014" marR="90014" marT="46794" marB="467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B050">
                        <a:alpha val="59999"/>
                      </a:srgbClr>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90014" marR="90014" marT="46794" marB="467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0014" marR="90014" marT="46794" marB="467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0014" marR="90014" marT="46794" marB="4679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bl>
          </a:graphicData>
        </a:graphic>
      </p:graphicFrame>
      <p:sp>
        <p:nvSpPr>
          <p:cNvPr id="16436" name="Line 81">
            <a:extLst>
              <a:ext uri="{FF2B5EF4-FFF2-40B4-BE49-F238E27FC236}">
                <a16:creationId xmlns:a16="http://schemas.microsoft.com/office/drawing/2014/main" xmlns="" id="{CEB1F774-E4C6-41A7-B164-5F6B7D76F845}"/>
              </a:ext>
            </a:extLst>
          </p:cNvPr>
          <p:cNvSpPr>
            <a:spLocks noChangeShapeType="1"/>
          </p:cNvSpPr>
          <p:nvPr/>
        </p:nvSpPr>
        <p:spPr bwMode="auto">
          <a:xfrm flipH="1">
            <a:off x="1393825" y="2781300"/>
            <a:ext cx="1090613" cy="1849438"/>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16437" name="Line 84">
            <a:extLst>
              <a:ext uri="{FF2B5EF4-FFF2-40B4-BE49-F238E27FC236}">
                <a16:creationId xmlns:a16="http://schemas.microsoft.com/office/drawing/2014/main" xmlns="" id="{11D9EAB5-43C6-4C74-9BDB-33FC39EF47AC}"/>
              </a:ext>
            </a:extLst>
          </p:cNvPr>
          <p:cNvSpPr>
            <a:spLocks noChangeShapeType="1"/>
          </p:cNvSpPr>
          <p:nvPr/>
        </p:nvSpPr>
        <p:spPr bwMode="auto">
          <a:xfrm>
            <a:off x="3986213" y="2781300"/>
            <a:ext cx="1954212" cy="2160588"/>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16438" name="Line 90">
            <a:extLst>
              <a:ext uri="{FF2B5EF4-FFF2-40B4-BE49-F238E27FC236}">
                <a16:creationId xmlns:a16="http://schemas.microsoft.com/office/drawing/2014/main" xmlns="" id="{7C25DFF7-46CB-4D64-8596-CDF41A13E6E0}"/>
              </a:ext>
            </a:extLst>
          </p:cNvPr>
          <p:cNvSpPr>
            <a:spLocks noChangeShapeType="1"/>
          </p:cNvSpPr>
          <p:nvPr/>
        </p:nvSpPr>
        <p:spPr bwMode="auto">
          <a:xfrm>
            <a:off x="4787900" y="2781300"/>
            <a:ext cx="1655763" cy="2160588"/>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xmlns="" id="{809FC15F-A21B-4B6C-B097-1FFC6402275E}"/>
              </a:ext>
            </a:extLst>
          </p:cNvPr>
          <p:cNvSpPr>
            <a:spLocks noChangeArrowheads="1"/>
          </p:cNvSpPr>
          <p:nvPr/>
        </p:nvSpPr>
        <p:spPr bwMode="auto">
          <a:xfrm>
            <a:off x="457200" y="27781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4400"/>
              <a:t>例：タイプ</a:t>
            </a:r>
            <a:r>
              <a:rPr lang="en-US" altLang="ja-JP" sz="4400"/>
              <a:t>A</a:t>
            </a:r>
            <a:r>
              <a:rPr lang="ja-JP" altLang="en-US" sz="4400"/>
              <a:t>の不確かさ評価</a:t>
            </a:r>
            <a:br>
              <a:rPr lang="ja-JP" altLang="en-US" sz="4400"/>
            </a:br>
            <a:r>
              <a:rPr lang="ja-JP" altLang="en-US"/>
              <a:t>（ビールジョッキの体積）</a:t>
            </a:r>
          </a:p>
        </p:txBody>
      </p:sp>
      <p:sp>
        <p:nvSpPr>
          <p:cNvPr id="17411" name="Rectangle 4">
            <a:extLst>
              <a:ext uri="{FF2B5EF4-FFF2-40B4-BE49-F238E27FC236}">
                <a16:creationId xmlns:a16="http://schemas.microsoft.com/office/drawing/2014/main" xmlns="" id="{D9CE6A80-F309-40DB-AB0E-0B18C82DDB7C}"/>
              </a:ext>
            </a:extLst>
          </p:cNvPr>
          <p:cNvSpPr>
            <a:spLocks noChangeArrowheads="1"/>
          </p:cNvSpPr>
          <p:nvPr/>
        </p:nvSpPr>
        <p:spPr bwMode="auto">
          <a:xfrm>
            <a:off x="395288" y="1484313"/>
            <a:ext cx="8218487"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ct val="90000"/>
              </a:lnSpc>
            </a:pPr>
            <a:r>
              <a:rPr lang="ja-JP" altLang="en-US" sz="2800"/>
              <a:t>メスシリンダーでビールジョッキに入れられた液体の体積を繰返し測定を行い次のデータを得た．</a:t>
            </a:r>
          </a:p>
        </p:txBody>
      </p:sp>
      <p:graphicFrame>
        <p:nvGraphicFramePr>
          <p:cNvPr id="36923" name="Group 59">
            <a:extLst>
              <a:ext uri="{FF2B5EF4-FFF2-40B4-BE49-F238E27FC236}">
                <a16:creationId xmlns:a16="http://schemas.microsoft.com/office/drawing/2014/main" xmlns="" id="{B48E2B5A-AA60-4C40-8DC8-0118F947A50E}"/>
              </a:ext>
            </a:extLst>
          </p:cNvPr>
          <p:cNvGraphicFramePr>
            <a:graphicFrameLocks noGrp="1"/>
          </p:cNvGraphicFramePr>
          <p:nvPr/>
        </p:nvGraphicFramePr>
        <p:xfrm>
          <a:off x="468313" y="2492375"/>
          <a:ext cx="8218487" cy="2076452"/>
        </p:xfrm>
        <a:graphic>
          <a:graphicData uri="http://schemas.openxmlformats.org/drawingml/2006/table">
            <a:tbl>
              <a:tblPr/>
              <a:tblGrid>
                <a:gridCol w="1643062">
                  <a:extLst>
                    <a:ext uri="{9D8B030D-6E8A-4147-A177-3AD203B41FA5}">
                      <a16:colId xmlns:a16="http://schemas.microsoft.com/office/drawing/2014/main" xmlns="" val="20000"/>
                    </a:ext>
                  </a:extLst>
                </a:gridCol>
                <a:gridCol w="1644650">
                  <a:extLst>
                    <a:ext uri="{9D8B030D-6E8A-4147-A177-3AD203B41FA5}">
                      <a16:colId xmlns:a16="http://schemas.microsoft.com/office/drawing/2014/main" xmlns="" val="20001"/>
                    </a:ext>
                  </a:extLst>
                </a:gridCol>
                <a:gridCol w="1643063">
                  <a:extLst>
                    <a:ext uri="{9D8B030D-6E8A-4147-A177-3AD203B41FA5}">
                      <a16:colId xmlns:a16="http://schemas.microsoft.com/office/drawing/2014/main" xmlns="" val="20002"/>
                    </a:ext>
                  </a:extLst>
                </a:gridCol>
                <a:gridCol w="1644650">
                  <a:extLst>
                    <a:ext uri="{9D8B030D-6E8A-4147-A177-3AD203B41FA5}">
                      <a16:colId xmlns:a16="http://schemas.microsoft.com/office/drawing/2014/main" xmlns="" val="20003"/>
                    </a:ext>
                  </a:extLst>
                </a:gridCol>
                <a:gridCol w="1643062">
                  <a:extLst>
                    <a:ext uri="{9D8B030D-6E8A-4147-A177-3AD203B41FA5}">
                      <a16:colId xmlns:a16="http://schemas.microsoft.com/office/drawing/2014/main" xmlns="" val="20004"/>
                    </a:ext>
                  </a:extLst>
                </a:gridCol>
              </a:tblGrid>
              <a:tr h="519113">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800" b="0" i="0" u="none" strike="noStrike" cap="none" normalizeH="0" baseline="0">
                          <a:ln>
                            <a:noFill/>
                          </a:ln>
                          <a:solidFill>
                            <a:schemeClr val="tx1"/>
                          </a:solidFill>
                          <a:effectLst/>
                          <a:latin typeface="Arial" pitchFamily="34" charset="0"/>
                          <a:ea typeface="ＭＳ Ｐゴシック" pitchFamily="50" charset="-128"/>
                        </a:rPr>
                        <a:t>1</a:t>
                      </a:r>
                    </a:p>
                  </a:txBody>
                  <a:tcPr marT="45734" marB="4573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800" b="0" i="0" u="none" strike="noStrike" cap="none" normalizeH="0" baseline="0">
                          <a:ln>
                            <a:noFill/>
                          </a:ln>
                          <a:solidFill>
                            <a:schemeClr val="tx1"/>
                          </a:solidFill>
                          <a:effectLst/>
                          <a:latin typeface="Arial" pitchFamily="34" charset="0"/>
                          <a:ea typeface="ＭＳ Ｐゴシック" pitchFamily="50" charset="-128"/>
                        </a:rPr>
                        <a:t>2</a:t>
                      </a:r>
                    </a:p>
                  </a:txBody>
                  <a:tcPr marT="45734" marB="4573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800" b="0" i="0" u="none" strike="noStrike" cap="none" normalizeH="0" baseline="0">
                          <a:ln>
                            <a:noFill/>
                          </a:ln>
                          <a:solidFill>
                            <a:schemeClr val="tx1"/>
                          </a:solidFill>
                          <a:effectLst/>
                          <a:latin typeface="Arial" pitchFamily="34" charset="0"/>
                          <a:ea typeface="ＭＳ Ｐゴシック" pitchFamily="50" charset="-128"/>
                        </a:rPr>
                        <a:t>3</a:t>
                      </a:r>
                    </a:p>
                  </a:txBody>
                  <a:tcPr marT="45734" marB="4573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800" b="0" i="0" u="none" strike="noStrike" cap="none" normalizeH="0" baseline="0">
                          <a:ln>
                            <a:noFill/>
                          </a:ln>
                          <a:solidFill>
                            <a:schemeClr val="tx1"/>
                          </a:solidFill>
                          <a:effectLst/>
                          <a:latin typeface="Arial" pitchFamily="34" charset="0"/>
                          <a:ea typeface="ＭＳ Ｐゴシック" pitchFamily="50" charset="-128"/>
                        </a:rPr>
                        <a:t>4</a:t>
                      </a:r>
                    </a:p>
                  </a:txBody>
                  <a:tcPr marT="45734" marB="4573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800" b="0" i="0" u="none" strike="noStrike" cap="none" normalizeH="0" baseline="0">
                          <a:ln>
                            <a:noFill/>
                          </a:ln>
                          <a:solidFill>
                            <a:schemeClr val="tx1"/>
                          </a:solidFill>
                          <a:effectLst/>
                          <a:latin typeface="Arial" pitchFamily="34" charset="0"/>
                          <a:ea typeface="ＭＳ Ｐゴシック" pitchFamily="50" charset="-128"/>
                        </a:rPr>
                        <a:t>5</a:t>
                      </a:r>
                    </a:p>
                  </a:txBody>
                  <a:tcPr marT="45734" marB="4573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519113">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800" b="0" i="0" u="none" strike="noStrike" cap="none" normalizeH="0" baseline="0">
                          <a:ln>
                            <a:noFill/>
                          </a:ln>
                          <a:solidFill>
                            <a:srgbClr val="FFFF00"/>
                          </a:solidFill>
                          <a:effectLst/>
                          <a:latin typeface="Arial" pitchFamily="34" charset="0"/>
                          <a:ea typeface="ＭＳ Ｐゴシック" pitchFamily="50" charset="-128"/>
                        </a:rPr>
                        <a:t>632</a:t>
                      </a:r>
                    </a:p>
                  </a:txBody>
                  <a:tcPr marT="45734" marB="4573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800" b="0" i="0" u="none" strike="noStrike" cap="none" normalizeH="0" baseline="0">
                          <a:ln>
                            <a:noFill/>
                          </a:ln>
                          <a:solidFill>
                            <a:srgbClr val="FFFF00"/>
                          </a:solidFill>
                          <a:effectLst/>
                          <a:latin typeface="Arial" pitchFamily="34" charset="0"/>
                          <a:ea typeface="ＭＳ Ｐゴシック" pitchFamily="50" charset="-128"/>
                        </a:rPr>
                        <a:t>629</a:t>
                      </a:r>
                    </a:p>
                  </a:txBody>
                  <a:tcPr marT="45734" marB="4573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800" b="0" i="0" u="none" strike="noStrike" cap="none" normalizeH="0" baseline="0">
                          <a:ln>
                            <a:noFill/>
                          </a:ln>
                          <a:solidFill>
                            <a:srgbClr val="FFFF00"/>
                          </a:solidFill>
                          <a:effectLst/>
                          <a:latin typeface="Arial" pitchFamily="34" charset="0"/>
                          <a:ea typeface="ＭＳ Ｐゴシック" pitchFamily="50" charset="-128"/>
                        </a:rPr>
                        <a:t>639</a:t>
                      </a:r>
                    </a:p>
                  </a:txBody>
                  <a:tcPr marT="45734" marB="4573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800" b="0" i="0" u="none" strike="noStrike" cap="none" normalizeH="0" baseline="0">
                          <a:ln>
                            <a:noFill/>
                          </a:ln>
                          <a:solidFill>
                            <a:srgbClr val="FFFF00"/>
                          </a:solidFill>
                          <a:effectLst/>
                          <a:latin typeface="Arial" pitchFamily="34" charset="0"/>
                          <a:ea typeface="ＭＳ Ｐゴシック" pitchFamily="50" charset="-128"/>
                        </a:rPr>
                        <a:t>635</a:t>
                      </a:r>
                    </a:p>
                  </a:txBody>
                  <a:tcPr marT="45734" marB="4573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800" b="0" i="0" u="none" strike="noStrike" cap="none" normalizeH="0" baseline="0">
                          <a:ln>
                            <a:noFill/>
                          </a:ln>
                          <a:solidFill>
                            <a:srgbClr val="FFFF00"/>
                          </a:solidFill>
                          <a:effectLst/>
                          <a:latin typeface="Arial" pitchFamily="34" charset="0"/>
                          <a:ea typeface="ＭＳ Ｐゴシック" pitchFamily="50" charset="-128"/>
                        </a:rPr>
                        <a:t>627</a:t>
                      </a:r>
                    </a:p>
                  </a:txBody>
                  <a:tcPr marT="45734" marB="4573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519113">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800" b="0" i="0" u="none" strike="noStrike" cap="none" normalizeH="0" baseline="0">
                          <a:ln>
                            <a:noFill/>
                          </a:ln>
                          <a:solidFill>
                            <a:schemeClr val="tx1"/>
                          </a:solidFill>
                          <a:effectLst/>
                          <a:latin typeface="Arial" pitchFamily="34" charset="0"/>
                          <a:ea typeface="ＭＳ Ｐゴシック" pitchFamily="50" charset="-128"/>
                        </a:rPr>
                        <a:t>6</a:t>
                      </a:r>
                    </a:p>
                  </a:txBody>
                  <a:tcPr marT="45734" marB="4573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800" b="0" i="0" u="none" strike="noStrike" cap="none" normalizeH="0" baseline="0">
                          <a:ln>
                            <a:noFill/>
                          </a:ln>
                          <a:solidFill>
                            <a:schemeClr val="tx1"/>
                          </a:solidFill>
                          <a:effectLst/>
                          <a:latin typeface="Arial" pitchFamily="34" charset="0"/>
                          <a:ea typeface="ＭＳ Ｐゴシック" pitchFamily="50" charset="-128"/>
                        </a:rPr>
                        <a:t>7</a:t>
                      </a:r>
                    </a:p>
                  </a:txBody>
                  <a:tcPr marT="45734" marB="4573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800" b="0" i="0" u="none" strike="noStrike" cap="none" normalizeH="0" baseline="0">
                          <a:ln>
                            <a:noFill/>
                          </a:ln>
                          <a:solidFill>
                            <a:schemeClr val="tx1"/>
                          </a:solidFill>
                          <a:effectLst/>
                          <a:latin typeface="Arial" pitchFamily="34" charset="0"/>
                          <a:ea typeface="ＭＳ Ｐゴシック" pitchFamily="50" charset="-128"/>
                        </a:rPr>
                        <a:t>8</a:t>
                      </a:r>
                    </a:p>
                  </a:txBody>
                  <a:tcPr marT="45734" marB="4573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800" b="0" i="0" u="none" strike="noStrike" cap="none" normalizeH="0" baseline="0">
                          <a:ln>
                            <a:noFill/>
                          </a:ln>
                          <a:solidFill>
                            <a:schemeClr val="tx1"/>
                          </a:solidFill>
                          <a:effectLst/>
                          <a:latin typeface="Arial" pitchFamily="34" charset="0"/>
                          <a:ea typeface="ＭＳ Ｐゴシック" pitchFamily="50" charset="-128"/>
                        </a:rPr>
                        <a:t>9</a:t>
                      </a:r>
                    </a:p>
                  </a:txBody>
                  <a:tcPr marT="45734" marB="4573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800" b="0" i="0" u="none" strike="noStrike" cap="none" normalizeH="0" baseline="0">
                          <a:ln>
                            <a:noFill/>
                          </a:ln>
                          <a:solidFill>
                            <a:schemeClr val="tx1"/>
                          </a:solidFill>
                          <a:effectLst/>
                          <a:latin typeface="Arial" pitchFamily="34" charset="0"/>
                          <a:ea typeface="ＭＳ Ｐゴシック" pitchFamily="50" charset="-128"/>
                        </a:rPr>
                        <a:t>10</a:t>
                      </a:r>
                      <a:r>
                        <a:rPr kumimoji="1" lang="ja-JP" altLang="en-US" sz="2800" b="0" i="0" u="none" strike="noStrike" cap="none" normalizeH="0" baseline="0">
                          <a:ln>
                            <a:noFill/>
                          </a:ln>
                          <a:solidFill>
                            <a:schemeClr val="tx1"/>
                          </a:solidFill>
                          <a:effectLst/>
                          <a:latin typeface="Arial" pitchFamily="34" charset="0"/>
                          <a:ea typeface="ＭＳ Ｐゴシック" pitchFamily="50" charset="-128"/>
                        </a:rPr>
                        <a:t>回目</a:t>
                      </a:r>
                    </a:p>
                  </a:txBody>
                  <a:tcPr marT="45734" marB="4573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519113">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800" b="0" i="0" u="none" strike="noStrike" cap="none" normalizeH="0" baseline="0">
                          <a:ln>
                            <a:noFill/>
                          </a:ln>
                          <a:solidFill>
                            <a:srgbClr val="FFFF00"/>
                          </a:solidFill>
                          <a:effectLst/>
                          <a:latin typeface="Arial" pitchFamily="34" charset="0"/>
                          <a:ea typeface="ＭＳ Ｐゴシック" pitchFamily="50" charset="-128"/>
                        </a:rPr>
                        <a:t>636</a:t>
                      </a:r>
                    </a:p>
                  </a:txBody>
                  <a:tcPr marT="45734" marB="4573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800" b="0" i="0" u="none" strike="noStrike" cap="none" normalizeH="0" baseline="0">
                          <a:ln>
                            <a:noFill/>
                          </a:ln>
                          <a:solidFill>
                            <a:srgbClr val="FFFF00"/>
                          </a:solidFill>
                          <a:effectLst/>
                          <a:latin typeface="Arial" pitchFamily="34" charset="0"/>
                          <a:ea typeface="ＭＳ Ｐゴシック" pitchFamily="50" charset="-128"/>
                        </a:rPr>
                        <a:t>633</a:t>
                      </a:r>
                    </a:p>
                  </a:txBody>
                  <a:tcPr marT="45734" marB="4573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800" b="0" i="0" u="none" strike="noStrike" cap="none" normalizeH="0" baseline="0">
                          <a:ln>
                            <a:noFill/>
                          </a:ln>
                          <a:solidFill>
                            <a:srgbClr val="FFFF00"/>
                          </a:solidFill>
                          <a:effectLst/>
                          <a:latin typeface="Arial" pitchFamily="34" charset="0"/>
                          <a:ea typeface="ＭＳ Ｐゴシック" pitchFamily="50" charset="-128"/>
                        </a:rPr>
                        <a:t>637</a:t>
                      </a:r>
                    </a:p>
                  </a:txBody>
                  <a:tcPr marT="45734" marB="4573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800" b="0" i="0" u="none" strike="noStrike" cap="none" normalizeH="0" baseline="0">
                          <a:ln>
                            <a:noFill/>
                          </a:ln>
                          <a:solidFill>
                            <a:srgbClr val="FFFF00"/>
                          </a:solidFill>
                          <a:effectLst/>
                          <a:latin typeface="Arial" pitchFamily="34" charset="0"/>
                          <a:ea typeface="ＭＳ Ｐゴシック" pitchFamily="50" charset="-128"/>
                        </a:rPr>
                        <a:t>634</a:t>
                      </a:r>
                    </a:p>
                  </a:txBody>
                  <a:tcPr marT="45734" marB="4573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800" b="0" i="0" u="none" strike="noStrike" cap="none" normalizeH="0" baseline="0">
                          <a:ln>
                            <a:noFill/>
                          </a:ln>
                          <a:solidFill>
                            <a:srgbClr val="FFFF00"/>
                          </a:solidFill>
                          <a:effectLst/>
                          <a:latin typeface="Arial" pitchFamily="34" charset="0"/>
                          <a:ea typeface="ＭＳ Ｐゴシック" pitchFamily="50" charset="-128"/>
                        </a:rPr>
                        <a:t>633</a:t>
                      </a:r>
                    </a:p>
                  </a:txBody>
                  <a:tcPr marT="45734" marB="4573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bl>
          </a:graphicData>
        </a:graphic>
      </p:graphicFrame>
      <p:sp>
        <p:nvSpPr>
          <p:cNvPr id="17444" name="Text Box 25">
            <a:extLst>
              <a:ext uri="{FF2B5EF4-FFF2-40B4-BE49-F238E27FC236}">
                <a16:creationId xmlns:a16="http://schemas.microsoft.com/office/drawing/2014/main" xmlns="" id="{F7EBECEB-4E30-4B80-8A49-05B868852960}"/>
              </a:ext>
            </a:extLst>
          </p:cNvPr>
          <p:cNvSpPr txBox="1">
            <a:spLocks noChangeArrowheads="1"/>
          </p:cNvSpPr>
          <p:nvPr/>
        </p:nvSpPr>
        <p:spPr bwMode="auto">
          <a:xfrm>
            <a:off x="7427268" y="4652963"/>
            <a:ext cx="132119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400" dirty="0">
                <a:latin typeface="Tahoma" panose="020B0604030504040204" pitchFamily="34" charset="0"/>
              </a:rPr>
              <a:t>単位</a:t>
            </a:r>
            <a:r>
              <a:rPr lang="en-US" altLang="ja-JP" sz="2400" dirty="0">
                <a:latin typeface="Tahoma" panose="020B0604030504040204" pitchFamily="34" charset="0"/>
              </a:rPr>
              <a:t>:mL</a:t>
            </a:r>
            <a:endParaRPr lang="ja-JP" altLang="en-US" sz="2400" dirty="0">
              <a:latin typeface="Tahoma" panose="020B0604030504040204" pitchFamily="34" charset="0"/>
            </a:endParaRPr>
          </a:p>
        </p:txBody>
      </p:sp>
      <p:sp>
        <p:nvSpPr>
          <p:cNvPr id="17445" name="Text Box 62">
            <a:extLst>
              <a:ext uri="{FF2B5EF4-FFF2-40B4-BE49-F238E27FC236}">
                <a16:creationId xmlns:a16="http://schemas.microsoft.com/office/drawing/2014/main" xmlns="" id="{5E0A63CB-4B81-4255-A932-76B7E1857666}"/>
              </a:ext>
            </a:extLst>
          </p:cNvPr>
          <p:cNvSpPr txBox="1">
            <a:spLocks noChangeArrowheads="1"/>
          </p:cNvSpPr>
          <p:nvPr/>
        </p:nvSpPr>
        <p:spPr bwMode="auto">
          <a:xfrm>
            <a:off x="1331913" y="5084763"/>
            <a:ext cx="6192721"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dirty="0">
                <a:solidFill>
                  <a:srgbClr val="FFFF00"/>
                </a:solidFill>
                <a:latin typeface="Tahoma" panose="020B0604030504040204" pitchFamily="34" charset="0"/>
              </a:rPr>
              <a:t>平均値：</a:t>
            </a:r>
            <a:r>
              <a:rPr lang="en-US" altLang="ja-JP" dirty="0">
                <a:solidFill>
                  <a:srgbClr val="FFFF00"/>
                </a:solidFill>
                <a:latin typeface="Tahoma" panose="020B0604030504040204" pitchFamily="34" charset="0"/>
              </a:rPr>
              <a:t>633.5 mL</a:t>
            </a:r>
          </a:p>
          <a:p>
            <a:pPr eaLnBrk="1" hangingPunct="1">
              <a:spcBef>
                <a:spcPct val="0"/>
              </a:spcBef>
              <a:buFontTx/>
              <a:buNone/>
            </a:pPr>
            <a:r>
              <a:rPr lang="ja-JP" altLang="en-US" dirty="0">
                <a:solidFill>
                  <a:srgbClr val="FFFF00"/>
                </a:solidFill>
                <a:latin typeface="Tahoma" panose="020B0604030504040204" pitchFamily="34" charset="0"/>
              </a:rPr>
              <a:t>実験標準偏差：</a:t>
            </a:r>
            <a:r>
              <a:rPr lang="en-US" altLang="ja-JP" dirty="0">
                <a:solidFill>
                  <a:srgbClr val="FFFF00"/>
                </a:solidFill>
                <a:latin typeface="Tahoma" panose="020B0604030504040204" pitchFamily="34" charset="0"/>
              </a:rPr>
              <a:t>3.598 mL</a:t>
            </a:r>
          </a:p>
          <a:p>
            <a:pPr eaLnBrk="1" hangingPunct="1">
              <a:spcBef>
                <a:spcPct val="0"/>
              </a:spcBef>
              <a:buFontTx/>
              <a:buNone/>
            </a:pPr>
            <a:r>
              <a:rPr lang="ja-JP" altLang="en-US" dirty="0">
                <a:solidFill>
                  <a:srgbClr val="FFFF00"/>
                </a:solidFill>
                <a:latin typeface="Tahoma" panose="020B0604030504040204" pitchFamily="34" charset="0"/>
              </a:rPr>
              <a:t>平均値の実験標準偏差：</a:t>
            </a:r>
            <a:r>
              <a:rPr lang="en-US" altLang="ja-JP" dirty="0">
                <a:solidFill>
                  <a:srgbClr val="FFFF00"/>
                </a:solidFill>
                <a:latin typeface="Tahoma" panose="020B0604030504040204" pitchFamily="34" charset="0"/>
              </a:rPr>
              <a:t>1.138 mL</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xmlns="" id="{5B642618-590D-48BB-B2DE-F0C7D2A6F5FB}"/>
              </a:ext>
            </a:extLst>
          </p:cNvPr>
          <p:cNvSpPr>
            <a:spLocks noChangeArrowheads="1"/>
          </p:cNvSpPr>
          <p:nvPr/>
        </p:nvSpPr>
        <p:spPr bwMode="auto">
          <a:xfrm>
            <a:off x="457200" y="27781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4400"/>
              <a:t>バジェットシート</a:t>
            </a:r>
          </a:p>
        </p:txBody>
      </p:sp>
      <p:graphicFrame>
        <p:nvGraphicFramePr>
          <p:cNvPr id="5" name="Group 158">
            <a:extLst>
              <a:ext uri="{FF2B5EF4-FFF2-40B4-BE49-F238E27FC236}">
                <a16:creationId xmlns:a16="http://schemas.microsoft.com/office/drawing/2014/main" xmlns="" id="{70003F18-8E5B-4423-970A-880C1A937C12}"/>
              </a:ext>
            </a:extLst>
          </p:cNvPr>
          <p:cNvGraphicFramePr>
            <a:graphicFrameLocks noGrp="1"/>
          </p:cNvGraphicFramePr>
          <p:nvPr>
            <p:extLst>
              <p:ext uri="{D42A27DB-BD31-4B8C-83A1-F6EECF244321}">
                <p14:modId xmlns:p14="http://schemas.microsoft.com/office/powerpoint/2010/main" val="1579228134"/>
              </p:ext>
            </p:extLst>
          </p:nvPr>
        </p:nvGraphicFramePr>
        <p:xfrm>
          <a:off x="107950" y="1268413"/>
          <a:ext cx="8928100" cy="4368836"/>
        </p:xfrm>
        <a:graphic>
          <a:graphicData uri="http://schemas.openxmlformats.org/drawingml/2006/table">
            <a:tbl>
              <a:tblPr/>
              <a:tblGrid>
                <a:gridCol w="719138">
                  <a:extLst>
                    <a:ext uri="{9D8B030D-6E8A-4147-A177-3AD203B41FA5}">
                      <a16:colId xmlns:a16="http://schemas.microsoft.com/office/drawing/2014/main" xmlns="" val="20000"/>
                    </a:ext>
                  </a:extLst>
                </a:gridCol>
                <a:gridCol w="1584325">
                  <a:extLst>
                    <a:ext uri="{9D8B030D-6E8A-4147-A177-3AD203B41FA5}">
                      <a16:colId xmlns:a16="http://schemas.microsoft.com/office/drawing/2014/main" xmlns="" val="20001"/>
                    </a:ext>
                  </a:extLst>
                </a:gridCol>
                <a:gridCol w="792162">
                  <a:extLst>
                    <a:ext uri="{9D8B030D-6E8A-4147-A177-3AD203B41FA5}">
                      <a16:colId xmlns:a16="http://schemas.microsoft.com/office/drawing/2014/main" xmlns="" val="20002"/>
                    </a:ext>
                  </a:extLst>
                </a:gridCol>
                <a:gridCol w="1008063">
                  <a:extLst>
                    <a:ext uri="{9D8B030D-6E8A-4147-A177-3AD203B41FA5}">
                      <a16:colId xmlns:a16="http://schemas.microsoft.com/office/drawing/2014/main" xmlns="" val="20003"/>
                    </a:ext>
                  </a:extLst>
                </a:gridCol>
                <a:gridCol w="576262">
                  <a:extLst>
                    <a:ext uri="{9D8B030D-6E8A-4147-A177-3AD203B41FA5}">
                      <a16:colId xmlns:a16="http://schemas.microsoft.com/office/drawing/2014/main" xmlns="" val="20004"/>
                    </a:ext>
                  </a:extLst>
                </a:gridCol>
                <a:gridCol w="1368425">
                  <a:extLst>
                    <a:ext uri="{9D8B030D-6E8A-4147-A177-3AD203B41FA5}">
                      <a16:colId xmlns:a16="http://schemas.microsoft.com/office/drawing/2014/main" xmlns="" val="20005"/>
                    </a:ext>
                  </a:extLst>
                </a:gridCol>
                <a:gridCol w="1008063">
                  <a:extLst>
                    <a:ext uri="{9D8B030D-6E8A-4147-A177-3AD203B41FA5}">
                      <a16:colId xmlns:a16="http://schemas.microsoft.com/office/drawing/2014/main" xmlns="" val="20006"/>
                    </a:ext>
                  </a:extLst>
                </a:gridCol>
                <a:gridCol w="1871662">
                  <a:extLst>
                    <a:ext uri="{9D8B030D-6E8A-4147-A177-3AD203B41FA5}">
                      <a16:colId xmlns:a16="http://schemas.microsoft.com/office/drawing/2014/main" xmlns="" val="20007"/>
                    </a:ext>
                  </a:extLst>
                </a:gridCol>
              </a:tblGrid>
              <a:tr h="787253">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0"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rPr>
                        <a:t>記号</a:t>
                      </a:r>
                    </a:p>
                  </a:txBody>
                  <a:tcPr marT="45702" marB="4570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0" i="0" u="none" strike="noStrike" cap="none" normalizeH="0" baseline="0">
                          <a:ln>
                            <a:noFill/>
                          </a:ln>
                          <a:solidFill>
                            <a:schemeClr val="tx1"/>
                          </a:solidFill>
                          <a:effectLst/>
                          <a:latin typeface="ＭＳ Ｐゴシック" pitchFamily="50" charset="-128"/>
                          <a:ea typeface="ITC Bookman Light"/>
                          <a:cs typeface="ITC Bookman Light"/>
                        </a:rPr>
                        <a:t>不確かさ</a:t>
                      </a:r>
                      <a:r>
                        <a:rPr kumimoji="1" lang="ja-JP" altLang="en-US" sz="1500" b="0" i="0" u="none" strike="noStrike" cap="none" normalizeH="0" baseline="0">
                          <a:ln>
                            <a:noFill/>
                          </a:ln>
                          <a:solidFill>
                            <a:schemeClr val="tx1"/>
                          </a:solidFill>
                          <a:effectLst/>
                          <a:latin typeface="ＭＳ Ｐゴシック" pitchFamily="50" charset="-128"/>
                          <a:ea typeface="ITC Bookman Light"/>
                          <a:cs typeface="ITC Bookman Light"/>
                        </a:rPr>
                        <a:t>要因</a:t>
                      </a:r>
                      <a:endPar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T="45702" marB="4570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 値</a:t>
                      </a:r>
                      <a:endParaRPr kumimoji="1" lang="ja-JP" altLang="en-US"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tab pos="-457200" algn="l"/>
                        </a:tabLst>
                      </a:pPr>
                      <a:r>
                        <a:rPr kumimoji="1" lang="en-GB" altLang="ja-JP" sz="1500" b="0" i="0" u="sng"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a:t>
                      </a:r>
                      <a:endParaRPr kumimoji="1" lang="en-GB" altLang="ja-JP"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T="45702" marB="4570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確率分布</a:t>
                      </a:r>
                    </a:p>
                  </a:txBody>
                  <a:tcPr marT="45702" marB="4570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除数</a:t>
                      </a:r>
                    </a:p>
                  </a:txBody>
                  <a:tcPr marT="45702" marB="4570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標準不確かさ</a:t>
                      </a:r>
                    </a:p>
                  </a:txBody>
                  <a:tcPr marT="45702" marB="4570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感度係数</a:t>
                      </a:r>
                    </a:p>
                  </a:txBody>
                  <a:tcPr marT="45702" marB="4570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標準不確かさ</a:t>
                      </a:r>
                    </a:p>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en-US" altLang="ja-JP"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a:t>
                      </a:r>
                      <a:r>
                        <a:rPr kumimoji="1" lang="ja-JP" altLang="en-US"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出力量</a:t>
                      </a:r>
                      <a:r>
                        <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の単位</a:t>
                      </a:r>
                      <a:r>
                        <a:rPr kumimoji="1" lang="en-US" altLang="ja-JP"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a:t>
                      </a:r>
                      <a:endPar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T="45702" marB="4570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697054">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en-GB" altLang="ja-JP" sz="24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u</a:t>
                      </a:r>
                      <a:r>
                        <a:rPr kumimoji="1" lang="en-GB" altLang="ja-JP" sz="2400" b="0" i="0" u="none" strike="noStrike" cap="none" normalizeH="0" baseline="-25000">
                          <a:ln>
                            <a:noFill/>
                          </a:ln>
                          <a:solidFill>
                            <a:schemeClr val="tx1"/>
                          </a:solidFill>
                          <a:effectLst/>
                          <a:latin typeface="Times New Roman" pitchFamily="18" charset="0"/>
                          <a:ea typeface="ＭＳ Ｐゴシック" pitchFamily="50" charset="-128"/>
                          <a:cs typeface="Times New Roman" pitchFamily="18" charset="0"/>
                        </a:rPr>
                        <a:t>R</a:t>
                      </a:r>
                      <a:r>
                        <a:rPr kumimoji="1" lang="en-GB" altLang="ja-JP" sz="24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 </a:t>
                      </a:r>
                    </a:p>
                  </a:txBody>
                  <a:tcPr marL="90000" marR="90000" marT="46781" marB="4678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ＭＳ Ｐゴシック" pitchFamily="50" charset="-128"/>
                          <a:ea typeface="ＭＳ Ｐゴシック" pitchFamily="50" charset="-128"/>
                        </a:rPr>
                        <a:t>測定の</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ＭＳ Ｐゴシック" pitchFamily="50" charset="-128"/>
                          <a:ea typeface="ＭＳ Ｐゴシック" pitchFamily="50" charset="-128"/>
                        </a:rPr>
                        <a:t>繰返し性</a:t>
                      </a:r>
                    </a:p>
                  </a:txBody>
                  <a:tcPr marL="90000" marR="90000" marT="46781" marB="4678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1" i="0" u="none" strike="noStrike" cap="none" normalizeH="0" baseline="0" dirty="0">
                          <a:ln>
                            <a:noFill/>
                          </a:ln>
                          <a:solidFill>
                            <a:srgbClr val="FFFF00"/>
                          </a:solidFill>
                          <a:effectLst/>
                          <a:latin typeface="Times New Roman" pitchFamily="18" charset="0"/>
                          <a:ea typeface="ＭＳ Ｐゴシック" pitchFamily="50" charset="-128"/>
                          <a:cs typeface="Times New Roman" pitchFamily="18" charset="0"/>
                        </a:rPr>
                        <a:t>1.138</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1" i="0" u="none" strike="noStrike" cap="none" normalizeH="0" baseline="0" dirty="0">
                          <a:ln>
                            <a:noFill/>
                          </a:ln>
                          <a:solidFill>
                            <a:srgbClr val="FFFF00"/>
                          </a:solidFill>
                          <a:effectLst/>
                          <a:latin typeface="Times New Roman" pitchFamily="18" charset="0"/>
                          <a:ea typeface="ＭＳ Ｐゴシック" pitchFamily="50" charset="-128"/>
                          <a:cs typeface="Times New Roman" pitchFamily="18" charset="0"/>
                        </a:rPr>
                        <a:t>mL</a:t>
                      </a:r>
                    </a:p>
                  </a:txBody>
                  <a:tcPr marL="90000" marR="90000" marT="46781" marB="4678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1" i="0" u="none" strike="noStrike" cap="none" normalizeH="0" baseline="0">
                          <a:ln>
                            <a:noFill/>
                          </a:ln>
                          <a:solidFill>
                            <a:srgbClr val="FFFF00"/>
                          </a:solidFill>
                          <a:effectLst/>
                          <a:latin typeface="ＭＳ Ｐゴシック" pitchFamily="50" charset="-128"/>
                          <a:ea typeface="ＭＳ Ｐゴシック" pitchFamily="50" charset="-128"/>
                        </a:rPr>
                        <a:t>-------</a:t>
                      </a:r>
                    </a:p>
                  </a:txBody>
                  <a:tcPr marL="90000" marR="90000" marT="46781" marB="4678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800" b="1" i="0" u="none" strike="noStrike" cap="none" normalizeH="0" baseline="0">
                          <a:ln>
                            <a:noFill/>
                          </a:ln>
                          <a:solidFill>
                            <a:srgbClr val="FFFF00"/>
                          </a:solidFill>
                          <a:effectLst/>
                          <a:latin typeface="Times New Roman" pitchFamily="18" charset="0"/>
                          <a:ea typeface="ＭＳ Ｐゴシック" pitchFamily="50" charset="-128"/>
                          <a:cs typeface="Times New Roman" pitchFamily="18" charset="0"/>
                        </a:rPr>
                        <a:t>1</a:t>
                      </a:r>
                    </a:p>
                  </a:txBody>
                  <a:tcPr marL="90000" marR="90000" marT="46781" marB="4678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90000" marR="90000" marT="46781" marB="4678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90000" marR="90000" marT="46781" marB="4678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90000" marR="90000" marT="46781" marB="4678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697054">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4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u</a:t>
                      </a:r>
                      <a:r>
                        <a:rPr kumimoji="1" lang="en-US" altLang="ja-JP" sz="2400" b="0" i="0" u="none" strike="noStrike" cap="none" normalizeH="0" baseline="-25000">
                          <a:ln>
                            <a:noFill/>
                          </a:ln>
                          <a:solidFill>
                            <a:schemeClr val="tx1"/>
                          </a:solidFill>
                          <a:effectLst/>
                          <a:latin typeface="Times New Roman" pitchFamily="18" charset="0"/>
                          <a:ea typeface="ＭＳ Ｐゴシック" pitchFamily="50" charset="-128"/>
                          <a:cs typeface="Times New Roman" pitchFamily="18" charset="0"/>
                        </a:rPr>
                        <a:t>S</a:t>
                      </a:r>
                    </a:p>
                  </a:txBody>
                  <a:tcPr marL="90000" marR="90000" marT="46781" marB="4678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ＭＳ Ｐゴシック" pitchFamily="50" charset="-128"/>
                          <a:ea typeface="ＭＳ Ｐゴシック" pitchFamily="50" charset="-128"/>
                        </a:rPr>
                        <a:t>標準器の校正</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ＭＳ Ｐゴシック" pitchFamily="50" charset="-128"/>
                          <a:ea typeface="ＭＳ Ｐゴシック" pitchFamily="50" charset="-128"/>
                        </a:rPr>
                        <a:t>の不確かさ</a:t>
                      </a:r>
                    </a:p>
                  </a:txBody>
                  <a:tcPr marL="90000" marR="90000" marT="46781" marB="4678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90000" marR="90000" marT="46781" marB="4678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600" b="1" i="0" u="none" strike="noStrike" cap="none" normalizeH="0" baseline="0">
                        <a:ln>
                          <a:noFill/>
                        </a:ln>
                        <a:solidFill>
                          <a:srgbClr val="FFFF00"/>
                        </a:solidFill>
                        <a:effectLst/>
                        <a:latin typeface="ＭＳ Ｐゴシック" pitchFamily="50" charset="-128"/>
                        <a:ea typeface="ＭＳ Ｐゴシック" pitchFamily="50" charset="-128"/>
                      </a:endParaRPr>
                    </a:p>
                  </a:txBody>
                  <a:tcPr marL="90000" marR="90000" marT="46781" marB="4678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1" i="0" u="none" strike="noStrike" cap="none" normalizeH="0" baseline="0">
                        <a:ln>
                          <a:noFill/>
                        </a:ln>
                        <a:solidFill>
                          <a:srgbClr val="FFFF00"/>
                        </a:solidFill>
                        <a:effectLst/>
                        <a:latin typeface="Times New Roman" pitchFamily="18" charset="0"/>
                        <a:ea typeface="ＭＳ Ｐゴシック" pitchFamily="50" charset="-128"/>
                        <a:cs typeface="Times New Roman" pitchFamily="18" charset="0"/>
                      </a:endParaRPr>
                    </a:p>
                  </a:txBody>
                  <a:tcPr marL="90000" marR="90000" marT="46781" marB="4678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90000" marR="90000" marT="46781" marB="4678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90000" marR="90000" marT="46781" marB="4678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90000" marR="90000" marT="46781" marB="4678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697054">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4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u</a:t>
                      </a:r>
                      <a:r>
                        <a:rPr kumimoji="1" lang="en-US" altLang="ja-JP" sz="2400" b="0" i="0" u="none" strike="noStrike" cap="none" normalizeH="0" baseline="-25000">
                          <a:ln>
                            <a:noFill/>
                          </a:ln>
                          <a:solidFill>
                            <a:schemeClr val="tx1"/>
                          </a:solidFill>
                          <a:effectLst/>
                          <a:latin typeface="Times New Roman" pitchFamily="18" charset="0"/>
                          <a:ea typeface="ＭＳ Ｐゴシック" pitchFamily="50" charset="-128"/>
                          <a:cs typeface="Times New Roman" pitchFamily="18" charset="0"/>
                        </a:rPr>
                        <a:t>T</a:t>
                      </a:r>
                    </a:p>
                  </a:txBody>
                  <a:tcPr marL="90000" marR="90000" marT="46781" marB="4678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ＭＳ Ｐゴシック" pitchFamily="50" charset="-128"/>
                          <a:ea typeface="ＭＳ Ｐゴシック" pitchFamily="50" charset="-128"/>
                        </a:rPr>
                        <a:t>温度による</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chemeClr val="tx1"/>
                          </a:solidFill>
                          <a:effectLst/>
                          <a:latin typeface="ＭＳ Ｐゴシック" pitchFamily="50" charset="-128"/>
                          <a:ea typeface="ＭＳ Ｐゴシック" pitchFamily="50" charset="-128"/>
                        </a:rPr>
                        <a:t>効果</a:t>
                      </a:r>
                    </a:p>
                  </a:txBody>
                  <a:tcPr marL="90000" marR="90000" marT="46781" marB="4678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90000" marR="90000" marT="46781" marB="4678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0000" marR="90000" marT="46781" marB="4678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90000" marR="90000" marT="46781" marB="4678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90000" marR="90000" marT="46781" marB="4678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90000" marR="90000" marT="46781" marB="4678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90000" marR="90000" marT="46781" marB="46781"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763446">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en-GB" altLang="ja-JP" sz="16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u</a:t>
                      </a:r>
                      <a:r>
                        <a:rPr kumimoji="1" lang="en-GB" altLang="ja-JP" sz="1600" b="0" i="0" u="none" strike="noStrike" cap="none" normalizeH="0" baseline="-30000">
                          <a:ln>
                            <a:noFill/>
                          </a:ln>
                          <a:solidFill>
                            <a:schemeClr val="tx1"/>
                          </a:solidFill>
                          <a:effectLst/>
                          <a:latin typeface="Times New Roman" pitchFamily="18" charset="0"/>
                          <a:ea typeface="ＭＳ Ｐゴシック" pitchFamily="50" charset="-128"/>
                          <a:cs typeface="Times New Roman" pitchFamily="18" charset="0"/>
                        </a:rPr>
                        <a:t>c</a:t>
                      </a:r>
                      <a:r>
                        <a:rPr kumimoji="1" lang="en-GB" altLang="ja-JP" sz="16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    )</a:t>
                      </a:r>
                    </a:p>
                  </a:txBody>
                  <a:tcPr marT="45702" marB="4570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rPr>
                        <a:t>合成標準</a:t>
                      </a:r>
                      <a:endParaRPr kumimoji="1" lang="en-US" altLang="ja-JP" sz="1600" b="1"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rPr>
                        <a:t>不確かさ</a:t>
                      </a:r>
                    </a:p>
                  </a:txBody>
                  <a:tcPr marT="45702" marB="4570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T="45702" marB="4570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正規分布</a:t>
                      </a:r>
                    </a:p>
                  </a:txBody>
                  <a:tcPr marT="45702" marB="4570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T="45702" marB="4570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T="45702" marB="4570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T="45702" marB="4570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2000" b="1" i="0" u="none" strike="noStrike" cap="none" normalizeH="0" baseline="0">
                        <a:ln>
                          <a:noFill/>
                        </a:ln>
                        <a:solidFill>
                          <a:srgbClr val="FFFF00"/>
                        </a:solidFill>
                        <a:effectLst/>
                        <a:latin typeface="Times New Roman" pitchFamily="18" charset="0"/>
                        <a:ea typeface="ＭＳ Ｐゴシック" pitchFamily="50" charset="-128"/>
                        <a:cs typeface="Times New Roman" pitchFamily="18" charset="0"/>
                      </a:endParaRPr>
                    </a:p>
                  </a:txBody>
                  <a:tcPr marL="90000" marR="90000" marT="46781" marB="4678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4"/>
                  </a:ext>
                </a:extLst>
              </a:tr>
              <a:tr h="726939">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en-GB" altLang="ja-JP" sz="16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U</a:t>
                      </a:r>
                    </a:p>
                  </a:txBody>
                  <a:tcPr marT="45702" marB="4570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拡張不確かさ</a:t>
                      </a:r>
                    </a:p>
                  </a:txBody>
                  <a:tcPr marT="45702" marB="4570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T="45702" marB="4570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正規分布</a:t>
                      </a:r>
                      <a:r>
                        <a:rPr kumimoji="1" lang="en-GB" altLang="ja-JP" sz="16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a:t>
                      </a:r>
                      <a:r>
                        <a:rPr kumimoji="1" lang="en-GB" altLang="ja-JP" sz="1600" b="0" i="1"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k</a:t>
                      </a:r>
                      <a:r>
                        <a:rPr kumimoji="1" lang="en-GB" altLang="ja-JP" sz="16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=2)</a:t>
                      </a:r>
                    </a:p>
                  </a:txBody>
                  <a:tcPr marT="45702" marB="4570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T="45702" marB="4570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T="45702" marB="4570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T="45702" marB="4570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en-US" altLang="ja-JP" sz="2000" b="1" i="0" u="none" strike="noStrike" cap="none" normalizeH="0" baseline="0" dirty="0">
                        <a:ln>
                          <a:noFill/>
                        </a:ln>
                        <a:solidFill>
                          <a:srgbClr val="FFFF00"/>
                        </a:solidFill>
                        <a:effectLst/>
                        <a:latin typeface="Times New Roman" pitchFamily="18" charset="0"/>
                        <a:ea typeface="ＭＳ Ｐゴシック" pitchFamily="50" charset="-128"/>
                        <a:cs typeface="Times New Roman" pitchFamily="18" charset="0"/>
                      </a:endParaRPr>
                    </a:p>
                  </a:txBody>
                  <a:tcPr marL="90000" marR="90000" marT="46781" marB="46781"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5"/>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xmlns="" id="{6BBAEE50-F96A-4908-AEE5-347A5F0C7D56}"/>
              </a:ext>
            </a:extLst>
          </p:cNvPr>
          <p:cNvSpPr>
            <a:spLocks noGrp="1" noChangeArrowheads="1"/>
          </p:cNvSpPr>
          <p:nvPr>
            <p:ph type="title"/>
          </p:nvPr>
        </p:nvSpPr>
        <p:spPr/>
        <p:txBody>
          <a:bodyPr/>
          <a:lstStyle/>
          <a:p>
            <a:pPr eaLnBrk="1" hangingPunct="1"/>
            <a:r>
              <a:rPr lang="ja-JP" altLang="en-US">
                <a:solidFill>
                  <a:schemeClr val="tx1"/>
                </a:solidFill>
              </a:rPr>
              <a:t>目的</a:t>
            </a:r>
          </a:p>
        </p:txBody>
      </p:sp>
      <p:sp>
        <p:nvSpPr>
          <p:cNvPr id="3075" name="Text Box 73">
            <a:extLst>
              <a:ext uri="{FF2B5EF4-FFF2-40B4-BE49-F238E27FC236}">
                <a16:creationId xmlns:a16="http://schemas.microsoft.com/office/drawing/2014/main" xmlns="" id="{47AE83B5-AE00-4639-BAD4-06EB53498B54}"/>
              </a:ext>
            </a:extLst>
          </p:cNvPr>
          <p:cNvSpPr txBox="1">
            <a:spLocks noChangeArrowheads="1"/>
          </p:cNvSpPr>
          <p:nvPr/>
        </p:nvSpPr>
        <p:spPr bwMode="auto">
          <a:xfrm>
            <a:off x="827088" y="5876925"/>
            <a:ext cx="6408737"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latin typeface="Tahoma" panose="020B0604030504040204" pitchFamily="34" charset="0"/>
              </a:rPr>
              <a:t>タイプ</a:t>
            </a:r>
            <a:r>
              <a:rPr lang="en-US" altLang="ja-JP" sz="2800">
                <a:latin typeface="Tahoma" panose="020B0604030504040204" pitchFamily="34" charset="0"/>
              </a:rPr>
              <a:t>A</a:t>
            </a:r>
            <a:r>
              <a:rPr lang="ja-JP" altLang="en-US" sz="2800">
                <a:latin typeface="Tahoma" panose="020B0604030504040204" pitchFamily="34" charset="0"/>
              </a:rPr>
              <a:t>による評価法でこの欄に入れる値の算出法を学習する．</a:t>
            </a:r>
          </a:p>
        </p:txBody>
      </p:sp>
      <p:graphicFrame>
        <p:nvGraphicFramePr>
          <p:cNvPr id="8" name="Group 98">
            <a:extLst>
              <a:ext uri="{FF2B5EF4-FFF2-40B4-BE49-F238E27FC236}">
                <a16:creationId xmlns:a16="http://schemas.microsoft.com/office/drawing/2014/main" xmlns="" id="{0886A39F-3ED2-4405-AC47-248504667F39}"/>
              </a:ext>
            </a:extLst>
          </p:cNvPr>
          <p:cNvGraphicFramePr>
            <a:graphicFrameLocks noGrp="1"/>
          </p:cNvGraphicFramePr>
          <p:nvPr/>
        </p:nvGraphicFramePr>
        <p:xfrm>
          <a:off x="152400" y="1268413"/>
          <a:ext cx="8959850" cy="4540252"/>
        </p:xfrm>
        <a:graphic>
          <a:graphicData uri="http://schemas.openxmlformats.org/drawingml/2006/table">
            <a:tbl>
              <a:tblPr/>
              <a:tblGrid>
                <a:gridCol w="717550">
                  <a:extLst>
                    <a:ext uri="{9D8B030D-6E8A-4147-A177-3AD203B41FA5}">
                      <a16:colId xmlns:a16="http://schemas.microsoft.com/office/drawing/2014/main" xmlns="" val="20000"/>
                    </a:ext>
                  </a:extLst>
                </a:gridCol>
                <a:gridCol w="1562100">
                  <a:extLst>
                    <a:ext uri="{9D8B030D-6E8A-4147-A177-3AD203B41FA5}">
                      <a16:colId xmlns:a16="http://schemas.microsoft.com/office/drawing/2014/main" xmlns="" val="20001"/>
                    </a:ext>
                  </a:extLst>
                </a:gridCol>
                <a:gridCol w="944563">
                  <a:extLst>
                    <a:ext uri="{9D8B030D-6E8A-4147-A177-3AD203B41FA5}">
                      <a16:colId xmlns:a16="http://schemas.microsoft.com/office/drawing/2014/main" xmlns="" val="20002"/>
                    </a:ext>
                  </a:extLst>
                </a:gridCol>
                <a:gridCol w="1044575">
                  <a:extLst>
                    <a:ext uri="{9D8B030D-6E8A-4147-A177-3AD203B41FA5}">
                      <a16:colId xmlns:a16="http://schemas.microsoft.com/office/drawing/2014/main" xmlns="" val="20003"/>
                    </a:ext>
                  </a:extLst>
                </a:gridCol>
                <a:gridCol w="566737">
                  <a:extLst>
                    <a:ext uri="{9D8B030D-6E8A-4147-A177-3AD203B41FA5}">
                      <a16:colId xmlns:a16="http://schemas.microsoft.com/office/drawing/2014/main" xmlns="" val="20004"/>
                    </a:ext>
                  </a:extLst>
                </a:gridCol>
                <a:gridCol w="1387475">
                  <a:extLst>
                    <a:ext uri="{9D8B030D-6E8A-4147-A177-3AD203B41FA5}">
                      <a16:colId xmlns:a16="http://schemas.microsoft.com/office/drawing/2014/main" xmlns="" val="20005"/>
                    </a:ext>
                  </a:extLst>
                </a:gridCol>
                <a:gridCol w="1081088">
                  <a:extLst>
                    <a:ext uri="{9D8B030D-6E8A-4147-A177-3AD203B41FA5}">
                      <a16:colId xmlns:a16="http://schemas.microsoft.com/office/drawing/2014/main" xmlns="" val="20006"/>
                    </a:ext>
                  </a:extLst>
                </a:gridCol>
                <a:gridCol w="1655762">
                  <a:extLst>
                    <a:ext uri="{9D8B030D-6E8A-4147-A177-3AD203B41FA5}">
                      <a16:colId xmlns:a16="http://schemas.microsoft.com/office/drawing/2014/main" xmlns="" val="20007"/>
                    </a:ext>
                  </a:extLst>
                </a:gridCol>
              </a:tblGrid>
              <a:tr h="863600">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rPr>
                        <a:t>記号</a:t>
                      </a:r>
                      <a:endParaRPr kumimoji="1" lang="ja-JP" altLang="en-GB" sz="1500" b="0"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endParaRPr>
                    </a:p>
                  </a:txBody>
                  <a:tcPr marL="91455" marR="91455"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rPr>
                        <a:t>不確かさ要因</a:t>
                      </a:r>
                    </a:p>
                  </a:txBody>
                  <a:tcPr marL="91455" marR="91455"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 値</a:t>
                      </a:r>
                      <a:endParaRPr kumimoji="1" lang="ja-JP" altLang="en-US"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tab pos="-457200" algn="l"/>
                        </a:tabLst>
                      </a:pPr>
                      <a:r>
                        <a:rPr kumimoji="1" lang="en-GB" altLang="ja-JP" sz="1500" b="1" i="0" u="sng"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a:t>
                      </a:r>
                      <a:endParaRPr kumimoji="1" lang="en-GB" altLang="ja-JP"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L="91455" marR="91455"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確率分布</a:t>
                      </a:r>
                      <a:endPar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L="91455" marR="91455"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除数</a:t>
                      </a:r>
                      <a:endPar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L="91455" marR="91455"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標準不確かさ</a:t>
                      </a:r>
                    </a:p>
                  </a:txBody>
                  <a:tcPr marL="91455" marR="91455"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感度係数</a:t>
                      </a:r>
                    </a:p>
                  </a:txBody>
                  <a:tcPr marL="91455" marR="91455"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標準不確かさ</a:t>
                      </a:r>
                    </a:p>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en-US" altLang="ja-JP"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a:t>
                      </a:r>
                      <a:r>
                        <a:rPr kumimoji="1" lang="ja-JP" altLang="en-US"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出力量</a:t>
                      </a: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の単位</a:t>
                      </a:r>
                      <a:r>
                        <a:rPr kumimoji="1" lang="en-US" altLang="ja-JP"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a:t>
                      </a:r>
                      <a:endPar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L="91455" marR="91455"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696913">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endParaRPr kumimoji="1" lang="en-GB" altLang="ja-JP" sz="24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90014" marR="90014"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0014" marR="90014"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90014" marR="90014"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0014" marR="90014"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90014" marR="90014"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90014" marR="90014"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0014" marR="90014"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0014" marR="90014"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700088">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2400" b="0" i="1" u="none" strike="noStrike" cap="none" normalizeH="0" baseline="-25000">
                        <a:ln>
                          <a:noFill/>
                        </a:ln>
                        <a:solidFill>
                          <a:srgbClr val="FFFF00"/>
                        </a:solidFill>
                        <a:effectLst/>
                        <a:latin typeface="Times New Roman" pitchFamily="18" charset="0"/>
                        <a:ea typeface="ＭＳ Ｐゴシック" pitchFamily="50" charset="-128"/>
                        <a:cs typeface="Times New Roman" pitchFamily="18" charset="0"/>
                      </a:endParaRPr>
                    </a:p>
                  </a:txBody>
                  <a:tcPr marL="90014" marR="90014"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90014" marR="90014"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rgbClr val="FFFF00"/>
                        </a:solidFill>
                        <a:effectLst/>
                        <a:latin typeface="Times New Roman" pitchFamily="18" charset="0"/>
                        <a:ea typeface="ＭＳ Ｐゴシック" pitchFamily="50" charset="-128"/>
                        <a:cs typeface="Times New Roman" pitchFamily="18" charset="0"/>
                      </a:endParaRPr>
                    </a:p>
                  </a:txBody>
                  <a:tcPr marL="90014" marR="90014"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90014" marR="90014"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90014" marR="90014"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90014" marR="90014"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0014" marR="90014"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0014" marR="90014"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696913">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2400" b="0" i="1" u="none" strike="noStrike" cap="none" normalizeH="0" baseline="-25000">
                        <a:ln>
                          <a:noFill/>
                        </a:ln>
                        <a:solidFill>
                          <a:srgbClr val="FFFF00"/>
                        </a:solidFill>
                        <a:effectLst/>
                        <a:latin typeface="Times New Roman" pitchFamily="18" charset="0"/>
                        <a:ea typeface="ＭＳ Ｐゴシック" pitchFamily="50" charset="-128"/>
                        <a:cs typeface="Times New Roman" pitchFamily="18" charset="0"/>
                      </a:endParaRPr>
                    </a:p>
                  </a:txBody>
                  <a:tcPr marL="90014" marR="90014"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90014" marR="90014"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rgbClr val="FFFF00"/>
                        </a:solidFill>
                        <a:effectLst/>
                        <a:latin typeface="Times New Roman" pitchFamily="18" charset="0"/>
                        <a:ea typeface="ＭＳ Ｐゴシック" pitchFamily="50" charset="-128"/>
                        <a:cs typeface="Times New Roman" pitchFamily="18" charset="0"/>
                      </a:endParaRPr>
                    </a:p>
                  </a:txBody>
                  <a:tcPr marL="90014" marR="90014"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90014" marR="90014"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rgbClr val="FFFF00"/>
                        </a:solidFill>
                        <a:effectLst/>
                        <a:latin typeface="Times New Roman" pitchFamily="18" charset="0"/>
                        <a:ea typeface="ＭＳ Ｐゴシック" pitchFamily="50" charset="-128"/>
                        <a:cs typeface="Times New Roman" pitchFamily="18" charset="0"/>
                      </a:endParaRPr>
                    </a:p>
                  </a:txBody>
                  <a:tcPr marL="90014" marR="90014"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90014" marR="90014"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0014" marR="90014"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0014" marR="90014"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811213">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en-GB" altLang="ja-JP" sz="16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u</a:t>
                      </a:r>
                      <a:r>
                        <a:rPr kumimoji="1" lang="en-GB" altLang="ja-JP" sz="1600" b="0" i="0" u="none" strike="noStrike" cap="none" normalizeH="0" baseline="-30000">
                          <a:ln>
                            <a:noFill/>
                          </a:ln>
                          <a:solidFill>
                            <a:schemeClr val="tx1"/>
                          </a:solidFill>
                          <a:effectLst/>
                          <a:latin typeface="Times New Roman" pitchFamily="18" charset="0"/>
                          <a:ea typeface="ＭＳ Ｐゴシック" pitchFamily="50" charset="-128"/>
                          <a:cs typeface="Times New Roman" pitchFamily="18" charset="0"/>
                        </a:rPr>
                        <a:t>c</a:t>
                      </a:r>
                      <a:r>
                        <a:rPr kumimoji="1" lang="en-GB" altLang="ja-JP" sz="16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    )</a:t>
                      </a:r>
                    </a:p>
                  </a:txBody>
                  <a:tcPr marL="91455" marR="91455"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rPr>
                        <a:t>合成標準</a:t>
                      </a:r>
                      <a:endParaRPr kumimoji="1" lang="en-US" altLang="ja-JP" sz="1600" b="1"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rPr>
                        <a:t>不確かさ</a:t>
                      </a:r>
                    </a:p>
                  </a:txBody>
                  <a:tcPr marL="91455" marR="91455"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55" marR="91455"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正規分布</a:t>
                      </a:r>
                    </a:p>
                  </a:txBody>
                  <a:tcPr marL="91455" marR="91455"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55" marR="91455"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55" marR="91455"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55" marR="91455"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55" marR="91455"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4"/>
                  </a:ext>
                </a:extLst>
              </a:tr>
              <a:tr h="771525">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en-GB" altLang="ja-JP" sz="16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U</a:t>
                      </a:r>
                    </a:p>
                  </a:txBody>
                  <a:tcPr marL="91455" marR="91455"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拡張不確かさ</a:t>
                      </a:r>
                    </a:p>
                  </a:txBody>
                  <a:tcPr marL="91455" marR="91455"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55" marR="91455"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tabLst>
                          <a:tab pos="-457200" algn="l"/>
                        </a:tabLst>
                        <a:defRPr kumimoji="1" sz="2800">
                          <a:solidFill>
                            <a:schemeClr val="tx1"/>
                          </a:solidFill>
                          <a:latin typeface="Arial" pitchFamily="34" charset="0"/>
                          <a:ea typeface="ＭＳ Ｐゴシック" pitchFamily="50" charset="-128"/>
                        </a:defRPr>
                      </a:lvl1pPr>
                      <a:lvl2pPr marL="742950" indent="-285750">
                        <a:spcBef>
                          <a:spcPct val="20000"/>
                        </a:spcBef>
                        <a:tabLst>
                          <a:tab pos="-457200" algn="l"/>
                        </a:tabLst>
                        <a:defRPr kumimoji="1" sz="2400">
                          <a:solidFill>
                            <a:schemeClr val="tx1"/>
                          </a:solidFill>
                          <a:latin typeface="Arial" pitchFamily="34" charset="0"/>
                          <a:ea typeface="ＭＳ Ｐゴシック" pitchFamily="50" charset="-128"/>
                        </a:defRPr>
                      </a:lvl2pPr>
                      <a:lvl3pPr marL="1143000" indent="-228600">
                        <a:spcBef>
                          <a:spcPct val="20000"/>
                        </a:spcBef>
                        <a:tabLst>
                          <a:tab pos="-457200" algn="l"/>
                        </a:tabLst>
                        <a:defRPr kumimoji="1" sz="2000">
                          <a:solidFill>
                            <a:schemeClr val="tx1"/>
                          </a:solidFill>
                          <a:latin typeface="Arial" pitchFamily="34" charset="0"/>
                          <a:ea typeface="ＭＳ Ｐゴシック" pitchFamily="50" charset="-128"/>
                        </a:defRPr>
                      </a:lvl3pPr>
                      <a:lvl4pPr marL="1600200" indent="-228600">
                        <a:spcBef>
                          <a:spcPct val="20000"/>
                        </a:spcBef>
                        <a:tabLst>
                          <a:tab pos="-457200" algn="l"/>
                        </a:tabLst>
                        <a:defRPr kumimoji="1">
                          <a:solidFill>
                            <a:schemeClr val="tx1"/>
                          </a:solidFill>
                          <a:latin typeface="Arial" pitchFamily="34" charset="0"/>
                          <a:ea typeface="ＭＳ Ｐゴシック" pitchFamily="50" charset="-128"/>
                        </a:defRPr>
                      </a:lvl4pPr>
                      <a:lvl5pPr marL="2057400" indent="-228600">
                        <a:spcBef>
                          <a:spcPct val="20000"/>
                        </a:spcBef>
                        <a:tabLst>
                          <a:tab pos="-457200" algn="l"/>
                        </a:tabLst>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pitchFamily="34"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正規分布</a:t>
                      </a:r>
                      <a:r>
                        <a:rPr kumimoji="1" lang="en-GB" altLang="ja-JP" sz="16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a:t>
                      </a:r>
                      <a:r>
                        <a:rPr kumimoji="1" lang="en-GB" altLang="ja-JP" sz="16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k</a:t>
                      </a:r>
                      <a:r>
                        <a:rPr kumimoji="1" lang="en-GB" altLang="ja-JP" sz="16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=2)</a:t>
                      </a:r>
                    </a:p>
                  </a:txBody>
                  <a:tcPr marL="91455" marR="91455"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55" marR="91455"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55" marR="91455"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55" marR="91455"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pitchFamily="34" charset="0"/>
                          <a:ea typeface="ＭＳ Ｐゴシック" pitchFamily="50" charset="-128"/>
                        </a:defRPr>
                      </a:lvl1pPr>
                      <a:lvl2pPr marL="742950" indent="-285750">
                        <a:spcBef>
                          <a:spcPct val="20000"/>
                        </a:spcBef>
                        <a:defRPr kumimoji="1" sz="2400">
                          <a:solidFill>
                            <a:schemeClr val="tx1"/>
                          </a:solidFill>
                          <a:latin typeface="Arial" pitchFamily="34" charset="0"/>
                          <a:ea typeface="ＭＳ Ｐゴシック" pitchFamily="50" charset="-128"/>
                        </a:defRPr>
                      </a:lvl2pPr>
                      <a:lvl3pPr marL="1143000" indent="-228600">
                        <a:spcBef>
                          <a:spcPct val="20000"/>
                        </a:spcBef>
                        <a:defRPr kumimoji="1" sz="2000">
                          <a:solidFill>
                            <a:schemeClr val="tx1"/>
                          </a:solidFill>
                          <a:latin typeface="Arial" pitchFamily="34" charset="0"/>
                          <a:ea typeface="ＭＳ Ｐゴシック" pitchFamily="50" charset="-128"/>
                        </a:defRPr>
                      </a:lvl3pPr>
                      <a:lvl4pPr marL="1600200" indent="-228600">
                        <a:spcBef>
                          <a:spcPct val="20000"/>
                        </a:spcBef>
                        <a:defRPr kumimoji="1">
                          <a:solidFill>
                            <a:schemeClr val="tx1"/>
                          </a:solidFill>
                          <a:latin typeface="Arial" pitchFamily="34" charset="0"/>
                          <a:ea typeface="ＭＳ Ｐゴシック" pitchFamily="50" charset="-128"/>
                        </a:defRPr>
                      </a:lvl4pPr>
                      <a:lvl5pPr marL="2057400" indent="-228600">
                        <a:spcBef>
                          <a:spcPct val="20000"/>
                        </a:spcBef>
                        <a:defRPr kumimoji="1">
                          <a:solidFill>
                            <a:schemeClr val="tx1"/>
                          </a:solidFill>
                          <a:latin typeface="Arial" pitchFamily="34"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pitchFamily="34"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55" marR="91455"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5"/>
                  </a:ext>
                </a:extLst>
              </a:tr>
            </a:tbl>
          </a:graphicData>
        </a:graphic>
      </p:graphicFrame>
      <p:sp>
        <p:nvSpPr>
          <p:cNvPr id="3141" name="Oval 74">
            <a:extLst>
              <a:ext uri="{FF2B5EF4-FFF2-40B4-BE49-F238E27FC236}">
                <a16:creationId xmlns:a16="http://schemas.microsoft.com/office/drawing/2014/main" xmlns="" id="{8CD310B7-9D32-4422-A783-6C617D5F2824}"/>
              </a:ext>
            </a:extLst>
          </p:cNvPr>
          <p:cNvSpPr>
            <a:spLocks noChangeArrowheads="1"/>
          </p:cNvSpPr>
          <p:nvPr/>
        </p:nvSpPr>
        <p:spPr bwMode="auto">
          <a:xfrm>
            <a:off x="2339975" y="1268413"/>
            <a:ext cx="2160588" cy="2881312"/>
          </a:xfrm>
          <a:prstGeom prst="ellipse">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cxnSp>
        <p:nvCxnSpPr>
          <p:cNvPr id="3142" name="AutoShape 75">
            <a:extLst>
              <a:ext uri="{FF2B5EF4-FFF2-40B4-BE49-F238E27FC236}">
                <a16:creationId xmlns:a16="http://schemas.microsoft.com/office/drawing/2014/main" xmlns="" id="{B540756D-9BBB-4391-AEF5-228F17E5E1A1}"/>
              </a:ext>
            </a:extLst>
          </p:cNvPr>
          <p:cNvCxnSpPr>
            <a:cxnSpLocks noChangeShapeType="1"/>
            <a:stCxn id="3141" idx="3"/>
            <a:endCxn id="3075" idx="0"/>
          </p:cNvCxnSpPr>
          <p:nvPr/>
        </p:nvCxnSpPr>
        <p:spPr bwMode="auto">
          <a:xfrm rot="16200000" flipH="1">
            <a:off x="2269331" y="4114007"/>
            <a:ext cx="2149475" cy="1376362"/>
          </a:xfrm>
          <a:prstGeom prst="curvedConnector3">
            <a:avLst>
              <a:gd name="adj1" fmla="val 50000"/>
            </a:avLst>
          </a:prstGeom>
          <a:noFill/>
          <a:ln w="38100">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xmlns="" id="{E1F56550-3224-4C5A-8DE2-5A1E0EAA0451}"/>
              </a:ext>
            </a:extLst>
          </p:cNvPr>
          <p:cNvSpPr>
            <a:spLocks noGrp="1" noChangeArrowheads="1"/>
          </p:cNvSpPr>
          <p:nvPr>
            <p:ph type="title"/>
          </p:nvPr>
        </p:nvSpPr>
        <p:spPr/>
        <p:txBody>
          <a:bodyPr/>
          <a:lstStyle/>
          <a:p>
            <a:pPr eaLnBrk="1" hangingPunct="1"/>
            <a:r>
              <a:rPr lang="ja-JP" altLang="en-US">
                <a:solidFill>
                  <a:schemeClr val="tx1"/>
                </a:solidFill>
              </a:rPr>
              <a:t>タイプ</a:t>
            </a:r>
            <a:r>
              <a:rPr lang="en-US" altLang="ja-JP">
                <a:solidFill>
                  <a:schemeClr val="tx1"/>
                </a:solidFill>
              </a:rPr>
              <a:t>A</a:t>
            </a:r>
            <a:r>
              <a:rPr lang="ja-JP" altLang="en-US">
                <a:solidFill>
                  <a:schemeClr val="tx1"/>
                </a:solidFill>
              </a:rPr>
              <a:t>の不確かさ評価とは</a:t>
            </a:r>
          </a:p>
        </p:txBody>
      </p:sp>
      <p:sp>
        <p:nvSpPr>
          <p:cNvPr id="4099" name="Text Box 4">
            <a:extLst>
              <a:ext uri="{FF2B5EF4-FFF2-40B4-BE49-F238E27FC236}">
                <a16:creationId xmlns:a16="http://schemas.microsoft.com/office/drawing/2014/main" xmlns="" id="{E02B516E-B4C6-4EAF-9688-C21288009425}"/>
              </a:ext>
            </a:extLst>
          </p:cNvPr>
          <p:cNvSpPr txBox="1">
            <a:spLocks noChangeArrowheads="1"/>
          </p:cNvSpPr>
          <p:nvPr/>
        </p:nvSpPr>
        <p:spPr bwMode="auto">
          <a:xfrm>
            <a:off x="827088" y="1557338"/>
            <a:ext cx="730885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latin typeface="Tahoma" panose="020B0604030504040204" pitchFamily="34" charset="0"/>
              </a:rPr>
              <a:t>実験によって測定データを得て，そのデータから</a:t>
            </a:r>
          </a:p>
          <a:p>
            <a:pPr eaLnBrk="1" hangingPunct="1">
              <a:spcBef>
                <a:spcPct val="0"/>
              </a:spcBef>
              <a:buFontTx/>
              <a:buNone/>
            </a:pPr>
            <a:r>
              <a:rPr lang="ja-JP" altLang="en-US" sz="2800">
                <a:latin typeface="Tahoma" panose="020B0604030504040204" pitchFamily="34" charset="0"/>
              </a:rPr>
              <a:t>ばらつきを求める．</a:t>
            </a:r>
          </a:p>
        </p:txBody>
      </p:sp>
      <p:sp>
        <p:nvSpPr>
          <p:cNvPr id="4100" name="Text Box 5">
            <a:extLst>
              <a:ext uri="{FF2B5EF4-FFF2-40B4-BE49-F238E27FC236}">
                <a16:creationId xmlns:a16="http://schemas.microsoft.com/office/drawing/2014/main" xmlns="" id="{A6B81935-CEBB-46A3-AE8E-A88E71E4713F}"/>
              </a:ext>
            </a:extLst>
          </p:cNvPr>
          <p:cNvSpPr txBox="1">
            <a:spLocks noChangeArrowheads="1"/>
          </p:cNvSpPr>
          <p:nvPr/>
        </p:nvSpPr>
        <p:spPr bwMode="auto">
          <a:xfrm>
            <a:off x="611188" y="4005263"/>
            <a:ext cx="8156575"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latin typeface="Tahoma" panose="020B0604030504040204" pitchFamily="34" charset="0"/>
              </a:rPr>
              <a:t>実験標準偏差とは・・・標本</a:t>
            </a:r>
            <a:r>
              <a:rPr lang="ja-JP" altLang="en-US" sz="2800"/>
              <a:t>平均に対して個々のデータがどの位ばらついているかを表す指標</a:t>
            </a:r>
            <a:r>
              <a:rPr lang="ja-JP" altLang="en-US" sz="2800">
                <a:latin typeface="Tahoma" panose="020B0604030504040204" pitchFamily="34" charset="0"/>
              </a:rPr>
              <a:t>．正確な言い方ではないがばらつきの平均を表していると考えておけばよい．</a:t>
            </a:r>
          </a:p>
        </p:txBody>
      </p:sp>
      <p:sp>
        <p:nvSpPr>
          <p:cNvPr id="4101" name="Text Box 6">
            <a:extLst>
              <a:ext uri="{FF2B5EF4-FFF2-40B4-BE49-F238E27FC236}">
                <a16:creationId xmlns:a16="http://schemas.microsoft.com/office/drawing/2014/main" xmlns="" id="{11587D76-D7B5-40C2-8B31-F7845A7DD9DA}"/>
              </a:ext>
            </a:extLst>
          </p:cNvPr>
          <p:cNvSpPr txBox="1">
            <a:spLocks noChangeArrowheads="1"/>
          </p:cNvSpPr>
          <p:nvPr/>
        </p:nvSpPr>
        <p:spPr bwMode="auto">
          <a:xfrm>
            <a:off x="755650" y="5805488"/>
            <a:ext cx="7508875"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solidFill>
                  <a:srgbClr val="FFFF00"/>
                </a:solidFill>
                <a:latin typeface="Tahoma" panose="020B0604030504040204" pitchFamily="34" charset="0"/>
              </a:rPr>
              <a:t>ここで実験標準偏差を算出しただけではタイプ</a:t>
            </a:r>
            <a:r>
              <a:rPr lang="en-US" altLang="ja-JP" sz="2800">
                <a:solidFill>
                  <a:srgbClr val="FFFF00"/>
                </a:solidFill>
                <a:latin typeface="Tahoma" panose="020B0604030504040204" pitchFamily="34" charset="0"/>
              </a:rPr>
              <a:t>A</a:t>
            </a:r>
            <a:r>
              <a:rPr lang="ja-JP" altLang="en-US" sz="2800">
                <a:solidFill>
                  <a:srgbClr val="FFFF00"/>
                </a:solidFill>
                <a:latin typeface="Tahoma" panose="020B0604030504040204" pitchFamily="34" charset="0"/>
              </a:rPr>
              <a:t>の不確かさを算出したことにはならない．</a:t>
            </a:r>
          </a:p>
        </p:txBody>
      </p:sp>
      <p:sp>
        <p:nvSpPr>
          <p:cNvPr id="4102" name="Text Box 7">
            <a:extLst>
              <a:ext uri="{FF2B5EF4-FFF2-40B4-BE49-F238E27FC236}">
                <a16:creationId xmlns:a16="http://schemas.microsoft.com/office/drawing/2014/main" xmlns="" id="{7D5B2FE1-0432-4EC1-A8C7-544206F45F41}"/>
              </a:ext>
            </a:extLst>
          </p:cNvPr>
          <p:cNvSpPr txBox="1">
            <a:spLocks noChangeArrowheads="1"/>
          </p:cNvSpPr>
          <p:nvPr/>
        </p:nvSpPr>
        <p:spPr bwMode="auto">
          <a:xfrm>
            <a:off x="1082675" y="2565400"/>
            <a:ext cx="6435725"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2800">
                <a:latin typeface="Tahoma" panose="020B0604030504040204" pitchFamily="34" charset="0"/>
              </a:rPr>
              <a:t>タイプ</a:t>
            </a:r>
            <a:r>
              <a:rPr lang="en-US" altLang="ja-JP" sz="2800">
                <a:latin typeface="Tahoma" panose="020B0604030504040204" pitchFamily="34" charset="0"/>
              </a:rPr>
              <a:t>A</a:t>
            </a:r>
            <a:r>
              <a:rPr lang="ja-JP" altLang="en-US" sz="2800">
                <a:latin typeface="Tahoma" panose="020B0604030504040204" pitchFamily="34" charset="0"/>
              </a:rPr>
              <a:t>の不確かさ評価では，ばらつきは</a:t>
            </a:r>
          </a:p>
          <a:p>
            <a:pPr algn="ctr" eaLnBrk="1" hangingPunct="1">
              <a:spcBef>
                <a:spcPct val="0"/>
              </a:spcBef>
              <a:buFontTx/>
              <a:buNone/>
            </a:pPr>
            <a:r>
              <a:rPr lang="ja-JP" altLang="en-US" sz="2800">
                <a:solidFill>
                  <a:srgbClr val="FFFF00"/>
                </a:solidFill>
                <a:latin typeface="Tahoma" panose="020B0604030504040204" pitchFamily="34" charset="0"/>
              </a:rPr>
              <a:t>「実験標準偏差」</a:t>
            </a:r>
          </a:p>
          <a:p>
            <a:pPr algn="ctr" eaLnBrk="1" hangingPunct="1">
              <a:spcBef>
                <a:spcPct val="0"/>
              </a:spcBef>
              <a:buFontTx/>
              <a:buNone/>
            </a:pPr>
            <a:r>
              <a:rPr lang="ja-JP" altLang="en-US" sz="2800">
                <a:latin typeface="Tahoma" panose="020B0604030504040204" pitchFamily="34" charset="0"/>
              </a:rPr>
              <a:t>によって表される．</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xmlns="" id="{5642B1CF-2804-4943-B3BD-A05E4F81E7BF}"/>
              </a:ext>
            </a:extLst>
          </p:cNvPr>
          <p:cNvSpPr>
            <a:spLocks noGrp="1" noChangeArrowheads="1"/>
          </p:cNvSpPr>
          <p:nvPr>
            <p:ph type="title"/>
          </p:nvPr>
        </p:nvSpPr>
        <p:spPr/>
        <p:txBody>
          <a:bodyPr/>
          <a:lstStyle/>
          <a:p>
            <a:pPr eaLnBrk="1" hangingPunct="1"/>
            <a:r>
              <a:rPr lang="ja-JP" altLang="en-US">
                <a:solidFill>
                  <a:schemeClr val="tx1"/>
                </a:solidFill>
              </a:rPr>
              <a:t>標準偏差の算出法</a:t>
            </a:r>
          </a:p>
        </p:txBody>
      </p:sp>
      <p:sp>
        <p:nvSpPr>
          <p:cNvPr id="5123" name="Text Box 4">
            <a:extLst>
              <a:ext uri="{FF2B5EF4-FFF2-40B4-BE49-F238E27FC236}">
                <a16:creationId xmlns:a16="http://schemas.microsoft.com/office/drawing/2014/main" xmlns="" id="{BD5036D5-8B22-441E-8CA7-398DCFDA5145}"/>
              </a:ext>
            </a:extLst>
          </p:cNvPr>
          <p:cNvSpPr txBox="1">
            <a:spLocks noChangeArrowheads="1"/>
          </p:cNvSpPr>
          <p:nvPr/>
        </p:nvSpPr>
        <p:spPr bwMode="auto">
          <a:xfrm>
            <a:off x="684213" y="1341438"/>
            <a:ext cx="80613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latin typeface="Tahoma" panose="020B0604030504040204" pitchFamily="34" charset="0"/>
              </a:rPr>
              <a:t>関数電卓の機能，表計算ソフトの機能を使えばよい．</a:t>
            </a:r>
          </a:p>
        </p:txBody>
      </p:sp>
      <p:sp>
        <p:nvSpPr>
          <p:cNvPr id="5124" name="Text Box 6">
            <a:extLst>
              <a:ext uri="{FF2B5EF4-FFF2-40B4-BE49-F238E27FC236}">
                <a16:creationId xmlns:a16="http://schemas.microsoft.com/office/drawing/2014/main" xmlns="" id="{2B3C07FA-A8F9-4300-B10F-616F23E44FF2}"/>
              </a:ext>
            </a:extLst>
          </p:cNvPr>
          <p:cNvSpPr txBox="1">
            <a:spLocks noChangeArrowheads="1"/>
          </p:cNvSpPr>
          <p:nvPr/>
        </p:nvSpPr>
        <p:spPr bwMode="auto">
          <a:xfrm>
            <a:off x="303213" y="2092325"/>
            <a:ext cx="83312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latin typeface="Tahoma" panose="020B0604030504040204" pitchFamily="34" charset="0"/>
              </a:rPr>
              <a:t>注意：標準偏差には意味合いの違う</a:t>
            </a:r>
            <a:r>
              <a:rPr lang="en-US" altLang="ja-JP" sz="2800">
                <a:latin typeface="Tahoma" panose="020B0604030504040204" pitchFamily="34" charset="0"/>
              </a:rPr>
              <a:t>2</a:t>
            </a:r>
            <a:r>
              <a:rPr lang="ja-JP" altLang="en-US" sz="2800">
                <a:latin typeface="Tahoma" panose="020B0604030504040204" pitchFamily="34" charset="0"/>
              </a:rPr>
              <a:t>種のものがある．</a:t>
            </a:r>
          </a:p>
        </p:txBody>
      </p:sp>
      <p:graphicFrame>
        <p:nvGraphicFramePr>
          <p:cNvPr id="9261" name="Group 45">
            <a:extLst>
              <a:ext uri="{FF2B5EF4-FFF2-40B4-BE49-F238E27FC236}">
                <a16:creationId xmlns:a16="http://schemas.microsoft.com/office/drawing/2014/main" xmlns="" id="{D277CFD6-E9DC-45B5-B294-5C0D16A6EE55}"/>
              </a:ext>
            </a:extLst>
          </p:cNvPr>
          <p:cNvGraphicFramePr>
            <a:graphicFrameLocks noGrp="1"/>
          </p:cNvGraphicFramePr>
          <p:nvPr>
            <p:ph idx="1"/>
          </p:nvPr>
        </p:nvGraphicFramePr>
        <p:xfrm>
          <a:off x="611188" y="2922588"/>
          <a:ext cx="7488237" cy="3040062"/>
        </p:xfrm>
        <a:graphic>
          <a:graphicData uri="http://schemas.openxmlformats.org/drawingml/2006/table">
            <a:tbl>
              <a:tblPr/>
              <a:tblGrid>
                <a:gridCol w="2495550">
                  <a:extLst>
                    <a:ext uri="{9D8B030D-6E8A-4147-A177-3AD203B41FA5}">
                      <a16:colId xmlns:a16="http://schemas.microsoft.com/office/drawing/2014/main" xmlns="" val="20000"/>
                    </a:ext>
                  </a:extLst>
                </a:gridCol>
                <a:gridCol w="2497137">
                  <a:extLst>
                    <a:ext uri="{9D8B030D-6E8A-4147-A177-3AD203B41FA5}">
                      <a16:colId xmlns:a16="http://schemas.microsoft.com/office/drawing/2014/main" xmlns="" val="20001"/>
                    </a:ext>
                  </a:extLst>
                </a:gridCol>
                <a:gridCol w="2495550">
                  <a:extLst>
                    <a:ext uri="{9D8B030D-6E8A-4147-A177-3AD203B41FA5}">
                      <a16:colId xmlns:a16="http://schemas.microsoft.com/office/drawing/2014/main" xmlns="" val="20002"/>
                    </a:ext>
                  </a:extLst>
                </a:gridCol>
              </a:tblGrid>
              <a:tr h="75576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2800" b="0" i="0" u="none" strike="noStrike" cap="none" normalizeH="0" baseline="0" dirty="0">
                        <a:ln>
                          <a:noFill/>
                        </a:ln>
                        <a:solidFill>
                          <a:schemeClr val="tx1"/>
                        </a:solidFill>
                        <a:effectLst/>
                        <a:latin typeface="Arial" pitchFamily="34" charset="0"/>
                        <a:ea typeface="ＭＳ Ｐゴシック" pitchFamily="50" charset="-128"/>
                      </a:endParaRPr>
                    </a:p>
                  </a:txBody>
                  <a:tcPr marL="90000" marR="90000" marT="46807" marB="46807"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2800" b="0" i="0" u="none" strike="noStrike" cap="none" normalizeH="0" baseline="0">
                          <a:ln>
                            <a:noFill/>
                          </a:ln>
                          <a:solidFill>
                            <a:schemeClr val="tx1"/>
                          </a:solidFill>
                          <a:effectLst/>
                          <a:latin typeface="Arial" pitchFamily="34" charset="0"/>
                          <a:ea typeface="ＭＳ Ｐゴシック" pitchFamily="50" charset="-128"/>
                        </a:rPr>
                        <a:t>対象：母集団</a:t>
                      </a:r>
                    </a:p>
                  </a:txBody>
                  <a:tcPr marL="90000" marR="90000" marT="46807" marB="46807"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2800" b="0" i="0" u="none" strike="noStrike" cap="none" normalizeH="0" baseline="0">
                          <a:ln>
                            <a:noFill/>
                          </a:ln>
                          <a:solidFill>
                            <a:srgbClr val="FFFF00"/>
                          </a:solidFill>
                          <a:effectLst/>
                          <a:latin typeface="Arial" pitchFamily="34" charset="0"/>
                          <a:ea typeface="ＭＳ Ｐゴシック" pitchFamily="50" charset="-128"/>
                        </a:rPr>
                        <a:t>対象：標本</a:t>
                      </a:r>
                    </a:p>
                  </a:txBody>
                  <a:tcPr marL="90000" marR="90000" marT="46807" marB="46807"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764271">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2800" b="0" i="0" u="none" strike="noStrike" cap="none" normalizeH="0" baseline="0">
                          <a:ln>
                            <a:noFill/>
                          </a:ln>
                          <a:solidFill>
                            <a:schemeClr val="tx1"/>
                          </a:solidFill>
                          <a:effectLst/>
                          <a:latin typeface="Arial" pitchFamily="34" charset="0"/>
                          <a:ea typeface="ＭＳ Ｐゴシック" pitchFamily="50" charset="-128"/>
                        </a:rPr>
                        <a:t>関数電卓</a:t>
                      </a:r>
                      <a:r>
                        <a:rPr kumimoji="1" lang="en-US" altLang="ja-JP" sz="2800" b="0" i="0" u="none" strike="noStrike" cap="none" normalizeH="0" baseline="0">
                          <a:ln>
                            <a:noFill/>
                          </a:ln>
                          <a:solidFill>
                            <a:schemeClr val="tx1"/>
                          </a:solidFill>
                          <a:effectLst/>
                          <a:latin typeface="Arial" pitchFamily="34" charset="0"/>
                          <a:ea typeface="ＭＳ Ｐゴシック" pitchFamily="50" charset="-128"/>
                        </a:rPr>
                        <a:t>1</a:t>
                      </a:r>
                    </a:p>
                  </a:txBody>
                  <a:tcPr marL="90000" marR="90000" marT="46807" marB="46807"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4400" b="0" i="1" u="none" strike="noStrike" cap="none" normalizeH="0" baseline="0">
                          <a:ln>
                            <a:noFill/>
                          </a:ln>
                          <a:solidFill>
                            <a:schemeClr val="tx1"/>
                          </a:solidFill>
                          <a:effectLst/>
                          <a:latin typeface="Symbol" pitchFamily="18" charset="2"/>
                          <a:ea typeface="ＭＳ Ｐゴシック" pitchFamily="50" charset="-128"/>
                        </a:rPr>
                        <a:t>s</a:t>
                      </a:r>
                      <a:r>
                        <a:rPr kumimoji="1" lang="en-US" altLang="ja-JP" sz="4400" b="0" i="1" u="none" strike="noStrike" cap="none" normalizeH="0" baseline="-25000">
                          <a:ln>
                            <a:noFill/>
                          </a:ln>
                          <a:solidFill>
                            <a:schemeClr val="tx1"/>
                          </a:solidFill>
                          <a:effectLst/>
                          <a:latin typeface="Times New Roman" pitchFamily="18" charset="0"/>
                          <a:ea typeface="ＭＳ Ｐゴシック" pitchFamily="50" charset="-128"/>
                        </a:rPr>
                        <a:t>x</a:t>
                      </a:r>
                    </a:p>
                  </a:txBody>
                  <a:tcPr marL="90000" marR="90000" marT="46807" marB="46807"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4400" b="0" i="1" u="none" strike="noStrike" cap="none" normalizeH="0" baseline="0">
                          <a:ln>
                            <a:noFill/>
                          </a:ln>
                          <a:solidFill>
                            <a:srgbClr val="FFFF00"/>
                          </a:solidFill>
                          <a:effectLst/>
                          <a:latin typeface="Times New Roman" pitchFamily="18" charset="0"/>
                          <a:ea typeface="ＭＳ Ｐゴシック" pitchFamily="50" charset="-128"/>
                        </a:rPr>
                        <a:t>s</a:t>
                      </a:r>
                      <a:r>
                        <a:rPr kumimoji="1" lang="en-US" altLang="ja-JP" sz="4400" b="0" i="1" u="none" strike="noStrike" cap="none" normalizeH="0" baseline="-25000">
                          <a:ln>
                            <a:noFill/>
                          </a:ln>
                          <a:solidFill>
                            <a:srgbClr val="FFFF00"/>
                          </a:solidFill>
                          <a:effectLst/>
                          <a:latin typeface="Times New Roman" pitchFamily="18" charset="0"/>
                          <a:ea typeface="ＭＳ Ｐゴシック" pitchFamily="50" charset="-128"/>
                        </a:rPr>
                        <a:t>x</a:t>
                      </a:r>
                    </a:p>
                  </a:txBody>
                  <a:tcPr marL="90000" marR="90000" marT="46807" marB="46807"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764271">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2800" b="0" i="0" u="none" strike="noStrike" cap="none" normalizeH="0" baseline="0">
                          <a:ln>
                            <a:noFill/>
                          </a:ln>
                          <a:solidFill>
                            <a:schemeClr val="tx1"/>
                          </a:solidFill>
                          <a:effectLst/>
                          <a:latin typeface="Arial" pitchFamily="34" charset="0"/>
                          <a:ea typeface="ＭＳ Ｐゴシック" pitchFamily="50" charset="-128"/>
                        </a:rPr>
                        <a:t>関数電卓</a:t>
                      </a:r>
                      <a:r>
                        <a:rPr kumimoji="1" lang="en-US" altLang="ja-JP" sz="2800" b="0" i="0" u="none" strike="noStrike" cap="none" normalizeH="0" baseline="0">
                          <a:ln>
                            <a:noFill/>
                          </a:ln>
                          <a:solidFill>
                            <a:schemeClr val="tx1"/>
                          </a:solidFill>
                          <a:effectLst/>
                          <a:latin typeface="Arial" pitchFamily="34" charset="0"/>
                          <a:ea typeface="ＭＳ Ｐゴシック" pitchFamily="50" charset="-128"/>
                        </a:rPr>
                        <a:t>2</a:t>
                      </a:r>
                    </a:p>
                  </a:txBody>
                  <a:tcPr marL="90000" marR="90000" marT="46807" marB="46807"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4400" b="0" i="1" u="none" strike="noStrike" cap="none" normalizeH="0" baseline="0">
                          <a:ln>
                            <a:noFill/>
                          </a:ln>
                          <a:solidFill>
                            <a:schemeClr val="tx1"/>
                          </a:solidFill>
                          <a:effectLst/>
                          <a:latin typeface="Symbol" pitchFamily="18" charset="2"/>
                          <a:ea typeface="ＭＳ Ｐゴシック" pitchFamily="50" charset="-128"/>
                        </a:rPr>
                        <a:t>s</a:t>
                      </a:r>
                      <a:r>
                        <a:rPr kumimoji="1" lang="en-US" altLang="ja-JP" sz="4400" b="0" i="1" u="none" strike="noStrike" cap="none" normalizeH="0" baseline="-25000">
                          <a:ln>
                            <a:noFill/>
                          </a:ln>
                          <a:solidFill>
                            <a:schemeClr val="tx1"/>
                          </a:solidFill>
                          <a:effectLst/>
                          <a:latin typeface="Times New Roman" pitchFamily="18" charset="0"/>
                          <a:ea typeface="ＭＳ Ｐゴシック" pitchFamily="50" charset="-128"/>
                        </a:rPr>
                        <a:t>n</a:t>
                      </a:r>
                    </a:p>
                  </a:txBody>
                  <a:tcPr marL="90000" marR="90000" marT="46807" marB="46807"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4400" b="0" i="1" u="none" strike="noStrike" cap="none" normalizeH="0" baseline="0" dirty="0">
                          <a:ln>
                            <a:noFill/>
                          </a:ln>
                          <a:solidFill>
                            <a:srgbClr val="FFFF00"/>
                          </a:solidFill>
                          <a:effectLst/>
                          <a:latin typeface="Symbol" pitchFamily="18" charset="2"/>
                          <a:ea typeface="ＭＳ Ｐゴシック" pitchFamily="50" charset="-128"/>
                        </a:rPr>
                        <a:t>s</a:t>
                      </a:r>
                      <a:r>
                        <a:rPr kumimoji="1" lang="en-US" altLang="ja-JP" sz="4400" b="0" i="1" u="none" strike="noStrike" cap="none" normalizeH="0" baseline="-25000" dirty="0">
                          <a:ln>
                            <a:noFill/>
                          </a:ln>
                          <a:solidFill>
                            <a:srgbClr val="FFFF00"/>
                          </a:solidFill>
                          <a:effectLst/>
                          <a:latin typeface="Times New Roman" pitchFamily="18" charset="0"/>
                          <a:ea typeface="ＭＳ Ｐゴシック" pitchFamily="50" charset="-128"/>
                        </a:rPr>
                        <a:t>n-</a:t>
                      </a:r>
                      <a:r>
                        <a:rPr kumimoji="1" lang="en-US" altLang="ja-JP" sz="4400" b="0" i="0" u="none" strike="noStrike" cap="none" normalizeH="0" baseline="-25000" dirty="0">
                          <a:ln>
                            <a:noFill/>
                          </a:ln>
                          <a:solidFill>
                            <a:srgbClr val="FFFF00"/>
                          </a:solidFill>
                          <a:effectLst/>
                          <a:latin typeface="Times New Roman" pitchFamily="18" charset="0"/>
                          <a:ea typeface="ＭＳ Ｐゴシック" pitchFamily="50" charset="-128"/>
                        </a:rPr>
                        <a:t>1</a:t>
                      </a:r>
                    </a:p>
                  </a:txBody>
                  <a:tcPr marL="90000" marR="90000" marT="46807" marB="46807"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75576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2800" b="0" i="0" u="none" strike="noStrike" cap="none" normalizeH="0" baseline="0">
                          <a:ln>
                            <a:noFill/>
                          </a:ln>
                          <a:solidFill>
                            <a:schemeClr val="tx1"/>
                          </a:solidFill>
                          <a:effectLst/>
                          <a:latin typeface="Arial" pitchFamily="34" charset="0"/>
                          <a:ea typeface="ＭＳ Ｐゴシック" pitchFamily="50" charset="-128"/>
                        </a:rPr>
                        <a:t>表計算ソフト</a:t>
                      </a:r>
                    </a:p>
                  </a:txBody>
                  <a:tcPr marL="90000" marR="90000" marT="46807" marB="46807"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800" b="0" i="0" u="none" strike="noStrike" cap="none" normalizeH="0" baseline="0">
                          <a:ln>
                            <a:noFill/>
                          </a:ln>
                          <a:solidFill>
                            <a:schemeClr val="tx1"/>
                          </a:solidFill>
                          <a:effectLst/>
                          <a:latin typeface="Arial" pitchFamily="34" charset="0"/>
                          <a:ea typeface="ＭＳ Ｐゴシック" pitchFamily="50" charset="-128"/>
                        </a:rPr>
                        <a:t>stdevp()</a:t>
                      </a:r>
                    </a:p>
                  </a:txBody>
                  <a:tcPr marL="90000" marR="90000" marT="46807" marB="46807"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800" b="0" i="0" u="none" strike="noStrike" cap="none" normalizeH="0" baseline="0">
                          <a:ln>
                            <a:noFill/>
                          </a:ln>
                          <a:solidFill>
                            <a:srgbClr val="FFFF00"/>
                          </a:solidFill>
                          <a:effectLst/>
                          <a:latin typeface="Arial" pitchFamily="34" charset="0"/>
                          <a:ea typeface="ＭＳ Ｐゴシック" pitchFamily="50" charset="-128"/>
                        </a:rPr>
                        <a:t>stdev()</a:t>
                      </a:r>
                    </a:p>
                  </a:txBody>
                  <a:tcPr marL="90000" marR="90000" marT="46807" marB="46807"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bl>
          </a:graphicData>
        </a:graphic>
      </p:graphicFrame>
      <p:sp>
        <p:nvSpPr>
          <p:cNvPr id="5147" name="Text Box 43">
            <a:extLst>
              <a:ext uri="{FF2B5EF4-FFF2-40B4-BE49-F238E27FC236}">
                <a16:creationId xmlns:a16="http://schemas.microsoft.com/office/drawing/2014/main" xmlns="" id="{C7401A4B-9463-4FE1-ACCC-6CB9FEB2732F}"/>
              </a:ext>
            </a:extLst>
          </p:cNvPr>
          <p:cNvSpPr txBox="1">
            <a:spLocks noChangeArrowheads="1"/>
          </p:cNvSpPr>
          <p:nvPr/>
        </p:nvSpPr>
        <p:spPr bwMode="auto">
          <a:xfrm>
            <a:off x="250825" y="6092825"/>
            <a:ext cx="87915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latin typeface="Tahoma" panose="020B0604030504040204" pitchFamily="34" charset="0"/>
              </a:rPr>
              <a:t>不確かさ評価では右側の対象：標本のものを用いること！</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9">
            <a:extLst>
              <a:ext uri="{FF2B5EF4-FFF2-40B4-BE49-F238E27FC236}">
                <a16:creationId xmlns:a16="http://schemas.microsoft.com/office/drawing/2014/main" xmlns="" id="{F577B19E-C492-4685-991C-A0BEF70CABBE}"/>
              </a:ext>
            </a:extLst>
          </p:cNvPr>
          <p:cNvSpPr>
            <a:spLocks noChangeArrowheads="1"/>
          </p:cNvSpPr>
          <p:nvPr/>
        </p:nvSpPr>
        <p:spPr bwMode="auto">
          <a:xfrm>
            <a:off x="228600" y="1752600"/>
            <a:ext cx="8713788" cy="4343400"/>
          </a:xfrm>
          <a:prstGeom prst="rect">
            <a:avLst/>
          </a:prstGeom>
          <a:solidFill>
            <a:srgbClr val="FFFFCC"/>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6147" name="Rectangle 2">
            <a:extLst>
              <a:ext uri="{FF2B5EF4-FFF2-40B4-BE49-F238E27FC236}">
                <a16:creationId xmlns:a16="http://schemas.microsoft.com/office/drawing/2014/main" xmlns="" id="{6794D136-61B7-4651-8A69-70FEA083CF01}"/>
              </a:ext>
            </a:extLst>
          </p:cNvPr>
          <p:cNvSpPr>
            <a:spLocks noGrp="1" noChangeArrowheads="1"/>
          </p:cNvSpPr>
          <p:nvPr>
            <p:ph type="title"/>
          </p:nvPr>
        </p:nvSpPr>
        <p:spPr>
          <a:xfrm>
            <a:off x="304800" y="277813"/>
            <a:ext cx="8534400" cy="1143000"/>
          </a:xfrm>
        </p:spPr>
        <p:txBody>
          <a:bodyPr/>
          <a:lstStyle/>
          <a:p>
            <a:pPr eaLnBrk="1" hangingPunct="1"/>
            <a:r>
              <a:rPr lang="ja-JP" altLang="en-US">
                <a:solidFill>
                  <a:schemeClr val="tx1"/>
                </a:solidFill>
              </a:rPr>
              <a:t>標準偏差と実験標準偏差の計算式</a:t>
            </a:r>
          </a:p>
        </p:txBody>
      </p:sp>
      <p:graphicFrame>
        <p:nvGraphicFramePr>
          <p:cNvPr id="6148" name="Object 6">
            <a:extLst>
              <a:ext uri="{FF2B5EF4-FFF2-40B4-BE49-F238E27FC236}">
                <a16:creationId xmlns:a16="http://schemas.microsoft.com/office/drawing/2014/main" xmlns="" id="{57CB285A-3E9E-484A-B2F2-26A7CEB9F7FC}"/>
              </a:ext>
            </a:extLst>
          </p:cNvPr>
          <p:cNvGraphicFramePr>
            <a:graphicFrameLocks noChangeAspect="1"/>
          </p:cNvGraphicFramePr>
          <p:nvPr/>
        </p:nvGraphicFramePr>
        <p:xfrm>
          <a:off x="2159000" y="2565400"/>
          <a:ext cx="3963988" cy="1238250"/>
        </p:xfrm>
        <a:graphic>
          <a:graphicData uri="http://schemas.openxmlformats.org/presentationml/2006/ole">
            <mc:AlternateContent xmlns:mc="http://schemas.openxmlformats.org/markup-compatibility/2006">
              <mc:Choice xmlns:v="urn:schemas-microsoft-com:vml" Requires="v">
                <p:oleObj spid="_x0000_s6156" name="Equation" r:id="rId4" imgW="1143000" imgH="419100" progId="Equation.DSMT4">
                  <p:embed/>
                </p:oleObj>
              </mc:Choice>
              <mc:Fallback>
                <p:oleObj name="Equation" r:id="rId4" imgW="1143000" imgH="419100" progId="Equation.DSMT4">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59000" y="2565400"/>
                        <a:ext cx="3963988" cy="1238250"/>
                      </a:xfrm>
                      <a:prstGeom prst="rect">
                        <a:avLst/>
                      </a:prstGeom>
                      <a:noFill/>
                      <a:ln>
                        <a:noFill/>
                      </a:ln>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149" name="Text Box 10">
            <a:extLst>
              <a:ext uri="{FF2B5EF4-FFF2-40B4-BE49-F238E27FC236}">
                <a16:creationId xmlns:a16="http://schemas.microsoft.com/office/drawing/2014/main" xmlns="" id="{5049AA5E-E8D2-45FB-AF33-0B674E5B8044}"/>
              </a:ext>
            </a:extLst>
          </p:cNvPr>
          <p:cNvSpPr txBox="1">
            <a:spLocks noChangeArrowheads="1"/>
          </p:cNvSpPr>
          <p:nvPr/>
        </p:nvSpPr>
        <p:spPr bwMode="auto">
          <a:xfrm>
            <a:off x="609600" y="1981200"/>
            <a:ext cx="7162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a:solidFill>
                  <a:schemeClr val="bg2"/>
                </a:solidFill>
                <a:latin typeface="Tahoma" panose="020B0604030504040204" pitchFamily="34" charset="0"/>
              </a:rPr>
              <a:t>標準偏差 </a:t>
            </a:r>
            <a:r>
              <a:rPr lang="en-US" altLang="ja-JP" sz="2800">
                <a:solidFill>
                  <a:schemeClr val="bg2"/>
                </a:solidFill>
                <a:latin typeface="Tahoma" panose="020B0604030504040204" pitchFamily="34" charset="0"/>
              </a:rPr>
              <a:t>(</a:t>
            </a:r>
            <a:r>
              <a:rPr lang="ja-JP" altLang="en-US" sz="2800">
                <a:solidFill>
                  <a:schemeClr val="bg2"/>
                </a:solidFill>
                <a:latin typeface="Tahoma" panose="020B0604030504040204" pitchFamily="34" charset="0"/>
              </a:rPr>
              <a:t>高校で学ぶ</a:t>
            </a:r>
            <a:r>
              <a:rPr lang="en-US" altLang="ja-JP" sz="2800">
                <a:solidFill>
                  <a:schemeClr val="bg2"/>
                </a:solidFill>
                <a:latin typeface="Tahoma" panose="020B0604030504040204" pitchFamily="34" charset="0"/>
              </a:rPr>
              <a:t>)</a:t>
            </a:r>
          </a:p>
        </p:txBody>
      </p:sp>
      <p:sp>
        <p:nvSpPr>
          <p:cNvPr id="6150" name="Text Box 11">
            <a:extLst>
              <a:ext uri="{FF2B5EF4-FFF2-40B4-BE49-F238E27FC236}">
                <a16:creationId xmlns:a16="http://schemas.microsoft.com/office/drawing/2014/main" xmlns="" id="{A9A740C4-7C22-4A0F-AED6-622847910880}"/>
              </a:ext>
            </a:extLst>
          </p:cNvPr>
          <p:cNvSpPr txBox="1">
            <a:spLocks noChangeArrowheads="1"/>
          </p:cNvSpPr>
          <p:nvPr/>
        </p:nvSpPr>
        <p:spPr bwMode="auto">
          <a:xfrm>
            <a:off x="609600" y="3841750"/>
            <a:ext cx="59070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a:solidFill>
                  <a:schemeClr val="bg2"/>
                </a:solidFill>
                <a:latin typeface="Tahoma" panose="020B0604030504040204" pitchFamily="34" charset="0"/>
              </a:rPr>
              <a:t>実験標準偏差（標本標準偏差）</a:t>
            </a:r>
          </a:p>
        </p:txBody>
      </p:sp>
      <p:graphicFrame>
        <p:nvGraphicFramePr>
          <p:cNvPr id="6151" name="Object 14">
            <a:extLst>
              <a:ext uri="{FF2B5EF4-FFF2-40B4-BE49-F238E27FC236}">
                <a16:creationId xmlns:a16="http://schemas.microsoft.com/office/drawing/2014/main" xmlns="" id="{5FB74E9D-9237-49E4-8540-8EF4A894DA30}"/>
              </a:ext>
            </a:extLst>
          </p:cNvPr>
          <p:cNvGraphicFramePr>
            <a:graphicFrameLocks noChangeAspect="1"/>
          </p:cNvGraphicFramePr>
          <p:nvPr/>
        </p:nvGraphicFramePr>
        <p:xfrm>
          <a:off x="1908175" y="4581525"/>
          <a:ext cx="5164138" cy="993775"/>
        </p:xfrm>
        <a:graphic>
          <a:graphicData uri="http://schemas.openxmlformats.org/presentationml/2006/ole">
            <mc:AlternateContent xmlns:mc="http://schemas.openxmlformats.org/markup-compatibility/2006">
              <mc:Choice xmlns:v="urn:schemas-microsoft-com:vml" Requires="v">
                <p:oleObj spid="_x0000_s6157" name="Equation" r:id="rId6" imgW="1524000" imgH="419100" progId="Equation.DSMT4">
                  <p:embed/>
                </p:oleObj>
              </mc:Choice>
              <mc:Fallback>
                <p:oleObj name="Equation" r:id="rId6" imgW="1524000" imgH="419100" progId="Equation.DSMT4">
                  <p:embed/>
                  <p:pic>
                    <p:nvPicPr>
                      <p:cNvPr id="0" name="Object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08175" y="4581525"/>
                        <a:ext cx="5164138"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xmlns="" id="{63E7C49E-0476-4EB5-8D88-1EF326D73540}"/>
              </a:ext>
            </a:extLst>
          </p:cNvPr>
          <p:cNvSpPr>
            <a:spLocks noGrp="1" noChangeArrowheads="1"/>
          </p:cNvSpPr>
          <p:nvPr>
            <p:ph type="title"/>
          </p:nvPr>
        </p:nvSpPr>
        <p:spPr/>
        <p:txBody>
          <a:bodyPr/>
          <a:lstStyle/>
          <a:p>
            <a:pPr eaLnBrk="1" hangingPunct="1"/>
            <a:r>
              <a:rPr lang="en-US" altLang="ja-JP">
                <a:solidFill>
                  <a:schemeClr val="tx1"/>
                </a:solidFill>
              </a:rPr>
              <a:t>2</a:t>
            </a:r>
            <a:r>
              <a:rPr lang="ja-JP" altLang="en-US">
                <a:solidFill>
                  <a:schemeClr val="tx1"/>
                </a:solidFill>
              </a:rPr>
              <a:t>つの違い</a:t>
            </a:r>
          </a:p>
        </p:txBody>
      </p:sp>
      <p:sp>
        <p:nvSpPr>
          <p:cNvPr id="7171" name="Text Box 4">
            <a:extLst>
              <a:ext uri="{FF2B5EF4-FFF2-40B4-BE49-F238E27FC236}">
                <a16:creationId xmlns:a16="http://schemas.microsoft.com/office/drawing/2014/main" xmlns="" id="{DFADC39A-144D-429A-8219-2D4884EF328E}"/>
              </a:ext>
            </a:extLst>
          </p:cNvPr>
          <p:cNvSpPr txBox="1">
            <a:spLocks noChangeArrowheads="1"/>
          </p:cNvSpPr>
          <p:nvPr/>
        </p:nvSpPr>
        <p:spPr bwMode="auto">
          <a:xfrm>
            <a:off x="179388" y="1216025"/>
            <a:ext cx="41116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latin typeface="Tahoma" panose="020B0604030504040204" pitchFamily="34" charset="0"/>
              </a:rPr>
              <a:t>例：小学</a:t>
            </a:r>
            <a:r>
              <a:rPr lang="en-US" altLang="ja-JP" sz="2800">
                <a:latin typeface="Tahoma" panose="020B0604030504040204" pitchFamily="34" charset="0"/>
              </a:rPr>
              <a:t>6</a:t>
            </a:r>
            <a:r>
              <a:rPr lang="ja-JP" altLang="en-US" sz="2800">
                <a:latin typeface="Tahoma" panose="020B0604030504040204" pitchFamily="34" charset="0"/>
              </a:rPr>
              <a:t>年生の身長測定</a:t>
            </a:r>
          </a:p>
        </p:txBody>
      </p:sp>
      <p:sp>
        <p:nvSpPr>
          <p:cNvPr id="7172" name="Rectangle 6">
            <a:extLst>
              <a:ext uri="{FF2B5EF4-FFF2-40B4-BE49-F238E27FC236}">
                <a16:creationId xmlns:a16="http://schemas.microsoft.com/office/drawing/2014/main" xmlns="" id="{4481774A-4661-48BA-97CF-14A6FC015D51}"/>
              </a:ext>
            </a:extLst>
          </p:cNvPr>
          <p:cNvSpPr>
            <a:spLocks noChangeArrowheads="1"/>
          </p:cNvSpPr>
          <p:nvPr/>
        </p:nvSpPr>
        <p:spPr bwMode="auto">
          <a:xfrm>
            <a:off x="3059113" y="1773238"/>
            <a:ext cx="2520950" cy="1079500"/>
          </a:xfrm>
          <a:prstGeom prst="rect">
            <a:avLst/>
          </a:prstGeom>
          <a:solidFill>
            <a:srgbClr val="FFFFCC"/>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en-US" altLang="ja-JP" sz="2800">
                <a:solidFill>
                  <a:schemeClr val="bg2"/>
                </a:solidFill>
                <a:latin typeface="Tahoma" panose="020B0604030504040204" pitchFamily="34" charset="0"/>
              </a:rPr>
              <a:t>A</a:t>
            </a:r>
            <a:r>
              <a:rPr lang="ja-JP" altLang="en-US" sz="2800">
                <a:solidFill>
                  <a:schemeClr val="bg2"/>
                </a:solidFill>
                <a:latin typeface="Tahoma" panose="020B0604030504040204" pitchFamily="34" charset="0"/>
              </a:rPr>
              <a:t>小学校</a:t>
            </a:r>
            <a:r>
              <a:rPr lang="en-US" altLang="ja-JP" sz="2800">
                <a:solidFill>
                  <a:schemeClr val="bg2"/>
                </a:solidFill>
                <a:latin typeface="Tahoma" panose="020B0604030504040204" pitchFamily="34" charset="0"/>
              </a:rPr>
              <a:t>6</a:t>
            </a:r>
            <a:r>
              <a:rPr lang="ja-JP" altLang="en-US" sz="2800">
                <a:solidFill>
                  <a:schemeClr val="bg2"/>
                </a:solidFill>
                <a:latin typeface="Tahoma" panose="020B0604030504040204" pitchFamily="34" charset="0"/>
              </a:rPr>
              <a:t>年</a:t>
            </a:r>
            <a:r>
              <a:rPr lang="en-US" altLang="ja-JP" sz="2800">
                <a:solidFill>
                  <a:schemeClr val="bg2"/>
                </a:solidFill>
                <a:latin typeface="Tahoma" panose="020B0604030504040204" pitchFamily="34" charset="0"/>
              </a:rPr>
              <a:t>A</a:t>
            </a:r>
            <a:r>
              <a:rPr lang="ja-JP" altLang="en-US" sz="2800">
                <a:solidFill>
                  <a:schemeClr val="bg2"/>
                </a:solidFill>
                <a:latin typeface="Tahoma" panose="020B0604030504040204" pitchFamily="34" charset="0"/>
              </a:rPr>
              <a:t>組</a:t>
            </a:r>
          </a:p>
          <a:p>
            <a:pPr algn="ctr" eaLnBrk="1" hangingPunct="1">
              <a:spcBef>
                <a:spcPct val="0"/>
              </a:spcBef>
              <a:buFontTx/>
              <a:buNone/>
            </a:pPr>
            <a:r>
              <a:rPr lang="ja-JP" altLang="en-US" sz="2800">
                <a:solidFill>
                  <a:schemeClr val="bg2"/>
                </a:solidFill>
                <a:latin typeface="Tahoma" panose="020B0604030504040204" pitchFamily="34" charset="0"/>
              </a:rPr>
              <a:t>全員の身長</a:t>
            </a:r>
          </a:p>
        </p:txBody>
      </p:sp>
      <p:sp>
        <p:nvSpPr>
          <p:cNvPr id="7173" name="Line 8">
            <a:extLst>
              <a:ext uri="{FF2B5EF4-FFF2-40B4-BE49-F238E27FC236}">
                <a16:creationId xmlns:a16="http://schemas.microsoft.com/office/drawing/2014/main" xmlns="" id="{6F4273FE-1413-4FB7-86A3-A44B9A1A57C3}"/>
              </a:ext>
            </a:extLst>
          </p:cNvPr>
          <p:cNvSpPr>
            <a:spLocks noChangeShapeType="1"/>
          </p:cNvSpPr>
          <p:nvPr/>
        </p:nvSpPr>
        <p:spPr bwMode="auto">
          <a:xfrm flipH="1">
            <a:off x="3352800" y="2819400"/>
            <a:ext cx="360363" cy="360363"/>
          </a:xfrm>
          <a:prstGeom prst="line">
            <a:avLst/>
          </a:prstGeom>
          <a:noFill/>
          <a:ln w="317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7174" name="Rectangle 9">
            <a:extLst>
              <a:ext uri="{FF2B5EF4-FFF2-40B4-BE49-F238E27FC236}">
                <a16:creationId xmlns:a16="http://schemas.microsoft.com/office/drawing/2014/main" xmlns="" id="{34E34184-A002-4FE4-B6BE-F1DE98D0790C}"/>
              </a:ext>
            </a:extLst>
          </p:cNvPr>
          <p:cNvSpPr>
            <a:spLocks noChangeArrowheads="1"/>
          </p:cNvSpPr>
          <p:nvPr/>
        </p:nvSpPr>
        <p:spPr bwMode="auto">
          <a:xfrm>
            <a:off x="0" y="3213100"/>
            <a:ext cx="4392613" cy="863600"/>
          </a:xfrm>
          <a:prstGeom prst="rect">
            <a:avLst/>
          </a:prstGeom>
          <a:solidFill>
            <a:srgbClr val="FFFFCC"/>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en-US" altLang="ja-JP" sz="2800">
                <a:solidFill>
                  <a:schemeClr val="bg2"/>
                </a:solidFill>
                <a:latin typeface="Tahoma" panose="020B0604030504040204" pitchFamily="34" charset="0"/>
              </a:rPr>
              <a:t>A</a:t>
            </a:r>
            <a:r>
              <a:rPr lang="ja-JP" altLang="en-US" sz="2800">
                <a:solidFill>
                  <a:schemeClr val="bg2"/>
                </a:solidFill>
                <a:latin typeface="Tahoma" panose="020B0604030504040204" pitchFamily="34" charset="0"/>
              </a:rPr>
              <a:t>小学校</a:t>
            </a:r>
            <a:r>
              <a:rPr lang="en-US" altLang="ja-JP" sz="2800">
                <a:solidFill>
                  <a:schemeClr val="bg2"/>
                </a:solidFill>
                <a:latin typeface="Tahoma" panose="020B0604030504040204" pitchFamily="34" charset="0"/>
              </a:rPr>
              <a:t>6</a:t>
            </a:r>
            <a:r>
              <a:rPr lang="ja-JP" altLang="en-US" sz="2800">
                <a:solidFill>
                  <a:schemeClr val="bg2"/>
                </a:solidFill>
                <a:latin typeface="Tahoma" panose="020B0604030504040204" pitchFamily="34" charset="0"/>
              </a:rPr>
              <a:t>年</a:t>
            </a:r>
            <a:r>
              <a:rPr lang="en-US" altLang="ja-JP" sz="2800">
                <a:solidFill>
                  <a:schemeClr val="bg2"/>
                </a:solidFill>
                <a:latin typeface="Tahoma" panose="020B0604030504040204" pitchFamily="34" charset="0"/>
              </a:rPr>
              <a:t>A</a:t>
            </a:r>
            <a:r>
              <a:rPr lang="ja-JP" altLang="en-US" sz="2800">
                <a:solidFill>
                  <a:schemeClr val="bg2"/>
                </a:solidFill>
                <a:latin typeface="Tahoma" panose="020B0604030504040204" pitchFamily="34" charset="0"/>
              </a:rPr>
              <a:t>組の平均の</a:t>
            </a:r>
          </a:p>
          <a:p>
            <a:pPr algn="ctr" eaLnBrk="1" hangingPunct="1">
              <a:spcBef>
                <a:spcPct val="0"/>
              </a:spcBef>
              <a:buFontTx/>
              <a:buNone/>
            </a:pPr>
            <a:r>
              <a:rPr lang="ja-JP" altLang="en-US" sz="2800">
                <a:solidFill>
                  <a:schemeClr val="bg2"/>
                </a:solidFill>
                <a:latin typeface="Tahoma" panose="020B0604030504040204" pitchFamily="34" charset="0"/>
              </a:rPr>
              <a:t>身長と標準偏差を知りたい</a:t>
            </a:r>
          </a:p>
        </p:txBody>
      </p:sp>
      <p:sp>
        <p:nvSpPr>
          <p:cNvPr id="7175" name="Text Box 11">
            <a:extLst>
              <a:ext uri="{FF2B5EF4-FFF2-40B4-BE49-F238E27FC236}">
                <a16:creationId xmlns:a16="http://schemas.microsoft.com/office/drawing/2014/main" xmlns="" id="{2F55EC52-F353-4ADF-ABF8-A35BB94EF367}"/>
              </a:ext>
            </a:extLst>
          </p:cNvPr>
          <p:cNvSpPr txBox="1">
            <a:spLocks noChangeArrowheads="1"/>
          </p:cNvSpPr>
          <p:nvPr/>
        </p:nvSpPr>
        <p:spPr bwMode="auto">
          <a:xfrm>
            <a:off x="179388" y="4076700"/>
            <a:ext cx="4027487" cy="137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latin typeface="Tahoma" panose="020B0604030504040204" pitchFamily="34" charset="0"/>
              </a:rPr>
              <a:t>すべてのデータを知って</a:t>
            </a:r>
          </a:p>
          <a:p>
            <a:pPr eaLnBrk="1" hangingPunct="1">
              <a:spcBef>
                <a:spcPct val="0"/>
              </a:spcBef>
              <a:buFontTx/>
              <a:buNone/>
            </a:pPr>
            <a:r>
              <a:rPr lang="ja-JP" altLang="en-US" sz="2800">
                <a:latin typeface="Tahoma" panose="020B0604030504040204" pitchFamily="34" charset="0"/>
              </a:rPr>
              <a:t>いて，そこから平均と標準</a:t>
            </a:r>
          </a:p>
          <a:p>
            <a:pPr eaLnBrk="1" hangingPunct="1">
              <a:spcBef>
                <a:spcPct val="0"/>
              </a:spcBef>
              <a:buFontTx/>
              <a:buNone/>
            </a:pPr>
            <a:r>
              <a:rPr lang="ja-JP" altLang="en-US" sz="2800">
                <a:latin typeface="Tahoma" panose="020B0604030504040204" pitchFamily="34" charset="0"/>
              </a:rPr>
              <a:t>偏差を算出</a:t>
            </a:r>
          </a:p>
        </p:txBody>
      </p:sp>
      <p:sp>
        <p:nvSpPr>
          <p:cNvPr id="7176" name="Rectangle 12">
            <a:extLst>
              <a:ext uri="{FF2B5EF4-FFF2-40B4-BE49-F238E27FC236}">
                <a16:creationId xmlns:a16="http://schemas.microsoft.com/office/drawing/2014/main" xmlns="" id="{ED89053D-35CA-4443-BFC7-D0C1F083AD6A}"/>
              </a:ext>
            </a:extLst>
          </p:cNvPr>
          <p:cNvSpPr>
            <a:spLocks noChangeArrowheads="1"/>
          </p:cNvSpPr>
          <p:nvPr/>
        </p:nvSpPr>
        <p:spPr bwMode="auto">
          <a:xfrm>
            <a:off x="4751388" y="3213100"/>
            <a:ext cx="4392612" cy="863600"/>
          </a:xfrm>
          <a:prstGeom prst="rect">
            <a:avLst/>
          </a:prstGeom>
          <a:solidFill>
            <a:srgbClr val="FFFFCC"/>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2800">
                <a:solidFill>
                  <a:schemeClr val="bg2"/>
                </a:solidFill>
                <a:latin typeface="Tahoma" panose="020B0604030504040204" pitchFamily="34" charset="0"/>
              </a:rPr>
              <a:t>日本の小学</a:t>
            </a:r>
            <a:r>
              <a:rPr lang="en-US" altLang="ja-JP" sz="2800">
                <a:solidFill>
                  <a:schemeClr val="bg2"/>
                </a:solidFill>
                <a:latin typeface="Tahoma" panose="020B0604030504040204" pitchFamily="34" charset="0"/>
              </a:rPr>
              <a:t>6</a:t>
            </a:r>
            <a:r>
              <a:rPr lang="ja-JP" altLang="en-US" sz="2800">
                <a:solidFill>
                  <a:schemeClr val="bg2"/>
                </a:solidFill>
                <a:latin typeface="Tahoma" panose="020B0604030504040204" pitchFamily="34" charset="0"/>
              </a:rPr>
              <a:t>年生の平均の</a:t>
            </a:r>
          </a:p>
          <a:p>
            <a:pPr algn="ctr" eaLnBrk="1" hangingPunct="1">
              <a:spcBef>
                <a:spcPct val="0"/>
              </a:spcBef>
              <a:buFontTx/>
              <a:buNone/>
            </a:pPr>
            <a:r>
              <a:rPr lang="ja-JP" altLang="en-US" sz="2800">
                <a:solidFill>
                  <a:schemeClr val="bg2"/>
                </a:solidFill>
                <a:latin typeface="Tahoma" panose="020B0604030504040204" pitchFamily="34" charset="0"/>
              </a:rPr>
              <a:t>身長と標準偏差を知りたい</a:t>
            </a:r>
          </a:p>
        </p:txBody>
      </p:sp>
      <p:sp>
        <p:nvSpPr>
          <p:cNvPr id="7177" name="Line 13">
            <a:extLst>
              <a:ext uri="{FF2B5EF4-FFF2-40B4-BE49-F238E27FC236}">
                <a16:creationId xmlns:a16="http://schemas.microsoft.com/office/drawing/2014/main" xmlns="" id="{21A62956-9D88-43D2-A1CA-282979E5B700}"/>
              </a:ext>
            </a:extLst>
          </p:cNvPr>
          <p:cNvSpPr>
            <a:spLocks noChangeShapeType="1"/>
          </p:cNvSpPr>
          <p:nvPr/>
        </p:nvSpPr>
        <p:spPr bwMode="auto">
          <a:xfrm>
            <a:off x="4932363" y="2852738"/>
            <a:ext cx="360362" cy="360362"/>
          </a:xfrm>
          <a:prstGeom prst="line">
            <a:avLst/>
          </a:prstGeom>
          <a:noFill/>
          <a:ln w="317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7178" name="Text Box 14">
            <a:extLst>
              <a:ext uri="{FF2B5EF4-FFF2-40B4-BE49-F238E27FC236}">
                <a16:creationId xmlns:a16="http://schemas.microsoft.com/office/drawing/2014/main" xmlns="" id="{76D01FCD-BAFD-4A46-A756-1EE987C6F38F}"/>
              </a:ext>
            </a:extLst>
          </p:cNvPr>
          <p:cNvSpPr txBox="1">
            <a:spLocks noChangeArrowheads="1"/>
          </p:cNvSpPr>
          <p:nvPr/>
        </p:nvSpPr>
        <p:spPr bwMode="auto">
          <a:xfrm>
            <a:off x="4427538" y="4162425"/>
            <a:ext cx="4716462"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latin typeface="Tahoma" panose="020B0604030504040204" pitchFamily="34" charset="0"/>
              </a:rPr>
              <a:t>日本全国の小学</a:t>
            </a:r>
            <a:r>
              <a:rPr lang="en-US" altLang="ja-JP" sz="2800">
                <a:latin typeface="Tahoma" panose="020B0604030504040204" pitchFamily="34" charset="0"/>
              </a:rPr>
              <a:t>6</a:t>
            </a:r>
            <a:r>
              <a:rPr lang="ja-JP" altLang="en-US" sz="2800">
                <a:latin typeface="Tahoma" panose="020B0604030504040204" pitchFamily="34" charset="0"/>
              </a:rPr>
              <a:t>年生の身長は測れない．</a:t>
            </a:r>
            <a:r>
              <a:rPr lang="en-US" altLang="ja-JP" sz="2800">
                <a:latin typeface="Tahoma" panose="020B0604030504040204" pitchFamily="34" charset="0"/>
              </a:rPr>
              <a:t>A</a:t>
            </a:r>
            <a:r>
              <a:rPr lang="ja-JP" altLang="en-US" sz="2800">
                <a:latin typeface="Tahoma" panose="020B0604030504040204" pitchFamily="34" charset="0"/>
              </a:rPr>
              <a:t>小学校</a:t>
            </a:r>
            <a:r>
              <a:rPr lang="en-US" altLang="ja-JP" sz="2800">
                <a:latin typeface="Tahoma" panose="020B0604030504040204" pitchFamily="34" charset="0"/>
              </a:rPr>
              <a:t>6</a:t>
            </a:r>
            <a:r>
              <a:rPr lang="ja-JP" altLang="en-US" sz="2800">
                <a:latin typeface="Tahoma" panose="020B0604030504040204" pitchFamily="34" charset="0"/>
              </a:rPr>
              <a:t>年</a:t>
            </a:r>
            <a:r>
              <a:rPr lang="en-US" altLang="ja-JP" sz="2800">
                <a:latin typeface="Tahoma" panose="020B0604030504040204" pitchFamily="34" charset="0"/>
              </a:rPr>
              <a:t>A</a:t>
            </a:r>
            <a:r>
              <a:rPr lang="ja-JP" altLang="en-US" sz="2800">
                <a:latin typeface="Tahoma" panose="020B0604030504040204" pitchFamily="34" charset="0"/>
              </a:rPr>
              <a:t>組のデータから日本全国の身長の平均と標準偏差を推定．</a:t>
            </a:r>
          </a:p>
        </p:txBody>
      </p:sp>
      <p:sp>
        <p:nvSpPr>
          <p:cNvPr id="7179" name="Text Box 15">
            <a:extLst>
              <a:ext uri="{FF2B5EF4-FFF2-40B4-BE49-F238E27FC236}">
                <a16:creationId xmlns:a16="http://schemas.microsoft.com/office/drawing/2014/main" xmlns="" id="{CC53F91F-1025-4246-993A-EE6F43B2C0B9}"/>
              </a:ext>
            </a:extLst>
          </p:cNvPr>
          <p:cNvSpPr txBox="1">
            <a:spLocks noChangeArrowheads="1"/>
          </p:cNvSpPr>
          <p:nvPr/>
        </p:nvSpPr>
        <p:spPr bwMode="auto">
          <a:xfrm>
            <a:off x="0" y="5876925"/>
            <a:ext cx="451008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solidFill>
                  <a:srgbClr val="FFFF00"/>
                </a:solidFill>
                <a:latin typeface="Tahoma" panose="020B0604030504040204" pitchFamily="34" charset="0"/>
              </a:rPr>
              <a:t>左の「対象：母集団」を用いる</a:t>
            </a:r>
          </a:p>
        </p:txBody>
      </p:sp>
      <p:sp>
        <p:nvSpPr>
          <p:cNvPr id="7180" name="Text Box 16">
            <a:extLst>
              <a:ext uri="{FF2B5EF4-FFF2-40B4-BE49-F238E27FC236}">
                <a16:creationId xmlns:a16="http://schemas.microsoft.com/office/drawing/2014/main" xmlns="" id="{D3DE989E-A087-4DE9-8575-15945416AEB2}"/>
              </a:ext>
            </a:extLst>
          </p:cNvPr>
          <p:cNvSpPr txBox="1">
            <a:spLocks noChangeArrowheads="1"/>
          </p:cNvSpPr>
          <p:nvPr/>
        </p:nvSpPr>
        <p:spPr bwMode="auto">
          <a:xfrm>
            <a:off x="4787900" y="5876925"/>
            <a:ext cx="415448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solidFill>
                  <a:srgbClr val="FFFF00"/>
                </a:solidFill>
                <a:latin typeface="Tahoma" panose="020B0604030504040204" pitchFamily="34" charset="0"/>
              </a:rPr>
              <a:t>右の「対象：標本」を用いる</a:t>
            </a:r>
          </a:p>
        </p:txBody>
      </p:sp>
      <p:sp>
        <p:nvSpPr>
          <p:cNvPr id="7181" name="Text Box 17">
            <a:extLst>
              <a:ext uri="{FF2B5EF4-FFF2-40B4-BE49-F238E27FC236}">
                <a16:creationId xmlns:a16="http://schemas.microsoft.com/office/drawing/2014/main" xmlns="" id="{57B3411A-B5CD-4286-A427-339B59FC857E}"/>
              </a:ext>
            </a:extLst>
          </p:cNvPr>
          <p:cNvSpPr txBox="1">
            <a:spLocks noChangeArrowheads="1"/>
          </p:cNvSpPr>
          <p:nvPr/>
        </p:nvSpPr>
        <p:spPr bwMode="auto">
          <a:xfrm>
            <a:off x="684213" y="2081213"/>
            <a:ext cx="125095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solidFill>
                  <a:srgbClr val="FFFF00"/>
                </a:solidFill>
                <a:latin typeface="Tahoma" panose="020B0604030504040204" pitchFamily="34" charset="0"/>
              </a:rPr>
              <a:t>母集団</a:t>
            </a:r>
          </a:p>
        </p:txBody>
      </p:sp>
      <p:sp>
        <p:nvSpPr>
          <p:cNvPr id="7182" name="Text Box 18">
            <a:extLst>
              <a:ext uri="{FF2B5EF4-FFF2-40B4-BE49-F238E27FC236}">
                <a16:creationId xmlns:a16="http://schemas.microsoft.com/office/drawing/2014/main" xmlns="" id="{B72167B6-6F7A-4D95-8B04-DEAED8DFDD15}"/>
              </a:ext>
            </a:extLst>
          </p:cNvPr>
          <p:cNvSpPr txBox="1">
            <a:spLocks noChangeArrowheads="1"/>
          </p:cNvSpPr>
          <p:nvPr/>
        </p:nvSpPr>
        <p:spPr bwMode="auto">
          <a:xfrm>
            <a:off x="7019925" y="2081213"/>
            <a:ext cx="89535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solidFill>
                  <a:srgbClr val="FFFF00"/>
                </a:solidFill>
                <a:latin typeface="Tahoma" panose="020B0604030504040204" pitchFamily="34" charset="0"/>
              </a:rPr>
              <a:t>標本</a:t>
            </a:r>
          </a:p>
        </p:txBody>
      </p:sp>
      <p:sp>
        <p:nvSpPr>
          <p:cNvPr id="7183" name="AutoShape 19">
            <a:extLst>
              <a:ext uri="{FF2B5EF4-FFF2-40B4-BE49-F238E27FC236}">
                <a16:creationId xmlns:a16="http://schemas.microsoft.com/office/drawing/2014/main" xmlns="" id="{570E16C1-3E86-4C1C-AA69-E715577F3F89}"/>
              </a:ext>
            </a:extLst>
          </p:cNvPr>
          <p:cNvSpPr>
            <a:spLocks noChangeArrowheads="1"/>
          </p:cNvSpPr>
          <p:nvPr/>
        </p:nvSpPr>
        <p:spPr bwMode="auto">
          <a:xfrm>
            <a:off x="1905000" y="2286000"/>
            <a:ext cx="1011238" cy="206375"/>
          </a:xfrm>
          <a:prstGeom prst="rightArrow">
            <a:avLst>
              <a:gd name="adj1" fmla="val 50000"/>
              <a:gd name="adj2" fmla="val 122500"/>
            </a:avLst>
          </a:prstGeom>
          <a:solidFill>
            <a:srgbClr val="CCECFF"/>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7184" name="AutoShape 20">
            <a:extLst>
              <a:ext uri="{FF2B5EF4-FFF2-40B4-BE49-F238E27FC236}">
                <a16:creationId xmlns:a16="http://schemas.microsoft.com/office/drawing/2014/main" xmlns="" id="{29648621-5DFE-42B5-A825-0BB13D010A7E}"/>
              </a:ext>
            </a:extLst>
          </p:cNvPr>
          <p:cNvSpPr>
            <a:spLocks noChangeArrowheads="1"/>
          </p:cNvSpPr>
          <p:nvPr/>
        </p:nvSpPr>
        <p:spPr bwMode="auto">
          <a:xfrm flipH="1">
            <a:off x="5867400" y="2276475"/>
            <a:ext cx="1152525" cy="215900"/>
          </a:xfrm>
          <a:prstGeom prst="rightArrow">
            <a:avLst>
              <a:gd name="adj1" fmla="val 50000"/>
              <a:gd name="adj2" fmla="val 133456"/>
            </a:avLst>
          </a:prstGeom>
          <a:solidFill>
            <a:srgbClr val="CCECFF"/>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7185" name="Line 21">
            <a:extLst>
              <a:ext uri="{FF2B5EF4-FFF2-40B4-BE49-F238E27FC236}">
                <a16:creationId xmlns:a16="http://schemas.microsoft.com/office/drawing/2014/main" xmlns="" id="{4E593538-6649-46F1-8E5B-64D479F4C657}"/>
              </a:ext>
            </a:extLst>
          </p:cNvPr>
          <p:cNvSpPr>
            <a:spLocks noChangeShapeType="1"/>
          </p:cNvSpPr>
          <p:nvPr/>
        </p:nvSpPr>
        <p:spPr bwMode="auto">
          <a:xfrm>
            <a:off x="4572000" y="6381750"/>
            <a:ext cx="457200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7186" name="Text Box 22">
            <a:extLst>
              <a:ext uri="{FF2B5EF4-FFF2-40B4-BE49-F238E27FC236}">
                <a16:creationId xmlns:a16="http://schemas.microsoft.com/office/drawing/2014/main" xmlns="" id="{ADFFF1C5-4F5B-4E04-AD96-2D7FA000AFF5}"/>
              </a:ext>
            </a:extLst>
          </p:cNvPr>
          <p:cNvSpPr txBox="1">
            <a:spLocks noChangeArrowheads="1"/>
          </p:cNvSpPr>
          <p:nvPr/>
        </p:nvSpPr>
        <p:spPr bwMode="auto">
          <a:xfrm>
            <a:off x="4859338" y="6338888"/>
            <a:ext cx="4122737"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solidFill>
                  <a:srgbClr val="66FF99"/>
                </a:solidFill>
                <a:latin typeface="Tahoma" panose="020B0604030504040204" pitchFamily="34" charset="0"/>
              </a:rPr>
              <a:t>これを実験標準偏差という</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xmlns="" id="{D6949E46-E8ED-4CEF-A3F7-30B6AA5A82DE}"/>
              </a:ext>
            </a:extLst>
          </p:cNvPr>
          <p:cNvSpPr>
            <a:spLocks noChangeArrowheads="1"/>
          </p:cNvSpPr>
          <p:nvPr/>
        </p:nvSpPr>
        <p:spPr bwMode="auto">
          <a:xfrm>
            <a:off x="215900" y="1196975"/>
            <a:ext cx="8677275" cy="5400675"/>
          </a:xfrm>
          <a:prstGeom prst="rect">
            <a:avLst/>
          </a:prstGeom>
          <a:solidFill>
            <a:srgbClr val="FFFFCC"/>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solidFill>
                <a:schemeClr val="bg2"/>
              </a:solidFill>
            </a:endParaRPr>
          </a:p>
        </p:txBody>
      </p:sp>
      <p:sp>
        <p:nvSpPr>
          <p:cNvPr id="8195" name="Rectangle 3">
            <a:extLst>
              <a:ext uri="{FF2B5EF4-FFF2-40B4-BE49-F238E27FC236}">
                <a16:creationId xmlns:a16="http://schemas.microsoft.com/office/drawing/2014/main" xmlns="" id="{608160F5-598E-49E4-BFE4-33F34315BE6A}"/>
              </a:ext>
            </a:extLst>
          </p:cNvPr>
          <p:cNvSpPr>
            <a:spLocks noGrp="1" noChangeArrowheads="1"/>
          </p:cNvSpPr>
          <p:nvPr>
            <p:ph type="title"/>
          </p:nvPr>
        </p:nvSpPr>
        <p:spPr/>
        <p:txBody>
          <a:bodyPr/>
          <a:lstStyle/>
          <a:p>
            <a:pPr eaLnBrk="1" hangingPunct="1"/>
            <a:r>
              <a:rPr lang="ja-JP" altLang="en-US" sz="4000">
                <a:solidFill>
                  <a:schemeClr val="tx1"/>
                </a:solidFill>
              </a:rPr>
              <a:t>実験標準偏差の算出における注意点</a:t>
            </a:r>
          </a:p>
        </p:txBody>
      </p:sp>
      <p:sp>
        <p:nvSpPr>
          <p:cNvPr id="8196" name="Text Box 4">
            <a:extLst>
              <a:ext uri="{FF2B5EF4-FFF2-40B4-BE49-F238E27FC236}">
                <a16:creationId xmlns:a16="http://schemas.microsoft.com/office/drawing/2014/main" xmlns="" id="{DC27AD5D-67D6-4C4F-AA29-23E1658E627C}"/>
              </a:ext>
            </a:extLst>
          </p:cNvPr>
          <p:cNvSpPr txBox="1">
            <a:spLocks noChangeArrowheads="1"/>
          </p:cNvSpPr>
          <p:nvPr/>
        </p:nvSpPr>
        <p:spPr bwMode="auto">
          <a:xfrm>
            <a:off x="287338" y="1360488"/>
            <a:ext cx="713105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solidFill>
                  <a:schemeClr val="bg2"/>
                </a:solidFill>
              </a:rPr>
              <a:t>分散を算出する式は一般的な書き方をすると，</a:t>
            </a:r>
          </a:p>
        </p:txBody>
      </p:sp>
      <p:graphicFrame>
        <p:nvGraphicFramePr>
          <p:cNvPr id="8197" name="Object 5">
            <a:extLst>
              <a:ext uri="{FF2B5EF4-FFF2-40B4-BE49-F238E27FC236}">
                <a16:creationId xmlns:a16="http://schemas.microsoft.com/office/drawing/2014/main" xmlns="" id="{E19F5EE8-D3B9-4569-81D5-43FE3C258CA4}"/>
              </a:ext>
            </a:extLst>
          </p:cNvPr>
          <p:cNvGraphicFramePr>
            <a:graphicFrameLocks noChangeAspect="1"/>
          </p:cNvGraphicFramePr>
          <p:nvPr/>
        </p:nvGraphicFramePr>
        <p:xfrm>
          <a:off x="3152775" y="1844675"/>
          <a:ext cx="2478088" cy="1438275"/>
        </p:xfrm>
        <a:graphic>
          <a:graphicData uri="http://schemas.openxmlformats.org/presentationml/2006/ole">
            <mc:AlternateContent xmlns:mc="http://schemas.openxmlformats.org/markup-compatibility/2006">
              <mc:Choice xmlns:v="urn:schemas-microsoft-com:vml" Requires="v">
                <p:oleObj spid="_x0000_s8206" name="Equation" r:id="rId4" imgW="939392" imgH="545863" progId="Equation.DSMT4">
                  <p:embed/>
                </p:oleObj>
              </mc:Choice>
              <mc:Fallback>
                <p:oleObj name="Equation" r:id="rId4" imgW="939392" imgH="545863"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52775" y="1844675"/>
                        <a:ext cx="2478088" cy="1438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198" name="Text Box 6">
            <a:extLst>
              <a:ext uri="{FF2B5EF4-FFF2-40B4-BE49-F238E27FC236}">
                <a16:creationId xmlns:a16="http://schemas.microsoft.com/office/drawing/2014/main" xmlns="" id="{112531CA-ACD6-44B5-BE12-F6E5C033E386}"/>
              </a:ext>
            </a:extLst>
          </p:cNvPr>
          <p:cNvSpPr txBox="1">
            <a:spLocks noChangeArrowheads="1"/>
          </p:cNvSpPr>
          <p:nvPr/>
        </p:nvSpPr>
        <p:spPr bwMode="auto">
          <a:xfrm>
            <a:off x="6227763" y="2584450"/>
            <a:ext cx="13208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solidFill>
                  <a:schemeClr val="bg2"/>
                </a:solidFill>
              </a:rPr>
              <a:t>となる．</a:t>
            </a:r>
          </a:p>
        </p:txBody>
      </p:sp>
      <p:sp>
        <p:nvSpPr>
          <p:cNvPr id="8199" name="Text Box 7">
            <a:extLst>
              <a:ext uri="{FF2B5EF4-FFF2-40B4-BE49-F238E27FC236}">
                <a16:creationId xmlns:a16="http://schemas.microsoft.com/office/drawing/2014/main" xmlns="" id="{DB819D84-6CE9-4AF8-AC1D-9F46CE69641A}"/>
              </a:ext>
            </a:extLst>
          </p:cNvPr>
          <p:cNvSpPr txBox="1">
            <a:spLocks noChangeArrowheads="1"/>
          </p:cNvSpPr>
          <p:nvPr/>
        </p:nvSpPr>
        <p:spPr bwMode="auto">
          <a:xfrm>
            <a:off x="228600" y="3535363"/>
            <a:ext cx="72977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solidFill>
                  <a:schemeClr val="bg2"/>
                </a:solidFill>
              </a:rPr>
              <a:t>ただし，計算の時に使うのは，上式を変形した，</a:t>
            </a:r>
          </a:p>
        </p:txBody>
      </p:sp>
      <p:graphicFrame>
        <p:nvGraphicFramePr>
          <p:cNvPr id="8200" name="Object 8">
            <a:extLst>
              <a:ext uri="{FF2B5EF4-FFF2-40B4-BE49-F238E27FC236}">
                <a16:creationId xmlns:a16="http://schemas.microsoft.com/office/drawing/2014/main" xmlns="" id="{7A041D90-2328-4ED5-A6C2-06C92CBA6833}"/>
              </a:ext>
            </a:extLst>
          </p:cNvPr>
          <p:cNvGraphicFramePr>
            <a:graphicFrameLocks noChangeAspect="1"/>
          </p:cNvGraphicFramePr>
          <p:nvPr/>
        </p:nvGraphicFramePr>
        <p:xfrm>
          <a:off x="2992438" y="4008438"/>
          <a:ext cx="2797175" cy="1752600"/>
        </p:xfrm>
        <a:graphic>
          <a:graphicData uri="http://schemas.openxmlformats.org/presentationml/2006/ole">
            <mc:AlternateContent xmlns:mc="http://schemas.openxmlformats.org/markup-compatibility/2006">
              <mc:Choice xmlns:v="urn:schemas-microsoft-com:vml" Requires="v">
                <p:oleObj spid="_x0000_s8207" name="Equation" r:id="rId6" imgW="1155700" imgH="723900" progId="Equation.DSMT4">
                  <p:embed/>
                </p:oleObj>
              </mc:Choice>
              <mc:Fallback>
                <p:oleObj name="Equation" r:id="rId6" imgW="1155700" imgH="723900" progId="Equation.DSMT4">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92438" y="4008438"/>
                        <a:ext cx="2797175"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201" name="Text Box 9">
            <a:extLst>
              <a:ext uri="{FF2B5EF4-FFF2-40B4-BE49-F238E27FC236}">
                <a16:creationId xmlns:a16="http://schemas.microsoft.com/office/drawing/2014/main" xmlns="" id="{FB4C1E65-3DBF-479F-8FF2-4821B1475ED8}"/>
              </a:ext>
            </a:extLst>
          </p:cNvPr>
          <p:cNvSpPr txBox="1">
            <a:spLocks noChangeArrowheads="1"/>
          </p:cNvSpPr>
          <p:nvPr/>
        </p:nvSpPr>
        <p:spPr bwMode="auto">
          <a:xfrm>
            <a:off x="5038725" y="5761038"/>
            <a:ext cx="36480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solidFill>
                  <a:schemeClr val="bg2"/>
                </a:solidFill>
              </a:rPr>
              <a:t>で行われるときもある．</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xmlns="" id="{25BA45F0-754E-4ADD-B85E-4141A831C9B4}"/>
              </a:ext>
            </a:extLst>
          </p:cNvPr>
          <p:cNvSpPr>
            <a:spLocks noChangeArrowheads="1"/>
          </p:cNvSpPr>
          <p:nvPr/>
        </p:nvSpPr>
        <p:spPr bwMode="auto">
          <a:xfrm>
            <a:off x="755650" y="4652963"/>
            <a:ext cx="7920038" cy="1773237"/>
          </a:xfrm>
          <a:prstGeom prst="rect">
            <a:avLst/>
          </a:prstGeom>
          <a:solidFill>
            <a:srgbClr val="FFFFCC"/>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9219" name="Rectangle 3">
            <a:extLst>
              <a:ext uri="{FF2B5EF4-FFF2-40B4-BE49-F238E27FC236}">
                <a16:creationId xmlns:a16="http://schemas.microsoft.com/office/drawing/2014/main" xmlns="" id="{B65C1680-9196-4B5E-8C8C-2BFD9EB17517}"/>
              </a:ext>
            </a:extLst>
          </p:cNvPr>
          <p:cNvSpPr>
            <a:spLocks noGrp="1" noChangeArrowheads="1"/>
          </p:cNvSpPr>
          <p:nvPr>
            <p:ph type="title"/>
          </p:nvPr>
        </p:nvSpPr>
        <p:spPr/>
        <p:txBody>
          <a:bodyPr/>
          <a:lstStyle/>
          <a:p>
            <a:pPr eaLnBrk="1" hangingPunct="1"/>
            <a:r>
              <a:rPr lang="ja-JP" altLang="en-US" sz="4000">
                <a:solidFill>
                  <a:schemeClr val="tx1"/>
                </a:solidFill>
              </a:rPr>
              <a:t>コンピュータでの計算における注意点</a:t>
            </a:r>
          </a:p>
        </p:txBody>
      </p:sp>
      <p:sp>
        <p:nvSpPr>
          <p:cNvPr id="9220" name="Rectangle 4">
            <a:extLst>
              <a:ext uri="{FF2B5EF4-FFF2-40B4-BE49-F238E27FC236}">
                <a16:creationId xmlns:a16="http://schemas.microsoft.com/office/drawing/2014/main" xmlns="" id="{262F541B-1622-454D-A5C1-1C26C4C092EE}"/>
              </a:ext>
            </a:extLst>
          </p:cNvPr>
          <p:cNvSpPr>
            <a:spLocks noGrp="1" noChangeArrowheads="1"/>
          </p:cNvSpPr>
          <p:nvPr>
            <p:ph type="body" idx="1"/>
          </p:nvPr>
        </p:nvSpPr>
        <p:spPr>
          <a:xfrm>
            <a:off x="468313" y="1412875"/>
            <a:ext cx="8229600" cy="3168650"/>
          </a:xfrm>
        </p:spPr>
        <p:txBody>
          <a:bodyPr/>
          <a:lstStyle/>
          <a:p>
            <a:pPr eaLnBrk="1" hangingPunct="1"/>
            <a:r>
              <a:rPr lang="ja-JP" altLang="en-US"/>
              <a:t>コンピュータで扱える桁数について</a:t>
            </a:r>
          </a:p>
          <a:p>
            <a:pPr eaLnBrk="1" hangingPunct="1">
              <a:buFontTx/>
              <a:buNone/>
            </a:pPr>
            <a:r>
              <a:rPr lang="ja-JP" altLang="en-US"/>
              <a:t>　　</a:t>
            </a:r>
            <a:r>
              <a:rPr lang="en-US" altLang="ja-JP"/>
              <a:t>Excel</a:t>
            </a:r>
            <a:r>
              <a:rPr lang="ja-JP" altLang="en-US"/>
              <a:t>で用いることができる数字は，有効数字</a:t>
            </a:r>
            <a:r>
              <a:rPr lang="en-US" altLang="ja-JP"/>
              <a:t>15</a:t>
            </a:r>
            <a:r>
              <a:rPr lang="ja-JP" altLang="en-US"/>
              <a:t>桁までである．不確かさ評価で標準偏差を算出するときに</a:t>
            </a:r>
            <a:r>
              <a:rPr lang="en-US" altLang="ja-JP"/>
              <a:t>2</a:t>
            </a:r>
            <a:r>
              <a:rPr lang="ja-JP" altLang="en-US"/>
              <a:t>乗を行うことを考えると，不確かさ評価では有効数字</a:t>
            </a:r>
            <a:r>
              <a:rPr lang="en-US" altLang="ja-JP"/>
              <a:t>7</a:t>
            </a:r>
            <a:r>
              <a:rPr lang="ja-JP" altLang="en-US"/>
              <a:t>桁までしか用いることができない．</a:t>
            </a:r>
          </a:p>
        </p:txBody>
      </p:sp>
      <p:graphicFrame>
        <p:nvGraphicFramePr>
          <p:cNvPr id="9221" name="Object 5">
            <a:extLst>
              <a:ext uri="{FF2B5EF4-FFF2-40B4-BE49-F238E27FC236}">
                <a16:creationId xmlns:a16="http://schemas.microsoft.com/office/drawing/2014/main" xmlns="" id="{28723F3E-E814-4606-B606-5C924168E878}"/>
              </a:ext>
            </a:extLst>
          </p:cNvPr>
          <p:cNvGraphicFramePr>
            <a:graphicFrameLocks noChangeAspect="1"/>
          </p:cNvGraphicFramePr>
          <p:nvPr/>
        </p:nvGraphicFramePr>
        <p:xfrm>
          <a:off x="1012825" y="4581525"/>
          <a:ext cx="2795588" cy="1752600"/>
        </p:xfrm>
        <a:graphic>
          <a:graphicData uri="http://schemas.openxmlformats.org/presentationml/2006/ole">
            <mc:AlternateContent xmlns:mc="http://schemas.openxmlformats.org/markup-compatibility/2006">
              <mc:Choice xmlns:v="urn:schemas-microsoft-com:vml" Requires="v">
                <p:oleObj spid="_x0000_s9225" name="Equation" r:id="rId4" imgW="1155700" imgH="723900" progId="Equation.DSMT4">
                  <p:embed/>
                </p:oleObj>
              </mc:Choice>
              <mc:Fallback>
                <p:oleObj name="Equation" r:id="rId4" imgW="1155700" imgH="723900" progId="Equation.DSMT4">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12825" y="4581525"/>
                        <a:ext cx="2795588"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222" name="Text Box 6">
            <a:extLst>
              <a:ext uri="{FF2B5EF4-FFF2-40B4-BE49-F238E27FC236}">
                <a16:creationId xmlns:a16="http://schemas.microsoft.com/office/drawing/2014/main" xmlns="" id="{D3F03B9F-4DD6-494C-83C9-4F986B3CF265}"/>
              </a:ext>
            </a:extLst>
          </p:cNvPr>
          <p:cNvSpPr txBox="1">
            <a:spLocks noChangeArrowheads="1"/>
          </p:cNvSpPr>
          <p:nvPr/>
        </p:nvSpPr>
        <p:spPr bwMode="auto">
          <a:xfrm>
            <a:off x="4056063" y="5084763"/>
            <a:ext cx="440055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2800">
                <a:solidFill>
                  <a:schemeClr val="bg1"/>
                </a:solidFill>
              </a:rPr>
              <a:t>この式を用いるときの注意．</a:t>
            </a:r>
          </a:p>
          <a:p>
            <a:pPr algn="ctr" eaLnBrk="1" hangingPunct="1">
              <a:spcBef>
                <a:spcPct val="0"/>
              </a:spcBef>
              <a:buFontTx/>
              <a:buNone/>
            </a:pPr>
            <a:r>
              <a:rPr lang="ja-JP" altLang="en-US" sz="2800">
                <a:solidFill>
                  <a:schemeClr val="bg1"/>
                </a:solidFill>
              </a:rPr>
              <a:t>（積み残し）</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a:extLst>
              <a:ext uri="{FF2B5EF4-FFF2-40B4-BE49-F238E27FC236}">
                <a16:creationId xmlns:a16="http://schemas.microsoft.com/office/drawing/2014/main" xmlns="" id="{C565B299-E8E8-48DC-B7DB-7366044D5173}"/>
              </a:ext>
            </a:extLst>
          </p:cNvPr>
          <p:cNvSpPr>
            <a:spLocks noGrp="1" noChangeArrowheads="1"/>
          </p:cNvSpPr>
          <p:nvPr>
            <p:ph type="body" idx="1"/>
          </p:nvPr>
        </p:nvSpPr>
        <p:spPr>
          <a:xfrm>
            <a:off x="468313" y="1341438"/>
            <a:ext cx="8229600" cy="676275"/>
          </a:xfrm>
        </p:spPr>
        <p:txBody>
          <a:bodyPr/>
          <a:lstStyle/>
          <a:p>
            <a:pPr eaLnBrk="1" hangingPunct="1"/>
            <a:r>
              <a:rPr lang="ja-JP" altLang="en-US"/>
              <a:t>コンピュータで引き算を行うときの注意</a:t>
            </a:r>
          </a:p>
        </p:txBody>
      </p:sp>
      <p:sp>
        <p:nvSpPr>
          <p:cNvPr id="10243" name="Text Box 4">
            <a:extLst>
              <a:ext uri="{FF2B5EF4-FFF2-40B4-BE49-F238E27FC236}">
                <a16:creationId xmlns:a16="http://schemas.microsoft.com/office/drawing/2014/main" xmlns="" id="{1EE8D78F-1F26-4E5E-90DD-323522F9BEE8}"/>
              </a:ext>
            </a:extLst>
          </p:cNvPr>
          <p:cNvSpPr txBox="1">
            <a:spLocks noChangeArrowheads="1"/>
          </p:cNvSpPr>
          <p:nvPr/>
        </p:nvSpPr>
        <p:spPr bwMode="auto">
          <a:xfrm>
            <a:off x="0" y="4437063"/>
            <a:ext cx="302895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latin typeface="Tahoma" panose="020B0604030504040204" pitchFamily="34" charset="0"/>
              </a:rPr>
              <a:t>上記の問題点の例</a:t>
            </a:r>
          </a:p>
        </p:txBody>
      </p:sp>
      <p:sp>
        <p:nvSpPr>
          <p:cNvPr id="10244" name="Text Box 5">
            <a:extLst>
              <a:ext uri="{FF2B5EF4-FFF2-40B4-BE49-F238E27FC236}">
                <a16:creationId xmlns:a16="http://schemas.microsoft.com/office/drawing/2014/main" xmlns="" id="{9B9834DF-F46E-4BAB-B236-15CC15BCAE6B}"/>
              </a:ext>
            </a:extLst>
          </p:cNvPr>
          <p:cNvSpPr txBox="1">
            <a:spLocks noChangeArrowheads="1"/>
          </p:cNvSpPr>
          <p:nvPr/>
        </p:nvSpPr>
        <p:spPr bwMode="auto">
          <a:xfrm>
            <a:off x="827088" y="4941888"/>
            <a:ext cx="7356475"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800">
                <a:latin typeface="Tahoma" panose="020B0604030504040204" pitchFamily="34" charset="0"/>
              </a:rPr>
              <a:t>Excel</a:t>
            </a:r>
            <a:r>
              <a:rPr lang="ja-JP" altLang="en-US" sz="2800">
                <a:latin typeface="Tahoma" panose="020B0604030504040204" pitchFamily="34" charset="0"/>
              </a:rPr>
              <a:t>を用いて，</a:t>
            </a:r>
          </a:p>
          <a:p>
            <a:pPr eaLnBrk="1" hangingPunct="1">
              <a:spcBef>
                <a:spcPct val="0"/>
              </a:spcBef>
              <a:buFontTx/>
              <a:buNone/>
            </a:pPr>
            <a:r>
              <a:rPr lang="ja-JP" altLang="en-US" sz="2800">
                <a:latin typeface="Tahoma" panose="020B0604030504040204" pitchFamily="34" charset="0"/>
              </a:rPr>
              <a:t>（</a:t>
            </a:r>
            <a:r>
              <a:rPr lang="en-US" altLang="ja-JP" sz="2800">
                <a:latin typeface="Tahoma" panose="020B0604030504040204" pitchFamily="34" charset="0"/>
              </a:rPr>
              <a:t>123456789.1-123456789</a:t>
            </a:r>
            <a:r>
              <a:rPr lang="ja-JP" altLang="en-US" sz="2800">
                <a:latin typeface="Tahoma" panose="020B0604030504040204" pitchFamily="34" charset="0"/>
              </a:rPr>
              <a:t>）を計算してみると？</a:t>
            </a:r>
          </a:p>
        </p:txBody>
      </p:sp>
      <p:sp>
        <p:nvSpPr>
          <p:cNvPr id="84998" name="Rectangle 6">
            <a:hlinkClick r:id="rId4" action="ppaction://hlinkfile"/>
            <a:extLst>
              <a:ext uri="{FF2B5EF4-FFF2-40B4-BE49-F238E27FC236}">
                <a16:creationId xmlns:a16="http://schemas.microsoft.com/office/drawing/2014/main" xmlns="" id="{7C38BD96-68A6-428A-8291-D0B896A2E133}"/>
              </a:ext>
            </a:extLst>
          </p:cNvPr>
          <p:cNvSpPr>
            <a:spLocks noChangeArrowheads="1"/>
          </p:cNvSpPr>
          <p:nvPr/>
        </p:nvSpPr>
        <p:spPr bwMode="auto">
          <a:xfrm>
            <a:off x="8502650" y="5445125"/>
            <a:ext cx="641350" cy="366713"/>
          </a:xfrm>
          <a:prstGeom prst="rect">
            <a:avLst/>
          </a:prstGeom>
          <a:noFill/>
          <a:ln w="9525">
            <a:noFill/>
            <a:miter lim="800000"/>
            <a:headEnd/>
            <a:tailEnd/>
          </a:ln>
          <a:effectLst/>
        </p:spPr>
        <p:txBody>
          <a:bodyPr wrap="none">
            <a:spAutoFit/>
          </a:bodyPr>
          <a:lstStyle/>
          <a:p>
            <a:pPr eaLnBrk="1" hangingPunct="1">
              <a:defRPr/>
            </a:pPr>
            <a:r>
              <a:rPr lang="ja-JP" altLang="en-US" u="sng" dirty="0">
                <a:solidFill>
                  <a:schemeClr val="folHlink"/>
                </a:solidFill>
                <a:effectLst>
                  <a:outerShdw blurRad="38100" dist="38100" dir="2700000" algn="tl">
                    <a:srgbClr val="C0C0C0"/>
                  </a:outerShdw>
                </a:effectLst>
                <a:latin typeface="Arial" charset="0"/>
                <a:hlinkClick r:id="rId5" action="ppaction://hlinkfile"/>
              </a:rPr>
              <a:t>計算</a:t>
            </a:r>
            <a:endParaRPr lang="ja-JP" altLang="en-US" u="sng" dirty="0">
              <a:solidFill>
                <a:schemeClr val="folHlink"/>
              </a:solidFill>
              <a:effectLst>
                <a:outerShdw blurRad="38100" dist="38100" dir="2700000" algn="tl">
                  <a:srgbClr val="C0C0C0"/>
                </a:outerShdw>
              </a:effectLst>
              <a:latin typeface="Arial" charset="0"/>
            </a:endParaRPr>
          </a:p>
        </p:txBody>
      </p:sp>
      <p:sp>
        <p:nvSpPr>
          <p:cNvPr id="10246" name="Text Box 7">
            <a:extLst>
              <a:ext uri="{FF2B5EF4-FFF2-40B4-BE49-F238E27FC236}">
                <a16:creationId xmlns:a16="http://schemas.microsoft.com/office/drawing/2014/main" xmlns="" id="{6D7709FC-DE68-44E4-8024-6278E5CB20D4}"/>
              </a:ext>
            </a:extLst>
          </p:cNvPr>
          <p:cNvSpPr txBox="1">
            <a:spLocks noChangeArrowheads="1"/>
          </p:cNvSpPr>
          <p:nvPr/>
        </p:nvSpPr>
        <p:spPr bwMode="auto">
          <a:xfrm>
            <a:off x="539750" y="1916113"/>
            <a:ext cx="77978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400"/>
              <a:t>コンピュータは大きさが似ている大きな数の引き算が苦手である．よって，大きさが似ている</a:t>
            </a:r>
            <a:r>
              <a:rPr lang="en-US" altLang="ja-JP" sz="2400"/>
              <a:t>2</a:t>
            </a:r>
            <a:r>
              <a:rPr lang="ja-JP" altLang="en-US" sz="2400"/>
              <a:t>つの数を引き算するとおかしな答えが出ることがある．</a:t>
            </a:r>
          </a:p>
        </p:txBody>
      </p:sp>
      <p:sp>
        <p:nvSpPr>
          <p:cNvPr id="10247" name="Text Box 8">
            <a:extLst>
              <a:ext uri="{FF2B5EF4-FFF2-40B4-BE49-F238E27FC236}">
                <a16:creationId xmlns:a16="http://schemas.microsoft.com/office/drawing/2014/main" xmlns="" id="{044D9418-E153-4665-BF17-CA275E14F2F1}"/>
              </a:ext>
            </a:extLst>
          </p:cNvPr>
          <p:cNvSpPr txBox="1">
            <a:spLocks noChangeArrowheads="1"/>
          </p:cNvSpPr>
          <p:nvPr/>
        </p:nvSpPr>
        <p:spPr bwMode="auto">
          <a:xfrm>
            <a:off x="395288" y="5876925"/>
            <a:ext cx="85423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400"/>
              <a:t>分散の算出においては，積み残しのほうが起こる可能性が高い．</a:t>
            </a:r>
          </a:p>
        </p:txBody>
      </p:sp>
      <p:sp>
        <p:nvSpPr>
          <p:cNvPr id="10248" name="Rectangle 9">
            <a:extLst>
              <a:ext uri="{FF2B5EF4-FFF2-40B4-BE49-F238E27FC236}">
                <a16:creationId xmlns:a16="http://schemas.microsoft.com/office/drawing/2014/main" xmlns="" id="{E753B9CC-4AED-479B-ADF3-3A73E709F4EB}"/>
              </a:ext>
            </a:extLst>
          </p:cNvPr>
          <p:cNvSpPr>
            <a:spLocks noChangeArrowheads="1"/>
          </p:cNvSpPr>
          <p:nvPr/>
        </p:nvSpPr>
        <p:spPr bwMode="auto">
          <a:xfrm>
            <a:off x="1619250" y="3213100"/>
            <a:ext cx="6265863" cy="1295400"/>
          </a:xfrm>
          <a:prstGeom prst="rect">
            <a:avLst/>
          </a:prstGeom>
          <a:solidFill>
            <a:srgbClr val="FFFFCC"/>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graphicFrame>
        <p:nvGraphicFramePr>
          <p:cNvPr id="10249" name="Object 10">
            <a:extLst>
              <a:ext uri="{FF2B5EF4-FFF2-40B4-BE49-F238E27FC236}">
                <a16:creationId xmlns:a16="http://schemas.microsoft.com/office/drawing/2014/main" xmlns="" id="{F431453A-BAB5-4EAB-92B8-602F547865A2}"/>
              </a:ext>
            </a:extLst>
          </p:cNvPr>
          <p:cNvGraphicFramePr>
            <a:graphicFrameLocks noChangeAspect="1"/>
          </p:cNvGraphicFramePr>
          <p:nvPr/>
        </p:nvGraphicFramePr>
        <p:xfrm>
          <a:off x="1571625" y="3141663"/>
          <a:ext cx="2327275" cy="1350962"/>
        </p:xfrm>
        <a:graphic>
          <a:graphicData uri="http://schemas.openxmlformats.org/presentationml/2006/ole">
            <mc:AlternateContent xmlns:mc="http://schemas.openxmlformats.org/markup-compatibility/2006">
              <mc:Choice xmlns:v="urn:schemas-microsoft-com:vml" Requires="v">
                <p:oleObj spid="_x0000_s10254" name="Equation" r:id="rId6" imgW="939392" imgH="545863" progId="Equation.DSMT4">
                  <p:embed/>
                </p:oleObj>
              </mc:Choice>
              <mc:Fallback>
                <p:oleObj name="Equation" r:id="rId6" imgW="939392" imgH="545863" progId="Equation.DSMT4">
                  <p:embed/>
                  <p:pic>
                    <p:nvPicPr>
                      <p:cNvPr id="0" name="Object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71625" y="3141663"/>
                        <a:ext cx="2327275" cy="1350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250" name="Text Box 11">
            <a:extLst>
              <a:ext uri="{FF2B5EF4-FFF2-40B4-BE49-F238E27FC236}">
                <a16:creationId xmlns:a16="http://schemas.microsoft.com/office/drawing/2014/main" xmlns="" id="{9C756E79-C6AA-4964-9965-D2359EBAD6C1}"/>
              </a:ext>
            </a:extLst>
          </p:cNvPr>
          <p:cNvSpPr txBox="1">
            <a:spLocks noChangeArrowheads="1"/>
          </p:cNvSpPr>
          <p:nvPr/>
        </p:nvSpPr>
        <p:spPr bwMode="auto">
          <a:xfrm>
            <a:off x="4122738" y="3357563"/>
            <a:ext cx="35941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2400">
                <a:solidFill>
                  <a:schemeClr val="bg1"/>
                </a:solidFill>
              </a:rPr>
              <a:t>この式を用いるときの注意</a:t>
            </a:r>
          </a:p>
          <a:p>
            <a:pPr algn="ctr" eaLnBrk="1" hangingPunct="1">
              <a:spcBef>
                <a:spcPct val="0"/>
              </a:spcBef>
              <a:buFontTx/>
              <a:buNone/>
            </a:pPr>
            <a:r>
              <a:rPr lang="ja-JP" altLang="en-US" sz="2400">
                <a:solidFill>
                  <a:schemeClr val="bg1"/>
                </a:solidFill>
              </a:rPr>
              <a:t>（桁落ち）</a:t>
            </a:r>
          </a:p>
        </p:txBody>
      </p:sp>
      <p:sp>
        <p:nvSpPr>
          <p:cNvPr id="2" name="タイトル 1">
            <a:extLst>
              <a:ext uri="{FF2B5EF4-FFF2-40B4-BE49-F238E27FC236}">
                <a16:creationId xmlns:a16="http://schemas.microsoft.com/office/drawing/2014/main" xmlns="" id="{0594F9E1-E3EF-4763-8CB4-4E65EA95FE73}"/>
              </a:ext>
            </a:extLst>
          </p:cNvPr>
          <p:cNvSpPr>
            <a:spLocks noGrp="1"/>
          </p:cNvSpPr>
          <p:nvPr>
            <p:ph type="title"/>
          </p:nvPr>
        </p:nvSpPr>
        <p:spPr/>
        <p:txBody>
          <a:bodyPr>
            <a:normAutofit fontScale="90000"/>
          </a:bodyPr>
          <a:lstStyle/>
          <a:p>
            <a:pPr>
              <a:defRPr/>
            </a:pPr>
            <a:r>
              <a:rPr lang="ja-JP" altLang="en-US" dirty="0">
                <a:solidFill>
                  <a:schemeClr val="tx1"/>
                </a:solidFill>
              </a:rPr>
              <a:t>コンピュータでの計算における注意点</a:t>
            </a:r>
            <a:endParaRPr lang="ja-JP" alt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標準デザイン">
  <a:themeElements>
    <a:clrScheme name="標準デザイン 13">
      <a:dk1>
        <a:srgbClr val="3E3E5C"/>
      </a:dk1>
      <a:lt1>
        <a:srgbClr val="FFFFFF"/>
      </a:lt1>
      <a:dk2>
        <a:srgbClr val="000078"/>
      </a:dk2>
      <a:lt2>
        <a:srgbClr val="FFFFFF"/>
      </a:lt2>
      <a:accent1>
        <a:srgbClr val="60597B"/>
      </a:accent1>
      <a:accent2>
        <a:srgbClr val="6666FF"/>
      </a:accent2>
      <a:accent3>
        <a:srgbClr val="AAAABE"/>
      </a:accent3>
      <a:accent4>
        <a:srgbClr val="DADADA"/>
      </a:accent4>
      <a:accent5>
        <a:srgbClr val="B6B5BF"/>
      </a:accent5>
      <a:accent6>
        <a:srgbClr val="5C5CE7"/>
      </a:accent6>
      <a:hlink>
        <a:srgbClr val="99CCFF"/>
      </a:hlink>
      <a:folHlink>
        <a:srgbClr val="FFFF99"/>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標準デザイン 13">
        <a:dk1>
          <a:srgbClr val="3E3E5C"/>
        </a:dk1>
        <a:lt1>
          <a:srgbClr val="FFFFFF"/>
        </a:lt1>
        <a:dk2>
          <a:srgbClr val="000078"/>
        </a:dk2>
        <a:lt2>
          <a:srgbClr val="FFFFFF"/>
        </a:lt2>
        <a:accent1>
          <a:srgbClr val="60597B"/>
        </a:accent1>
        <a:accent2>
          <a:srgbClr val="6666FF"/>
        </a:accent2>
        <a:accent3>
          <a:srgbClr val="AAAABE"/>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1147</Words>
  <Application>Microsoft Office PowerPoint</Application>
  <PresentationFormat>画面に合わせる (4:3)</PresentationFormat>
  <Paragraphs>254</Paragraphs>
  <Slides>17</Slides>
  <Notes>17</Notes>
  <HiddenSlides>0</HiddenSlides>
  <MMClips>0</MMClips>
  <ScaleCrop>false</ScaleCrop>
  <HeadingPairs>
    <vt:vector size="8" baseType="variant">
      <vt:variant>
        <vt:lpstr>使用されているフォント</vt:lpstr>
      </vt:variant>
      <vt:variant>
        <vt:i4>11</vt:i4>
      </vt:variant>
      <vt:variant>
        <vt:lpstr>テーマ</vt:lpstr>
      </vt:variant>
      <vt:variant>
        <vt:i4>1</vt:i4>
      </vt:variant>
      <vt:variant>
        <vt:lpstr>埋め込まれた OLE サーバー</vt:lpstr>
      </vt:variant>
      <vt:variant>
        <vt:i4>1</vt:i4>
      </vt:variant>
      <vt:variant>
        <vt:lpstr>スライド タイトル</vt:lpstr>
      </vt:variant>
      <vt:variant>
        <vt:i4>17</vt:i4>
      </vt:variant>
    </vt:vector>
  </HeadingPairs>
  <TitlesOfParts>
    <vt:vector size="30" baseType="lpstr">
      <vt:lpstr>ITC Bookman Light</vt:lpstr>
      <vt:lpstr>ＭＳ Ｐゴシック</vt:lpstr>
      <vt:lpstr>ＭＳ Ｐ明朝</vt:lpstr>
      <vt:lpstr>MS UI Gothic</vt:lpstr>
      <vt:lpstr>ＭＳ ゴシック</vt:lpstr>
      <vt:lpstr>Arial</vt:lpstr>
      <vt:lpstr>Century</vt:lpstr>
      <vt:lpstr>Symbol</vt:lpstr>
      <vt:lpstr>Tahoma</vt:lpstr>
      <vt:lpstr>Times New Roman</vt:lpstr>
      <vt:lpstr>Wingdings</vt:lpstr>
      <vt:lpstr>標準デザイン</vt:lpstr>
      <vt:lpstr>Equation</vt:lpstr>
      <vt:lpstr>タイプAの不確かさ評価</vt:lpstr>
      <vt:lpstr>目的</vt:lpstr>
      <vt:lpstr>タイプAの不確かさ評価とは</vt:lpstr>
      <vt:lpstr>標準偏差の算出法</vt:lpstr>
      <vt:lpstr>標準偏差と実験標準偏差の計算式</vt:lpstr>
      <vt:lpstr>2つの違い</vt:lpstr>
      <vt:lpstr>実験標準偏差の算出における注意点</vt:lpstr>
      <vt:lpstr>コンピュータでの計算における注意点</vt:lpstr>
      <vt:lpstr>コンピュータでの計算における注意点</vt:lpstr>
      <vt:lpstr>PowerPoint プレゼンテーション</vt:lpstr>
      <vt:lpstr>標準偏差から不確かさへ</vt:lpstr>
      <vt:lpstr>平均値の実験標準偏差</vt:lpstr>
      <vt:lpstr>平均値の実験標準偏差の求め方</vt:lpstr>
      <vt:lpstr>有効数字について</vt:lpstr>
      <vt:lpstr>バジェットシートへの挿入</vt:lpstr>
      <vt:lpstr>PowerPoint プレゼンテーション</vt:lpstr>
      <vt:lpstr>PowerPoint プレゼンテーション</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2015-04-22T04:05:28Z</dcterms:created>
  <dcterms:modified xsi:type="dcterms:W3CDTF">2020-11-11T06:43:45Z</dcterms:modified>
</cp:coreProperties>
</file>