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51" r:id="rId1"/>
  </p:sldMasterIdLst>
  <p:notesMasterIdLst>
    <p:notesMasterId r:id="rId4"/>
  </p:notesMasterIdLst>
  <p:handoutMasterIdLst>
    <p:handoutMasterId r:id="rId5"/>
  </p:handoutMasterIdLst>
  <p:sldIdLst>
    <p:sldId id="259" r:id="rId2"/>
    <p:sldId id="260" r:id="rId3"/>
  </p:sldIdLst>
  <p:sldSz cx="9144000" cy="6858000" type="screen4x3"/>
  <p:notesSz cx="7099300" cy="10234613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223">
          <p15:clr>
            <a:srgbClr val="A4A3A4"/>
          </p15:clr>
        </p15:guide>
        <p15:guide id="2" pos="2236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77" y="451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71" d="100"/>
          <a:sy n="71" d="100"/>
        </p:scale>
        <p:origin x="-1044" y="-108"/>
      </p:cViewPr>
      <p:guideLst>
        <p:guide orient="horz" pos="3223"/>
        <p:guide pos="2236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>
            <a:extLst>
              <a:ext uri="{FF2B5EF4-FFF2-40B4-BE49-F238E27FC236}">
                <a16:creationId xmlns:a16="http://schemas.microsoft.com/office/drawing/2014/main" id="{563DF686-A380-40E1-BF51-5B51B6C202FD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t" anchorCtr="0" compatLnSpc="1">
            <a:prstTxWarp prst="textNoShape">
              <a:avLst/>
            </a:prstTxWarp>
          </a:bodyPr>
          <a:lstStyle>
            <a:lvl1pPr defTabSz="955675">
              <a:defRPr sz="1300">
                <a:latin typeface="Arial" pitchFamily="34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243" name="Rectangle 3">
            <a:extLst>
              <a:ext uri="{FF2B5EF4-FFF2-40B4-BE49-F238E27FC236}">
                <a16:creationId xmlns:a16="http://schemas.microsoft.com/office/drawing/2014/main" id="{ECF7248B-8F76-4710-A008-F8A3B67E872A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021138" y="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t" anchorCtr="0" compatLnSpc="1">
            <a:prstTxWarp prst="textNoShape">
              <a:avLst/>
            </a:prstTxWarp>
          </a:bodyPr>
          <a:lstStyle>
            <a:lvl1pPr algn="r" defTabSz="955675">
              <a:defRPr sz="1300">
                <a:latin typeface="Arial" pitchFamily="34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244" name="Rectangle 4">
            <a:extLst>
              <a:ext uri="{FF2B5EF4-FFF2-40B4-BE49-F238E27FC236}">
                <a16:creationId xmlns:a16="http://schemas.microsoft.com/office/drawing/2014/main" id="{AA6F336E-77AE-4F4B-B30C-4F0C392B8231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720263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b" anchorCtr="0" compatLnSpc="1">
            <a:prstTxWarp prst="textNoShape">
              <a:avLst/>
            </a:prstTxWarp>
          </a:bodyPr>
          <a:lstStyle>
            <a:lvl1pPr defTabSz="955675">
              <a:defRPr sz="1300">
                <a:latin typeface="Arial" pitchFamily="34" charset="0"/>
              </a:defRPr>
            </a:lvl1pPr>
          </a:lstStyle>
          <a:p>
            <a:pPr>
              <a:defRPr/>
            </a:pPr>
            <a:r>
              <a:rPr lang="en-US" altLang="ja-JP"/>
              <a:t>7-1：温度測定のばらつき</a:t>
            </a:r>
          </a:p>
        </p:txBody>
      </p:sp>
      <p:sp>
        <p:nvSpPr>
          <p:cNvPr id="10245" name="Rectangle 5">
            <a:extLst>
              <a:ext uri="{FF2B5EF4-FFF2-40B4-BE49-F238E27FC236}">
                <a16:creationId xmlns:a16="http://schemas.microsoft.com/office/drawing/2014/main" id="{4F375496-F599-424C-B13D-6C3B09C15FCC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021138" y="9720263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b" anchorCtr="0" compatLnSpc="1">
            <a:prstTxWarp prst="textNoShape">
              <a:avLst/>
            </a:prstTxWarp>
          </a:bodyPr>
          <a:lstStyle>
            <a:lvl1pPr algn="r" defTabSz="955675">
              <a:defRPr sz="1300"/>
            </a:lvl1pPr>
          </a:lstStyle>
          <a:p>
            <a:fld id="{647FA495-FFF4-4C9D-9E17-4048191AC4AA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>
            <a:extLst>
              <a:ext uri="{FF2B5EF4-FFF2-40B4-BE49-F238E27FC236}">
                <a16:creationId xmlns:a16="http://schemas.microsoft.com/office/drawing/2014/main" id="{FD171994-6D73-4805-9E28-E5EB7C3513E5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t" anchorCtr="0" compatLnSpc="1">
            <a:prstTxWarp prst="textNoShape">
              <a:avLst/>
            </a:prstTxWarp>
          </a:bodyPr>
          <a:lstStyle>
            <a:lvl1pPr defTabSz="955675">
              <a:defRPr sz="1300">
                <a:latin typeface="Arial" pitchFamily="34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6387" name="Rectangle 3">
            <a:extLst>
              <a:ext uri="{FF2B5EF4-FFF2-40B4-BE49-F238E27FC236}">
                <a16:creationId xmlns:a16="http://schemas.microsoft.com/office/drawing/2014/main" id="{30A36F17-FE51-47D9-9B87-F1DF1CED054E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4021138" y="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t" anchorCtr="0" compatLnSpc="1">
            <a:prstTxWarp prst="textNoShape">
              <a:avLst/>
            </a:prstTxWarp>
          </a:bodyPr>
          <a:lstStyle>
            <a:lvl1pPr algn="r" defTabSz="955675">
              <a:defRPr sz="1300">
                <a:latin typeface="Arial" pitchFamily="34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100" name="Rectangle 4">
            <a:extLst>
              <a:ext uri="{FF2B5EF4-FFF2-40B4-BE49-F238E27FC236}">
                <a16:creationId xmlns:a16="http://schemas.microsoft.com/office/drawing/2014/main" id="{F52E85B0-34C5-4B49-94E2-EDBF58725EA4}"/>
              </a:ext>
            </a:extLst>
          </p:cNvPr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992188" y="768350"/>
            <a:ext cx="5116512" cy="383698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6389" name="Rectangle 5">
            <a:extLst>
              <a:ext uri="{FF2B5EF4-FFF2-40B4-BE49-F238E27FC236}">
                <a16:creationId xmlns:a16="http://schemas.microsoft.com/office/drawing/2014/main" id="{C32E199D-B372-463E-B01D-021D1111D82E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9613" y="4860925"/>
            <a:ext cx="5680075" cy="4605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16390" name="Rectangle 6">
            <a:extLst>
              <a:ext uri="{FF2B5EF4-FFF2-40B4-BE49-F238E27FC236}">
                <a16:creationId xmlns:a16="http://schemas.microsoft.com/office/drawing/2014/main" id="{50F19980-3D95-48EF-A26A-8EDED8717F19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720263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b" anchorCtr="0" compatLnSpc="1">
            <a:prstTxWarp prst="textNoShape">
              <a:avLst/>
            </a:prstTxWarp>
          </a:bodyPr>
          <a:lstStyle>
            <a:lvl1pPr defTabSz="955675">
              <a:defRPr sz="1300">
                <a:latin typeface="Arial" pitchFamily="34" charset="0"/>
              </a:defRPr>
            </a:lvl1pPr>
          </a:lstStyle>
          <a:p>
            <a:pPr>
              <a:defRPr/>
            </a:pPr>
            <a:r>
              <a:rPr lang="en-US" altLang="ja-JP"/>
              <a:t>7-1：温度測定のばらつき</a:t>
            </a:r>
          </a:p>
        </p:txBody>
      </p:sp>
      <p:sp>
        <p:nvSpPr>
          <p:cNvPr id="16391" name="Rectangle 7">
            <a:extLst>
              <a:ext uri="{FF2B5EF4-FFF2-40B4-BE49-F238E27FC236}">
                <a16:creationId xmlns:a16="http://schemas.microsoft.com/office/drawing/2014/main" id="{40BAACCE-6264-4842-9F4E-0FD12366C0D8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1138" y="9720263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b" anchorCtr="0" compatLnSpc="1">
            <a:prstTxWarp prst="textNoShape">
              <a:avLst/>
            </a:prstTxWarp>
          </a:bodyPr>
          <a:lstStyle>
            <a:lvl1pPr algn="r" defTabSz="955675">
              <a:defRPr sz="1300"/>
            </a:lvl1pPr>
          </a:lstStyle>
          <a:p>
            <a:fld id="{3F49CEE6-7892-4918-B871-CB40AA262A5A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dt="0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ＭＳ Ｐ明朝" pitchFamily="18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ＭＳ Ｐ明朝" pitchFamily="18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ＭＳ Ｐ明朝" pitchFamily="18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ＭＳ Ｐ明朝" pitchFamily="18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ＭＳ Ｐ明朝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6">
            <a:extLst>
              <a:ext uri="{FF2B5EF4-FFF2-40B4-BE49-F238E27FC236}">
                <a16:creationId xmlns:a16="http://schemas.microsoft.com/office/drawing/2014/main" id="{DBF6EA8D-786D-4681-848F-44DACEC65EA2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defTabSz="955675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defTabSz="955675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defTabSz="955675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defTabSz="955675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defTabSz="95567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defTabSz="95567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defTabSz="95567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defTabSz="95567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/>
            <a:r>
              <a:rPr lang="en-US" altLang="ja-JP"/>
              <a:t>7-1：温度測定のばらつき</a:t>
            </a:r>
          </a:p>
        </p:txBody>
      </p:sp>
      <p:sp>
        <p:nvSpPr>
          <p:cNvPr id="5123" name="Rectangle 2">
            <a:extLst>
              <a:ext uri="{FF2B5EF4-FFF2-40B4-BE49-F238E27FC236}">
                <a16:creationId xmlns:a16="http://schemas.microsoft.com/office/drawing/2014/main" id="{0F32BF5D-9AA4-40ED-B81C-A40D23F778D3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4" name="Rectangle 3">
            <a:extLst>
              <a:ext uri="{FF2B5EF4-FFF2-40B4-BE49-F238E27FC236}">
                <a16:creationId xmlns:a16="http://schemas.microsoft.com/office/drawing/2014/main" id="{0EC1CA72-DBE6-4C0C-AF75-98D7AAC8F359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US" altLang="ja-JP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6">
            <a:extLst>
              <a:ext uri="{FF2B5EF4-FFF2-40B4-BE49-F238E27FC236}">
                <a16:creationId xmlns:a16="http://schemas.microsoft.com/office/drawing/2014/main" id="{790177BB-536C-4801-AD64-33093F96B359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55675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defTabSz="955675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defTabSz="955675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defTabSz="955675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defTabSz="955675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defTabSz="95567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defTabSz="95567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defTabSz="95567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defTabSz="95567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/>
            <a:r>
              <a:rPr lang="en-US" altLang="ja-JP"/>
              <a:t>7-1：温度測定のばらつき</a:t>
            </a:r>
          </a:p>
        </p:txBody>
      </p:sp>
      <p:sp>
        <p:nvSpPr>
          <p:cNvPr id="6147" name="Rectangle 2">
            <a:extLst>
              <a:ext uri="{FF2B5EF4-FFF2-40B4-BE49-F238E27FC236}">
                <a16:creationId xmlns:a16="http://schemas.microsoft.com/office/drawing/2014/main" id="{6A3155B4-E4AF-41DE-A3BA-7AC36785B42B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8" name="Rectangle 3">
            <a:extLst>
              <a:ext uri="{FF2B5EF4-FFF2-40B4-BE49-F238E27FC236}">
                <a16:creationId xmlns:a16="http://schemas.microsoft.com/office/drawing/2014/main" id="{541ED197-EB1B-42B1-88CF-2CA2D9F9842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US" altLang="ja-JP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76E32C90-CA87-47E4-9ECD-095E49DCB8B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59C8ED4F-35D3-4DA0-9FA8-C9A85177408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3AA182C4-25CA-434D-8193-2400A3E2ED3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AB5C117-322E-4AE3-9C5C-A4E8D1F49F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4607332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B27AD3F5-C46B-46BB-B496-B51529F36A63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11153394-3A0F-4AA6-B1CF-1285AC72ABCE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3D576E53-BDE0-4E05-8B88-CF7920F11E92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E45B2BE-7355-4DAB-A466-3737264D7BA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189407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76400C22-8A9E-4EF4-94F3-2E63556B92A6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E4A4E5D7-7220-4FB7-ADD0-9D962619076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67D54972-2D29-47E4-99BD-C0ED415BD83E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D44D70E-C12A-49E3-9110-4233AD9D954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598292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3B8429E8-FE72-4F60-81D2-01B2F165948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B0E1F2DE-1D82-4BB8-B420-17514B945E4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1AA6CE0E-8C95-4FA2-B8C6-C41594467C48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C50EC067-E3C3-4221-955A-7D9DDC29C89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560970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C84E37ED-96FE-4BCA-91AC-F23DA55AA683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89A9E61C-FD9A-45FA-8FAD-36F8496A5B7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EC8A881C-ECD1-41E2-898A-D2F46643F03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80F4949-B647-433D-936F-B01B0031DDC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818449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35116480-E96C-4A3A-97F8-E2E4A0C7E3F6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4FD1A6FB-215B-4377-9F15-CD29AC0B309E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D589C19-BD37-439C-9A36-F425B90F254C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CE3E9ED-7D91-43F5-B5D5-1C8A46AA2E7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867885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id="{61949BDA-DF0B-42C9-8A5C-875C866D1E2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>
            <a:extLst>
              <a:ext uri="{FF2B5EF4-FFF2-40B4-BE49-F238E27FC236}">
                <a16:creationId xmlns:a16="http://schemas.microsoft.com/office/drawing/2014/main" id="{F9AB8ADD-D849-4BFF-BB97-E0DAE432F2B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Rectangle 6">
            <a:extLst>
              <a:ext uri="{FF2B5EF4-FFF2-40B4-BE49-F238E27FC236}">
                <a16:creationId xmlns:a16="http://schemas.microsoft.com/office/drawing/2014/main" id="{CBF82780-B049-4E1B-982C-5BAB0C3DE1E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787589F-467C-418E-9E47-36998B9D03B2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435906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Rectangle 4">
            <a:extLst>
              <a:ext uri="{FF2B5EF4-FFF2-40B4-BE49-F238E27FC236}">
                <a16:creationId xmlns:a16="http://schemas.microsoft.com/office/drawing/2014/main" id="{9CE9234E-B7B5-4B2D-A1B7-3D8F9FBE968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2F6378E2-16D2-4D10-862B-21823E9C450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id="{061C8C54-8ECA-4CD3-B5EC-88F17786EAB6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E9A103-79EE-4FC4-B547-D85644B5032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000868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:a16="http://schemas.microsoft.com/office/drawing/2014/main" id="{E7FE1C17-B509-4D06-BD41-7EFC2067726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>
            <a:extLst>
              <a:ext uri="{FF2B5EF4-FFF2-40B4-BE49-F238E27FC236}">
                <a16:creationId xmlns:a16="http://schemas.microsoft.com/office/drawing/2014/main" id="{22D57D7A-D873-4F3D-B91B-9FFCBCC9D06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6">
            <a:extLst>
              <a:ext uri="{FF2B5EF4-FFF2-40B4-BE49-F238E27FC236}">
                <a16:creationId xmlns:a16="http://schemas.microsoft.com/office/drawing/2014/main" id="{5BFCDF59-5546-4DAE-AA22-FBF28ACF3D2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A4EC7B5-4D3E-4CAC-8CB1-FF2B7AED788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507081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8DB4882-776C-49D8-A593-F1A021001B77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18E61CF1-13E8-48D4-BB90-BBB7C3F9654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7F533E19-70AF-4078-AA49-A8CCBC87C64C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52D356A-CB72-433F-8AD1-82CF1FE25D5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780096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BBDF937B-4921-4089-8DAD-11A8CD614FC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C3A75197-EA9B-4130-A7CC-5DFE73A40DF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CA2DAE9D-9A4A-494A-97F9-804618C2541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405B4A3-DC51-491F-BB85-684863DBACC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910480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:a16="http://schemas.microsoft.com/office/drawing/2014/main" id="{957C6D19-04FD-45BA-A5F7-512BBC39549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>
            <a:extLst>
              <a:ext uri="{FF2B5EF4-FFF2-40B4-BE49-F238E27FC236}">
                <a16:creationId xmlns:a16="http://schemas.microsoft.com/office/drawing/2014/main" id="{0DFCA3B4-E8CA-4981-9367-B642B1D557F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4340" name="Rectangle 4">
            <a:extLst>
              <a:ext uri="{FF2B5EF4-FFF2-40B4-BE49-F238E27FC236}">
                <a16:creationId xmlns:a16="http://schemas.microsoft.com/office/drawing/2014/main" id="{96D3CD09-A79F-4AE0-83DC-FDEDD70C123D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Arial" pitchFamily="34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4341" name="Rectangle 5">
            <a:extLst>
              <a:ext uri="{FF2B5EF4-FFF2-40B4-BE49-F238E27FC236}">
                <a16:creationId xmlns:a16="http://schemas.microsoft.com/office/drawing/2014/main" id="{E48F2F0E-C06C-4594-A0BD-B82EF9D6EBF6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Arial" pitchFamily="34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4342" name="Rectangle 6">
            <a:extLst>
              <a:ext uri="{FF2B5EF4-FFF2-40B4-BE49-F238E27FC236}">
                <a16:creationId xmlns:a16="http://schemas.microsoft.com/office/drawing/2014/main" id="{26004A71-EEE7-4ECD-BF8F-7506374D2E25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7E4146C3-B264-40E1-BE18-7DC196FECAC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3">
            <a:extLst>
              <a:ext uri="{FF2B5EF4-FFF2-40B4-BE49-F238E27FC236}">
                <a16:creationId xmlns:a16="http://schemas.microsoft.com/office/drawing/2014/main" id="{1A39ED4D-1198-422B-B01B-FDE368D5B16B}"/>
              </a:ext>
            </a:extLst>
          </p:cNvPr>
          <p:cNvSpPr txBox="1">
            <a:spLocks noChangeArrowheads="1"/>
          </p:cNvSpPr>
          <p:nvPr/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/>
          <a:p>
            <a:pPr marL="342900" indent="-342900" algn="ctr">
              <a:spcBef>
                <a:spcPct val="20000"/>
              </a:spcBef>
              <a:defRPr/>
            </a:pPr>
            <a:r>
              <a:rPr lang="ja-JP" altLang="en-US" sz="3200" kern="0" dirty="0">
                <a:latin typeface="+mn-lt"/>
                <a:ea typeface="+mn-ea"/>
              </a:rPr>
              <a:t>計測標準フォーラム</a:t>
            </a:r>
          </a:p>
          <a:p>
            <a:pPr marL="342900" indent="-342900" algn="ctr">
              <a:spcBef>
                <a:spcPct val="20000"/>
              </a:spcBef>
              <a:defRPr/>
            </a:pPr>
            <a:r>
              <a:rPr lang="ja-JP" altLang="en-US" sz="3200" kern="0" dirty="0">
                <a:latin typeface="+mn-lt"/>
                <a:ea typeface="+mn-ea"/>
              </a:rPr>
              <a:t>計量標準等トレーサビリティ導入に関する調査研究</a:t>
            </a:r>
            <a:r>
              <a:rPr lang="en-US" altLang="ja-JP" sz="3200" kern="0" dirty="0">
                <a:latin typeface="+mn-lt"/>
                <a:ea typeface="+mn-ea"/>
              </a:rPr>
              <a:t>WG2</a:t>
            </a:r>
          </a:p>
        </p:txBody>
      </p:sp>
      <p:sp>
        <p:nvSpPr>
          <p:cNvPr id="8" name="Rectangle 2">
            <a:extLst>
              <a:ext uri="{FF2B5EF4-FFF2-40B4-BE49-F238E27FC236}">
                <a16:creationId xmlns:a16="http://schemas.microsoft.com/office/drawing/2014/main" id="{21D5CF74-428E-4FAC-8376-0435A7CE0E5F}"/>
              </a:ext>
            </a:extLst>
          </p:cNvPr>
          <p:cNvSpPr txBox="1">
            <a:spLocks noChangeArrowheads="1"/>
          </p:cNvSpPr>
          <p:nvPr/>
        </p:nvSpPr>
        <p:spPr>
          <a:xfrm>
            <a:off x="0" y="1371600"/>
            <a:ext cx="9144000" cy="1012825"/>
          </a:xfrm>
          <a:prstGeom prst="rect">
            <a:avLst/>
          </a:prstGeom>
        </p:spPr>
        <p:txBody>
          <a:bodyPr/>
          <a:lstStyle/>
          <a:p>
            <a:pPr algn="ctr">
              <a:defRPr/>
            </a:pPr>
            <a:r>
              <a:rPr lang="ja-JP" altLang="en-US" sz="5400" kern="0" dirty="0">
                <a:latin typeface="+mj-lt"/>
                <a:ea typeface="+mj-ea"/>
                <a:cs typeface="+mj-cs"/>
              </a:rPr>
              <a:t>演習：温度測定のばらつき</a:t>
            </a:r>
          </a:p>
        </p:txBody>
      </p:sp>
      <p:sp>
        <p:nvSpPr>
          <p:cNvPr id="2052" name="Text Box 6">
            <a:extLst>
              <a:ext uri="{FF2B5EF4-FFF2-40B4-BE49-F238E27FC236}">
                <a16:creationId xmlns:a16="http://schemas.microsoft.com/office/drawing/2014/main" id="{75113E9B-9C65-4CD2-9285-AAA1E8B6FE7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887788" y="6518275"/>
            <a:ext cx="5256212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r" eaLnBrk="1" hangingPunct="1"/>
            <a:r>
              <a:rPr lang="ja-JP" altLang="en-US"/>
              <a:t>制作</a:t>
            </a:r>
            <a:r>
              <a:rPr lang="ja-JP" altLang="en-US">
                <a:sym typeface="Wingdings" panose="05000000000000000000" pitchFamily="2" charset="2"/>
              </a:rPr>
              <a:t>：</a:t>
            </a:r>
            <a:r>
              <a:rPr lang="ja-JP" altLang="en-US"/>
              <a:t>日本電気計器検定所 標準部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4">
            <a:extLst>
              <a:ext uri="{FF2B5EF4-FFF2-40B4-BE49-F238E27FC236}">
                <a16:creationId xmlns:a16="http://schemas.microsoft.com/office/drawing/2014/main" id="{254950AB-31E5-439F-B995-21428F6B536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7200" y="277813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/>
            <a:r>
              <a:rPr lang="ja-JP" altLang="en-US" sz="4400"/>
              <a:t>演習：タイプ</a:t>
            </a:r>
            <a:r>
              <a:rPr lang="en-US" altLang="ja-JP" sz="4400"/>
              <a:t>A</a:t>
            </a:r>
            <a:r>
              <a:rPr lang="ja-JP" altLang="en-US" sz="4400"/>
              <a:t>の不確かさ評価</a:t>
            </a:r>
          </a:p>
        </p:txBody>
      </p:sp>
      <p:sp>
        <p:nvSpPr>
          <p:cNvPr id="3075" name="Text Box 5">
            <a:extLst>
              <a:ext uri="{FF2B5EF4-FFF2-40B4-BE49-F238E27FC236}">
                <a16:creationId xmlns:a16="http://schemas.microsoft.com/office/drawing/2014/main" id="{681162E1-5BC0-4A19-B012-912B2A8E309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23850" y="2492375"/>
            <a:ext cx="8793163" cy="20415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/>
            <a:r>
              <a:rPr lang="ja-JP" altLang="en-US" sz="3200">
                <a:solidFill>
                  <a:srgbClr val="FFFF00"/>
                </a:solidFill>
                <a:latin typeface="Tahoma" panose="020B0604030504040204" pitchFamily="34" charset="0"/>
              </a:rPr>
              <a:t>問題</a:t>
            </a:r>
          </a:p>
          <a:p>
            <a:pPr eaLnBrk="1" hangingPunct="1"/>
            <a:r>
              <a:rPr lang="ja-JP" altLang="en-US" sz="3200">
                <a:solidFill>
                  <a:srgbClr val="FFFF00"/>
                </a:solidFill>
                <a:latin typeface="Tahoma" panose="020B0604030504040204" pitchFamily="34" charset="0"/>
              </a:rPr>
              <a:t>先程行った室温測定の補正後のデータの</a:t>
            </a:r>
          </a:p>
          <a:p>
            <a:pPr eaLnBrk="1" hangingPunct="1"/>
            <a:r>
              <a:rPr lang="ja-JP" altLang="en-US" sz="3200">
                <a:solidFill>
                  <a:srgbClr val="FFFF00"/>
                </a:solidFill>
                <a:latin typeface="Tahoma" panose="020B0604030504040204" pitchFamily="34" charset="0"/>
              </a:rPr>
              <a:t>平均値，実験標準偏差，平均値の実験標準偏差を</a:t>
            </a:r>
          </a:p>
          <a:p>
            <a:pPr eaLnBrk="1" hangingPunct="1"/>
            <a:r>
              <a:rPr lang="ja-JP" altLang="en-US" sz="3200">
                <a:solidFill>
                  <a:srgbClr val="FFFF00"/>
                </a:solidFill>
                <a:latin typeface="Tahoma" panose="020B0604030504040204" pitchFamily="34" charset="0"/>
              </a:rPr>
              <a:t>それぞれ求めよ．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3">
      <a:dk1>
        <a:srgbClr val="3E3E5C"/>
      </a:dk1>
      <a:lt1>
        <a:srgbClr val="FFFFFF"/>
      </a:lt1>
      <a:dk2>
        <a:srgbClr val="000078"/>
      </a:dk2>
      <a:lt2>
        <a:srgbClr val="FFFFFF"/>
      </a:lt2>
      <a:accent1>
        <a:srgbClr val="60597B"/>
      </a:accent1>
      <a:accent2>
        <a:srgbClr val="6666FF"/>
      </a:accent2>
      <a:accent3>
        <a:srgbClr val="AAAABE"/>
      </a:accent3>
      <a:accent4>
        <a:srgbClr val="DADADA"/>
      </a:accent4>
      <a:accent5>
        <a:srgbClr val="B6B5BF"/>
      </a:accent5>
      <a:accent6>
        <a:srgbClr val="5C5CE7"/>
      </a:accent6>
      <a:hlink>
        <a:srgbClr val="99CCFF"/>
      </a:hlink>
      <a:folHlink>
        <a:srgbClr val="FFFF99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3">
        <a:dk1>
          <a:srgbClr val="3E3E5C"/>
        </a:dk1>
        <a:lt1>
          <a:srgbClr val="FFFFFF"/>
        </a:lt1>
        <a:dk2>
          <a:srgbClr val="000078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AAAABE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62</Words>
  <Application>Microsoft Office PowerPoint</Application>
  <PresentationFormat>画面に合わせる (4:3)</PresentationFormat>
  <Paragraphs>11</Paragraphs>
  <Slides>2</Slides>
  <Notes>2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Arial</vt:lpstr>
      <vt:lpstr>ＭＳ Ｐゴシック</vt:lpstr>
      <vt:lpstr>ＭＳ Ｐ明朝</vt:lpstr>
      <vt:lpstr>Wingdings</vt:lpstr>
      <vt:lpstr>Tahoma</vt:lpstr>
      <vt:lpstr>標準デザイン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2015-04-22T04:07:55Z</dcterms:created>
  <dcterms:modified xsi:type="dcterms:W3CDTF">2020-09-03T04:18:14Z</dcterms:modified>
</cp:coreProperties>
</file>