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5"/>
  </p:notesMasterIdLst>
  <p:handoutMasterIdLst>
    <p:handoutMasterId r:id="rId6"/>
  </p:handoutMasterIdLst>
  <p:sldIdLst>
    <p:sldId id="267" r:id="rId2"/>
    <p:sldId id="268" r:id="rId3"/>
    <p:sldId id="256" r:id="rId4"/>
  </p:sldIdLst>
  <p:sldSz cx="9144000" cy="6858000" type="screen4x3"/>
  <p:notesSz cx="7099300" cy="1023461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3333CC"/>
    <a:srgbClr val="FF0000"/>
    <a:srgbClr val="3333FF"/>
    <a:srgbClr val="66FF33"/>
    <a:srgbClr val="CCECFF"/>
    <a:srgbClr val="FFFF00"/>
    <a:srgbClr val="00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72" autoAdjust="0"/>
    <p:restoredTop sz="94612" autoAdjust="0"/>
  </p:normalViewPr>
  <p:slideViewPr>
    <p:cSldViewPr>
      <p:cViewPr varScale="1">
        <p:scale>
          <a:sx n="63" d="100"/>
          <a:sy n="63" d="100"/>
        </p:scale>
        <p:origin x="82" y="44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id="{791299AC-5CE4-44D9-B2A5-E54CE748D7C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5" name="Rectangle 3">
            <a:extLst>
              <a:ext uri="{FF2B5EF4-FFF2-40B4-BE49-F238E27FC236}">
                <a16:creationId xmlns:a16="http://schemas.microsoft.com/office/drawing/2014/main" id="{4E62F259-EBF3-403E-9421-C774E83DF057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6" name="Rectangle 4">
            <a:extLst>
              <a:ext uri="{FF2B5EF4-FFF2-40B4-BE49-F238E27FC236}">
                <a16:creationId xmlns:a16="http://schemas.microsoft.com/office/drawing/2014/main" id="{89529B26-AEB1-4B20-9CA8-28EC30D49C0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9637" name="Rectangle 5">
            <a:extLst>
              <a:ext uri="{FF2B5EF4-FFF2-40B4-BE49-F238E27FC236}">
                <a16:creationId xmlns:a16="http://schemas.microsoft.com/office/drawing/2014/main" id="{1D987988-7BBD-4B89-BC5A-62676ECC9E3C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/>
            </a:lvl1pPr>
          </a:lstStyle>
          <a:p>
            <a:fld id="{A7AA00AA-E4DD-4E43-A235-65F8A697ABE0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>
            <a:extLst>
              <a:ext uri="{FF2B5EF4-FFF2-40B4-BE49-F238E27FC236}">
                <a16:creationId xmlns:a16="http://schemas.microsoft.com/office/drawing/2014/main" id="{D4E583AC-0A4F-4B9F-9C91-7573947B2612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9091" name="Rectangle 3">
            <a:extLst>
              <a:ext uri="{FF2B5EF4-FFF2-40B4-BE49-F238E27FC236}">
                <a16:creationId xmlns:a16="http://schemas.microsoft.com/office/drawing/2014/main" id="{C46AD283-52B1-4E4B-8078-5A312AAC675F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>
            <a:extLst>
              <a:ext uri="{FF2B5EF4-FFF2-40B4-BE49-F238E27FC236}">
                <a16:creationId xmlns:a16="http://schemas.microsoft.com/office/drawing/2014/main" id="{C43A53FD-895F-4F9B-A400-9C6A6A0F3C7F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8350"/>
            <a:ext cx="5116512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9093" name="Rectangle 5">
            <a:extLst>
              <a:ext uri="{FF2B5EF4-FFF2-40B4-BE49-F238E27FC236}">
                <a16:creationId xmlns:a16="http://schemas.microsoft.com/office/drawing/2014/main" id="{5708FB23-9062-46DE-9530-513A37106A4B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89094" name="Rectangle 6">
            <a:extLst>
              <a:ext uri="{FF2B5EF4-FFF2-40B4-BE49-F238E27FC236}">
                <a16:creationId xmlns:a16="http://schemas.microsoft.com/office/drawing/2014/main" id="{1746BBD9-A3B8-445C-A170-D04EDAD1346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9095" name="Rectangle 7">
            <a:extLst>
              <a:ext uri="{FF2B5EF4-FFF2-40B4-BE49-F238E27FC236}">
                <a16:creationId xmlns:a16="http://schemas.microsoft.com/office/drawing/2014/main" id="{20C9CE3D-8123-494A-B25F-EEB2ABC84F6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6D86E61F-8F71-4432-BE7F-987C17DA3FFE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6">
            <a:extLst>
              <a:ext uri="{FF2B5EF4-FFF2-40B4-BE49-F238E27FC236}">
                <a16:creationId xmlns:a16="http://schemas.microsoft.com/office/drawing/2014/main" id="{F9F425E6-5B8D-43B5-A071-3570AF49143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147" name="Rectangle 2">
            <a:extLst>
              <a:ext uri="{FF2B5EF4-FFF2-40B4-BE49-F238E27FC236}">
                <a16:creationId xmlns:a16="http://schemas.microsoft.com/office/drawing/2014/main" id="{DAF9683A-9439-4851-8AAB-5ABBAC1C716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>
            <a:extLst>
              <a:ext uri="{FF2B5EF4-FFF2-40B4-BE49-F238E27FC236}">
                <a16:creationId xmlns:a16="http://schemas.microsoft.com/office/drawing/2014/main" id="{FA1EE429-CBAE-4362-BBD8-2EA4F4CB81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6">
            <a:extLst>
              <a:ext uri="{FF2B5EF4-FFF2-40B4-BE49-F238E27FC236}">
                <a16:creationId xmlns:a16="http://schemas.microsoft.com/office/drawing/2014/main" id="{8A60F965-BA06-4ED1-A125-0028D8FF3757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7171" name="Rectangle 2">
            <a:extLst>
              <a:ext uri="{FF2B5EF4-FFF2-40B4-BE49-F238E27FC236}">
                <a16:creationId xmlns:a16="http://schemas.microsoft.com/office/drawing/2014/main" id="{6A959D09-280A-401A-BD25-B3370F77741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2" name="Rectangle 3">
            <a:extLst>
              <a:ext uri="{FF2B5EF4-FFF2-40B4-BE49-F238E27FC236}">
                <a16:creationId xmlns:a16="http://schemas.microsoft.com/office/drawing/2014/main" id="{831460D1-FB9C-4B80-BB62-8DC4692FFD5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6">
            <a:extLst>
              <a:ext uri="{FF2B5EF4-FFF2-40B4-BE49-F238E27FC236}">
                <a16:creationId xmlns:a16="http://schemas.microsoft.com/office/drawing/2014/main" id="{FB6D2D14-E72A-4510-9C55-42737378817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195" name="Rectangle 2">
            <a:extLst>
              <a:ext uri="{FF2B5EF4-FFF2-40B4-BE49-F238E27FC236}">
                <a16:creationId xmlns:a16="http://schemas.microsoft.com/office/drawing/2014/main" id="{B61C2103-8E3B-46A4-9207-C21CDE8043F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>
            <a:extLst>
              <a:ext uri="{FF2B5EF4-FFF2-40B4-BE49-F238E27FC236}">
                <a16:creationId xmlns:a16="http://schemas.microsoft.com/office/drawing/2014/main" id="{C8239007-7D7E-4B11-8B8A-B0A7256D413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24DE1B25-88C9-46DA-947D-E695DA4CF32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658E4A1D-1620-4AEF-9041-00FE3B44804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F065B83-9C16-447B-AF75-519DF7039AB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606733E-5961-4036-A0A6-8E19AA71D310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103418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9B6E0AE-FE55-4891-9BCD-0E94683D220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C831663-B281-4D13-847B-A315BA2A56B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A92B8B7-074A-45D2-B86A-854ADB7588A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3C345CB-FA22-46F7-BCC5-78C3D84ED884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003422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91E7D65-C7B1-420E-AE7C-82C042EAD30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29205E62-841F-4BE2-B7A5-860B033A048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4BF9FDB-2CA5-4A33-BC34-59AAA515DE1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CAA13A9-384A-4436-ABF6-BD123E9D6D54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302770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9873E7F-5288-4638-92C4-5E68EDE2ABB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7EFAF719-8F50-46E8-950B-1E82E8F1828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0A20DEB3-DBF6-4001-9D99-3A09E5A77BF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A34E674-4693-4DB4-A44D-7E8F97FBD3F5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96297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9AC22A67-CDA6-4EB0-AC5F-0762652C4C9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9657D217-EFE1-4068-AD62-B848EDCB72E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3497214D-7F54-487F-870E-3D79EA3D2C2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119D0AA-9498-4689-B291-07BA3484A5E7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393563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7492AF6-AB93-4E76-81AA-BA3DF806D80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DC3D6DB-BD82-427D-A829-FE5FD0607C7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04369C1-5138-4306-BEAA-3793020585A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AE87B54-2E6F-402F-AEB9-4F7EF4EA1DE1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073629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00FBF1A9-BE26-4ACF-A881-4233195826B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C46B1650-483D-4690-B276-64D4F3EDE29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9278B8E8-5BCB-4AEC-9F56-04FA3719500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757A32C-1805-4549-8FD0-DE9D8E54593C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6340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A688396F-03C2-40E2-BB0E-645C3A70508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F026382C-1627-48EF-A8A0-04FAB8A1AE3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210B1553-A945-403F-AB27-FE54B683169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E80D561-E5AA-47AE-9B02-B6FD60177553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54335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F1384799-469E-4B4E-8926-1CAE490D27C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DBD77905-1DC8-4516-B0B5-5F190B22E53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AB754189-59C8-446C-B4E8-D857859FF69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67404D0-CB05-4537-8DA3-47EEBDEAEBAA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013047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C11832D-72B9-46F5-948F-C142A9552C7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3DB39D1-E1E6-447F-9A04-746B239CCB1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5107A3D-243A-45A0-B98D-1E59FE9ED1B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33B8060-327C-41F7-8487-79F2CF15AB18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74389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EFD0BA8-B82F-40C6-8627-BCF44817F12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BC3C708-4690-4F81-96FA-AFCF2C17298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D0B298-E9F9-4CD1-8293-C5DCF7F1BE5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51C87E5-FDC2-4E62-B397-BBA4629EC971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010517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6D995D74-0978-4D7B-9899-6CD5222BA3E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FFA01089-9E35-4D83-8592-190E2EF4915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87044" name="Rectangle 4">
            <a:extLst>
              <a:ext uri="{FF2B5EF4-FFF2-40B4-BE49-F238E27FC236}">
                <a16:creationId xmlns:a16="http://schemas.microsoft.com/office/drawing/2014/main" id="{3DABC5C9-B7DE-409F-8B13-E18277C7FE2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5" name="Rectangle 5">
            <a:extLst>
              <a:ext uri="{FF2B5EF4-FFF2-40B4-BE49-F238E27FC236}">
                <a16:creationId xmlns:a16="http://schemas.microsoft.com/office/drawing/2014/main" id="{A987A731-E114-4DC7-BB1A-09FA2E1E079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6" name="Rectangle 6">
            <a:extLst>
              <a:ext uri="{FF2B5EF4-FFF2-40B4-BE49-F238E27FC236}">
                <a16:creationId xmlns:a16="http://schemas.microsoft.com/office/drawing/2014/main" id="{2D2FC317-BBEE-4CF4-8EE1-757C1A910BA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52259645-340B-444F-91C5-59158CB6CB07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>
            <a:extLst>
              <a:ext uri="{FF2B5EF4-FFF2-40B4-BE49-F238E27FC236}">
                <a16:creationId xmlns:a16="http://schemas.microsoft.com/office/drawing/2014/main" id="{A851B43C-13F2-43DE-B826-6B9C2692E45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2130425"/>
            <a:ext cx="7772400" cy="735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r>
              <a:rPr lang="ja-JP" altLang="en-US" sz="4000" dirty="0">
                <a:latin typeface="Arial" charset="0"/>
              </a:rPr>
              <a:t>演習：金属棒の直径</a:t>
            </a:r>
            <a:endParaRPr lang="ja-JP" altLang="en-US" sz="4000" kern="0" dirty="0">
              <a:latin typeface="+mj-lt"/>
              <a:ea typeface="+mj-ea"/>
              <a:cs typeface="+mj-cs"/>
            </a:endParaRPr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1A24205B-DD64-47F6-882D-E3035DBFAD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71600" y="3886200"/>
            <a:ext cx="64008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計測標準フォーラム</a:t>
            </a:r>
          </a:p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計量標準等トレーサビリティ導入に関する調査研究</a:t>
            </a:r>
            <a:r>
              <a:rPr lang="en-US" altLang="ja-JP" sz="3200" kern="0" dirty="0">
                <a:latin typeface="+mn-lt"/>
                <a:ea typeface="+mn-ea"/>
              </a:rPr>
              <a:t>WG2</a:t>
            </a:r>
          </a:p>
        </p:txBody>
      </p:sp>
      <p:sp>
        <p:nvSpPr>
          <p:cNvPr id="2052" name="Text Box 4">
            <a:extLst>
              <a:ext uri="{FF2B5EF4-FFF2-40B4-BE49-F238E27FC236}">
                <a16:creationId xmlns:a16="http://schemas.microsoft.com/office/drawing/2014/main" id="{149586E4-4227-4A8C-9493-C1108E17C6A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08400" y="5911850"/>
            <a:ext cx="543560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制作</a:t>
            </a:r>
            <a:r>
              <a:rPr lang="ja-JP" altLang="en-US" sz="1800">
                <a:latin typeface="Tahoma" panose="020B0604030504040204" pitchFamily="34" charset="0"/>
                <a:sym typeface="Wingdings" panose="05000000000000000000" pitchFamily="2" charset="2"/>
              </a:rPr>
              <a:t>：</a:t>
            </a:r>
            <a:r>
              <a:rPr lang="ja-JP" altLang="en-US" sz="1800">
                <a:latin typeface="Tahoma" panose="020B0604030504040204" pitchFamily="34" charset="0"/>
              </a:rPr>
              <a:t>産業技術総合研究所</a:t>
            </a:r>
            <a:r>
              <a:rPr lang="ja-JP" altLang="en-US" sz="1400">
                <a:latin typeface="Tahoma" panose="020B0604030504040204" pitchFamily="34" charset="0"/>
              </a:rPr>
              <a:t>　</a:t>
            </a:r>
            <a:r>
              <a:rPr lang="ja-JP" altLang="en-US" sz="1800">
                <a:latin typeface="Tahoma" panose="020B0604030504040204" pitchFamily="34" charset="0"/>
              </a:rPr>
              <a:t>計量標準総合センター</a:t>
            </a:r>
            <a:endParaRPr lang="en-US" altLang="ja-JP" sz="1800">
              <a:latin typeface="Tahoma" panose="020B0604030504040204" pitchFamily="34" charset="0"/>
            </a:endParaRPr>
          </a:p>
          <a:p>
            <a:pPr algn="r"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田中秀幸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034">
            <a:extLst>
              <a:ext uri="{FF2B5EF4-FFF2-40B4-BE49-F238E27FC236}">
                <a16:creationId xmlns:a16="http://schemas.microsoft.com/office/drawing/2014/main" id="{1129AE5E-0025-4470-AED8-04C3F777AB2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演習：金属棒の直径</a:t>
            </a:r>
          </a:p>
        </p:txBody>
      </p:sp>
      <p:sp>
        <p:nvSpPr>
          <p:cNvPr id="23" name="Rectangle 1036">
            <a:extLst>
              <a:ext uri="{FF2B5EF4-FFF2-40B4-BE49-F238E27FC236}">
                <a16:creationId xmlns:a16="http://schemas.microsoft.com/office/drawing/2014/main" id="{F2D2D613-18CF-439A-8E4A-D1EDFC504172}"/>
              </a:ext>
            </a:extLst>
          </p:cNvPr>
          <p:cNvSpPr txBox="1">
            <a:spLocks noChangeArrowheads="1"/>
          </p:cNvSpPr>
          <p:nvPr/>
        </p:nvSpPr>
        <p:spPr>
          <a:xfrm>
            <a:off x="468313" y="2133600"/>
            <a:ext cx="8229600" cy="18288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ノギスで金属で出来た円柱の直径を場所を変えて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5</a:t>
            </a: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回測定し，その平均値を直径とする．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また，測定時の温度は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20 ℃</a:t>
            </a: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で行う．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11">
            <a:extLst>
              <a:ext uri="{FF2B5EF4-FFF2-40B4-BE49-F238E27FC236}">
                <a16:creationId xmlns:a16="http://schemas.microsoft.com/office/drawing/2014/main" id="{AD79C5C4-E9B9-491F-A91E-12F6627EFF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-214313"/>
            <a:ext cx="8229600" cy="11430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r>
              <a:rPr lang="ja-JP" altLang="en-US" sz="4400" kern="0" dirty="0">
                <a:latin typeface="Times New Roman" pitchFamily="18" charset="0"/>
                <a:ea typeface="+mj-ea"/>
                <a:cs typeface="Times New Roman" pitchFamily="18" charset="0"/>
              </a:rPr>
              <a:t>バジェットシートの完成</a:t>
            </a:r>
          </a:p>
        </p:txBody>
      </p:sp>
      <p:sp>
        <p:nvSpPr>
          <p:cNvPr id="8" name="Rectangle 13">
            <a:extLst>
              <a:ext uri="{FF2B5EF4-FFF2-40B4-BE49-F238E27FC236}">
                <a16:creationId xmlns:a16="http://schemas.microsoft.com/office/drawing/2014/main" id="{71089FF5-9964-4E3A-A876-FED8DA7875E2}"/>
              </a:ext>
            </a:extLst>
          </p:cNvPr>
          <p:cNvSpPr txBox="1">
            <a:spLocks noChangeArrowheads="1"/>
          </p:cNvSpPr>
          <p:nvPr/>
        </p:nvSpPr>
        <p:spPr>
          <a:xfrm>
            <a:off x="179388" y="1214438"/>
            <a:ext cx="8856662" cy="2951162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2800" kern="0" dirty="0">
                <a:latin typeface="Times New Roman" pitchFamily="18" charset="0"/>
                <a:ea typeface="+mn-ea"/>
                <a:cs typeface="Times New Roman" pitchFamily="18" charset="0"/>
              </a:rPr>
              <a:t>この金属の熱膨張係数・・・</a:t>
            </a:r>
            <a:r>
              <a:rPr lang="en-US" altLang="ja-JP" sz="2800" kern="0" dirty="0">
                <a:latin typeface="Times New Roman" pitchFamily="18" charset="0"/>
                <a:ea typeface="+mn-ea"/>
                <a:cs typeface="Times New Roman" pitchFamily="18" charset="0"/>
              </a:rPr>
              <a:t>28.9×10</a:t>
            </a:r>
            <a:r>
              <a:rPr lang="en-US" altLang="ja-JP" sz="2800" kern="0" baseline="30000" dirty="0">
                <a:latin typeface="Times New Roman" pitchFamily="18" charset="0"/>
                <a:ea typeface="+mn-ea"/>
                <a:cs typeface="Times New Roman" pitchFamily="18" charset="0"/>
              </a:rPr>
              <a:t>-4</a:t>
            </a:r>
            <a:r>
              <a:rPr lang="en-US" altLang="ja-JP" sz="2800" kern="0" dirty="0">
                <a:latin typeface="Times New Roman" pitchFamily="18" charset="0"/>
                <a:ea typeface="+mn-ea"/>
                <a:cs typeface="Times New Roman" pitchFamily="18" charset="0"/>
              </a:rPr>
              <a:t> ℃</a:t>
            </a:r>
            <a:r>
              <a:rPr lang="en-US" altLang="ja-JP" sz="2800" kern="0" baseline="30000" dirty="0">
                <a:latin typeface="Times New Roman" pitchFamily="18" charset="0"/>
                <a:ea typeface="+mn-ea"/>
                <a:cs typeface="Times New Roman" pitchFamily="18" charset="0"/>
              </a:rPr>
              <a:t>-1</a:t>
            </a:r>
            <a:endParaRPr lang="en-US" altLang="ja-JP" sz="2800" kern="0" dirty="0">
              <a:latin typeface="Times New Roman" pitchFamily="18" charset="0"/>
              <a:ea typeface="+mn-ea"/>
              <a:cs typeface="Times New Roman" pitchFamily="18" charset="0"/>
            </a:endParaRP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2800" kern="0" dirty="0">
                <a:latin typeface="Times New Roman" pitchFamily="18" charset="0"/>
                <a:ea typeface="+mn-ea"/>
                <a:cs typeface="Times New Roman" pitchFamily="18" charset="0"/>
              </a:rPr>
              <a:t>この金属棒の直径・・・</a:t>
            </a:r>
            <a:r>
              <a:rPr lang="en-US" altLang="ja-JP" sz="2800" kern="0" dirty="0">
                <a:latin typeface="Times New Roman" pitchFamily="18" charset="0"/>
                <a:ea typeface="+mn-ea"/>
                <a:cs typeface="Times New Roman" pitchFamily="18" charset="0"/>
              </a:rPr>
              <a:t>32.26 mm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endParaRPr lang="en-US" altLang="ja-JP" sz="2800" kern="0" dirty="0">
              <a:latin typeface="Times New Roman" pitchFamily="18" charset="0"/>
              <a:ea typeface="+mn-ea"/>
              <a:cs typeface="Times New Roman" pitchFamily="18" charset="0"/>
            </a:endParaRP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2800" kern="0" dirty="0">
                <a:latin typeface="Times New Roman" pitchFamily="18" charset="0"/>
                <a:ea typeface="+mn-ea"/>
                <a:cs typeface="Times New Roman" pitchFamily="18" charset="0"/>
              </a:rPr>
              <a:t>ノギスの校正証明書には，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600" kern="0" dirty="0">
                <a:latin typeface="Times New Roman" pitchFamily="18" charset="0"/>
                <a:ea typeface="+mn-ea"/>
                <a:cs typeface="Times New Roman" pitchFamily="18" charset="0"/>
              </a:rPr>
              <a:t>　</a:t>
            </a:r>
            <a:r>
              <a:rPr lang="ja-JP" altLang="en-US" sz="2800" kern="0" dirty="0">
                <a:latin typeface="Times New Roman" pitchFamily="18" charset="0"/>
                <a:ea typeface="+mn-ea"/>
                <a:cs typeface="Times New Roman" pitchFamily="18" charset="0"/>
              </a:rPr>
              <a:t>拡張不確かさ・・・</a:t>
            </a:r>
            <a:r>
              <a:rPr lang="en-US" altLang="ja-JP" sz="2800" kern="0" dirty="0">
                <a:latin typeface="Times New Roman" pitchFamily="18" charset="0"/>
                <a:ea typeface="+mn-ea"/>
                <a:cs typeface="Times New Roman" pitchFamily="18" charset="0"/>
              </a:rPr>
              <a:t>0.05 mm, </a:t>
            </a:r>
            <a:r>
              <a:rPr lang="en-US" altLang="ja-JP" sz="2800" i="1" kern="0" dirty="0">
                <a:latin typeface="Times New Roman" pitchFamily="18" charset="0"/>
                <a:ea typeface="+mn-ea"/>
                <a:cs typeface="Times New Roman" pitchFamily="18" charset="0"/>
              </a:rPr>
              <a:t>k</a:t>
            </a:r>
            <a:r>
              <a:rPr lang="en-US" altLang="ja-JP" sz="2800" kern="0" dirty="0">
                <a:latin typeface="Times New Roman" pitchFamily="18" charset="0"/>
                <a:ea typeface="+mn-ea"/>
                <a:cs typeface="Times New Roman" pitchFamily="18" charset="0"/>
              </a:rPr>
              <a:t>=2</a:t>
            </a:r>
            <a:r>
              <a:rPr lang="ja-JP" altLang="en-US" sz="2800" kern="0" dirty="0">
                <a:latin typeface="Times New Roman" pitchFamily="18" charset="0"/>
                <a:ea typeface="+mn-ea"/>
                <a:cs typeface="Times New Roman" pitchFamily="18" charset="0"/>
              </a:rPr>
              <a:t>　　とあった．	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endParaRPr lang="en-US" altLang="ja-JP" sz="2800" kern="0" dirty="0"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4100" name="Text Box 14">
            <a:extLst>
              <a:ext uri="{FF2B5EF4-FFF2-40B4-BE49-F238E27FC236}">
                <a16:creationId xmlns:a16="http://schemas.microsoft.com/office/drawing/2014/main" id="{C5EF5C0F-AF47-49D3-8BD1-1014CB434D9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0825" y="4089400"/>
            <a:ext cx="8661400" cy="2554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>
                <a:latin typeface="Times New Roman" panose="02020603050405020304" pitchFamily="18" charset="0"/>
                <a:cs typeface="Times New Roman" panose="02020603050405020304" pitchFamily="18" charset="0"/>
              </a:rPr>
              <a:t>タイプ</a:t>
            </a:r>
            <a:r>
              <a:rPr lang="en-US" altLang="ja-JP"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>
                <a:latin typeface="Times New Roman" panose="02020603050405020304" pitchFamily="18" charset="0"/>
                <a:cs typeface="Times New Roman" panose="02020603050405020304" pitchFamily="18" charset="0"/>
              </a:rPr>
              <a:t>で見積もった要因の除数，すべての標準不確かさ，感度係数，出力量の単位に変換した標準不確かさ，合成標準不確かさ，拡張不確かさをすべて記入し，バジェットシートを完成し，バジェットシートの下部に測定の結果を記入せよ．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6">
      <a:dk1>
        <a:srgbClr val="2D2015"/>
      </a:dk1>
      <a:lt1>
        <a:srgbClr val="FFFFFF"/>
      </a:lt1>
      <a:dk2>
        <a:srgbClr val="000078"/>
      </a:dk2>
      <a:lt2>
        <a:srgbClr val="DFC08D"/>
      </a:lt2>
      <a:accent1>
        <a:srgbClr val="8C7B70"/>
      </a:accent1>
      <a:accent2>
        <a:srgbClr val="8F5F2F"/>
      </a:accent2>
      <a:accent3>
        <a:srgbClr val="AAAABE"/>
      </a:accent3>
      <a:accent4>
        <a:srgbClr val="DADADA"/>
      </a:accent4>
      <a:accent5>
        <a:srgbClr val="C5BFBB"/>
      </a:accent5>
      <a:accent6>
        <a:srgbClr val="81552A"/>
      </a:accent6>
      <a:hlink>
        <a:srgbClr val="CCB400"/>
      </a:hlink>
      <a:folHlink>
        <a:srgbClr val="8C9EA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2D2015"/>
        </a:dk1>
        <a:lt1>
          <a:srgbClr val="FFFFFF"/>
        </a:lt1>
        <a:dk2>
          <a:srgbClr val="00008C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C5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4">
        <a:dk1>
          <a:srgbClr val="2D2015"/>
        </a:dk1>
        <a:lt1>
          <a:srgbClr val="FFFFFF"/>
        </a:lt1>
        <a:dk2>
          <a:srgbClr val="000050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3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5">
        <a:dk1>
          <a:srgbClr val="2D2015"/>
        </a:dk1>
        <a:lt1>
          <a:srgbClr val="FFFFFF"/>
        </a:lt1>
        <a:dk2>
          <a:srgbClr val="000064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8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6">
        <a:dk1>
          <a:srgbClr val="2D2015"/>
        </a:dk1>
        <a:lt1>
          <a:srgbClr val="FFFFFF"/>
        </a:lt1>
        <a:dk2>
          <a:srgbClr val="000078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E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199</Words>
  <Application>Microsoft Office PowerPoint</Application>
  <PresentationFormat>画面に合わせる (4:3)</PresentationFormat>
  <Paragraphs>18</Paragraphs>
  <Slides>3</Slides>
  <Notes>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Arial</vt:lpstr>
      <vt:lpstr>Tahoma</vt:lpstr>
      <vt:lpstr>Times New Roman</vt:lpstr>
      <vt:lpstr>Wingdings</vt:lpstr>
      <vt:lpstr>標準デザイン</vt:lpstr>
      <vt:lpstr>PowerPoint プレゼンテーション</vt:lpstr>
      <vt:lpstr>演習：金属棒の直径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2015-04-22T04:25:14Z</dcterms:created>
  <dcterms:modified xsi:type="dcterms:W3CDTF">2020-09-03T06:14:38Z</dcterms:modified>
</cp:coreProperties>
</file>