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51" r:id="rId1"/>
  </p:sldMasterIdLst>
  <p:notesMasterIdLst>
    <p:notesMasterId r:id="rId15"/>
  </p:notesMasterIdLst>
  <p:handoutMasterIdLst>
    <p:handoutMasterId r:id="rId16"/>
  </p:handoutMasterIdLst>
  <p:sldIdLst>
    <p:sldId id="256" r:id="rId2"/>
    <p:sldId id="269" r:id="rId3"/>
    <p:sldId id="270" r:id="rId4"/>
    <p:sldId id="276" r:id="rId5"/>
    <p:sldId id="271" r:id="rId6"/>
    <p:sldId id="272" r:id="rId7"/>
    <p:sldId id="277" r:id="rId8"/>
    <p:sldId id="278" r:id="rId9"/>
    <p:sldId id="273" r:id="rId10"/>
    <p:sldId id="281" r:id="rId11"/>
    <p:sldId id="267" r:id="rId12"/>
    <p:sldId id="274" r:id="rId13"/>
    <p:sldId id="268" r:id="rId14"/>
  </p:sldIdLst>
  <p:sldSz cx="9144000" cy="6858000" type="screen4x3"/>
  <p:notesSz cx="7099300" cy="10234613"/>
  <p:defaultTex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223">
          <p15:clr>
            <a:srgbClr val="A4A3A4"/>
          </p15:clr>
        </p15:guide>
        <p15:guide id="2" pos="2236">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66"/>
    <a:srgbClr val="000099"/>
    <a:srgbClr val="FFFF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86" autoAdjust="0"/>
    <p:restoredTop sz="94660"/>
  </p:normalViewPr>
  <p:slideViewPr>
    <p:cSldViewPr>
      <p:cViewPr varScale="1">
        <p:scale>
          <a:sx n="64" d="100"/>
          <a:sy n="64" d="100"/>
        </p:scale>
        <p:origin x="67" y="43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71" d="100"/>
          <a:sy n="71" d="100"/>
        </p:scale>
        <p:origin x="-996" y="-108"/>
      </p:cViewPr>
      <p:guideLst>
        <p:guide orient="horz" pos="3223"/>
        <p:guide pos="2236"/>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386" name="Rectangle 1026">
            <a:extLst>
              <a:ext uri="{FF2B5EF4-FFF2-40B4-BE49-F238E27FC236}">
                <a16:creationId xmlns:a16="http://schemas.microsoft.com/office/drawing/2014/main" id="{2F2D2C2D-AD88-42F2-AA63-9BE2858BEBAF}"/>
              </a:ext>
            </a:extLst>
          </p:cNvPr>
          <p:cNvSpPr>
            <a:spLocks noGrp="1" noChangeArrowheads="1"/>
          </p:cNvSpPr>
          <p:nvPr>
            <p:ph type="hdr" sz="quarter"/>
          </p:nvPr>
        </p:nvSpPr>
        <p:spPr bwMode="auto">
          <a:xfrm>
            <a:off x="0"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defTabSz="955675" eaLnBrk="1" hangingPunct="1">
              <a:defRPr sz="1300">
                <a:latin typeface="Tahoma" pitchFamily="34" charset="0"/>
              </a:defRPr>
            </a:lvl1pPr>
          </a:lstStyle>
          <a:p>
            <a:pPr>
              <a:defRPr/>
            </a:pPr>
            <a:endParaRPr lang="en-US" altLang="ja-JP"/>
          </a:p>
        </p:txBody>
      </p:sp>
      <p:sp>
        <p:nvSpPr>
          <p:cNvPr id="16387" name="Rectangle 1027">
            <a:extLst>
              <a:ext uri="{FF2B5EF4-FFF2-40B4-BE49-F238E27FC236}">
                <a16:creationId xmlns:a16="http://schemas.microsoft.com/office/drawing/2014/main" id="{016F6F83-0D0C-4107-9D19-1AB965AFC833}"/>
              </a:ext>
            </a:extLst>
          </p:cNvPr>
          <p:cNvSpPr>
            <a:spLocks noGrp="1" noChangeArrowheads="1"/>
          </p:cNvSpPr>
          <p:nvPr>
            <p:ph type="dt" sz="quarter" idx="1"/>
          </p:nvPr>
        </p:nvSpPr>
        <p:spPr bwMode="auto">
          <a:xfrm>
            <a:off x="4022725"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algn="r" defTabSz="955675" eaLnBrk="1" hangingPunct="1">
              <a:defRPr sz="1300">
                <a:latin typeface="Tahoma" pitchFamily="34" charset="0"/>
              </a:defRPr>
            </a:lvl1pPr>
          </a:lstStyle>
          <a:p>
            <a:pPr>
              <a:defRPr/>
            </a:pPr>
            <a:endParaRPr lang="en-US" altLang="ja-JP"/>
          </a:p>
        </p:txBody>
      </p:sp>
      <p:sp>
        <p:nvSpPr>
          <p:cNvPr id="16388" name="Rectangle 1028">
            <a:extLst>
              <a:ext uri="{FF2B5EF4-FFF2-40B4-BE49-F238E27FC236}">
                <a16:creationId xmlns:a16="http://schemas.microsoft.com/office/drawing/2014/main" id="{834839A2-C7BE-4BC4-A658-7D8C6D362884}"/>
              </a:ext>
            </a:extLst>
          </p:cNvPr>
          <p:cNvSpPr>
            <a:spLocks noGrp="1" noChangeArrowheads="1"/>
          </p:cNvSpPr>
          <p:nvPr>
            <p:ph type="ftr" sz="quarter" idx="2"/>
          </p:nvPr>
        </p:nvSpPr>
        <p:spPr bwMode="auto">
          <a:xfrm>
            <a:off x="0" y="9723438"/>
            <a:ext cx="3076575" cy="511175"/>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defTabSz="955675" eaLnBrk="1" hangingPunct="1">
              <a:defRPr sz="1300">
                <a:latin typeface="Tahoma" pitchFamily="34" charset="0"/>
              </a:defRPr>
            </a:lvl1pPr>
          </a:lstStyle>
          <a:p>
            <a:pPr>
              <a:defRPr/>
            </a:pPr>
            <a:r>
              <a:rPr lang="en-US" altLang="ja-JP"/>
              <a:t>4：用語について-1</a:t>
            </a:r>
          </a:p>
        </p:txBody>
      </p:sp>
      <p:sp>
        <p:nvSpPr>
          <p:cNvPr id="16389" name="Rectangle 1029">
            <a:extLst>
              <a:ext uri="{FF2B5EF4-FFF2-40B4-BE49-F238E27FC236}">
                <a16:creationId xmlns:a16="http://schemas.microsoft.com/office/drawing/2014/main" id="{E9E8C090-BECC-4D8C-92CC-21D949212617}"/>
              </a:ext>
            </a:extLst>
          </p:cNvPr>
          <p:cNvSpPr>
            <a:spLocks noGrp="1" noChangeArrowheads="1"/>
          </p:cNvSpPr>
          <p:nvPr>
            <p:ph type="sldNum" sz="quarter" idx="3"/>
          </p:nvPr>
        </p:nvSpPr>
        <p:spPr bwMode="auto">
          <a:xfrm>
            <a:off x="4022725" y="9723438"/>
            <a:ext cx="3076575" cy="511175"/>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algn="r" defTabSz="955675" eaLnBrk="1" hangingPunct="1">
              <a:defRPr sz="1300">
                <a:latin typeface="Tahoma" panose="020B0604030504040204" pitchFamily="34" charset="0"/>
              </a:defRPr>
            </a:lvl1pPr>
          </a:lstStyle>
          <a:p>
            <a:fld id="{96E73900-07EA-4047-8EAD-B658065B08ED}" type="slidenum">
              <a:rPr lang="en-US" altLang="ja-JP"/>
              <a:pPr/>
              <a:t>‹#›</a:t>
            </a:fld>
            <a:endParaRPr lang="en-US" altLang="ja-JP"/>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3794" name="Rectangle 2">
            <a:extLst>
              <a:ext uri="{FF2B5EF4-FFF2-40B4-BE49-F238E27FC236}">
                <a16:creationId xmlns:a16="http://schemas.microsoft.com/office/drawing/2014/main" id="{10D832AE-3D93-4E49-B894-40FD0106921D}"/>
              </a:ext>
            </a:extLst>
          </p:cNvPr>
          <p:cNvSpPr>
            <a:spLocks noGrp="1" noChangeArrowheads="1"/>
          </p:cNvSpPr>
          <p:nvPr>
            <p:ph type="hdr" sz="quarter"/>
          </p:nvPr>
        </p:nvSpPr>
        <p:spPr bwMode="auto">
          <a:xfrm>
            <a:off x="0"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defTabSz="955675" eaLnBrk="1" hangingPunct="1">
              <a:defRPr sz="1300">
                <a:latin typeface="Arial" charset="0"/>
              </a:defRPr>
            </a:lvl1pPr>
          </a:lstStyle>
          <a:p>
            <a:pPr>
              <a:defRPr/>
            </a:pPr>
            <a:endParaRPr lang="en-US" altLang="ja-JP"/>
          </a:p>
        </p:txBody>
      </p:sp>
      <p:sp>
        <p:nvSpPr>
          <p:cNvPr id="33795" name="Rectangle 3">
            <a:extLst>
              <a:ext uri="{FF2B5EF4-FFF2-40B4-BE49-F238E27FC236}">
                <a16:creationId xmlns:a16="http://schemas.microsoft.com/office/drawing/2014/main" id="{035CEEEC-C2A7-4C14-8A1F-380817EB566B}"/>
              </a:ext>
            </a:extLst>
          </p:cNvPr>
          <p:cNvSpPr>
            <a:spLocks noGrp="1" noChangeArrowheads="1"/>
          </p:cNvSpPr>
          <p:nvPr>
            <p:ph type="dt" idx="1"/>
          </p:nvPr>
        </p:nvSpPr>
        <p:spPr bwMode="auto">
          <a:xfrm>
            <a:off x="4021138" y="0"/>
            <a:ext cx="3076575" cy="511175"/>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algn="r" defTabSz="955675" eaLnBrk="1" hangingPunct="1">
              <a:defRPr sz="1300">
                <a:latin typeface="Arial" charset="0"/>
              </a:defRPr>
            </a:lvl1pPr>
          </a:lstStyle>
          <a:p>
            <a:pPr>
              <a:defRPr/>
            </a:pPr>
            <a:endParaRPr lang="en-US" altLang="ja-JP"/>
          </a:p>
        </p:txBody>
      </p:sp>
      <p:sp>
        <p:nvSpPr>
          <p:cNvPr id="15364" name="Rectangle 4">
            <a:extLst>
              <a:ext uri="{FF2B5EF4-FFF2-40B4-BE49-F238E27FC236}">
                <a16:creationId xmlns:a16="http://schemas.microsoft.com/office/drawing/2014/main" id="{041169E9-F433-412D-B769-E6CFFDE29592}"/>
              </a:ext>
            </a:extLst>
          </p:cNvPr>
          <p:cNvSpPr>
            <a:spLocks noRot="1" noChangeArrowheads="1" noTextEdit="1"/>
          </p:cNvSpPr>
          <p:nvPr>
            <p:ph type="sldImg" idx="2"/>
          </p:nvPr>
        </p:nvSpPr>
        <p:spPr bwMode="auto">
          <a:xfrm>
            <a:off x="992188" y="768350"/>
            <a:ext cx="5116512" cy="383698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3797" name="Rectangle 5">
            <a:extLst>
              <a:ext uri="{FF2B5EF4-FFF2-40B4-BE49-F238E27FC236}">
                <a16:creationId xmlns:a16="http://schemas.microsoft.com/office/drawing/2014/main" id="{7EC0AB80-C7D9-421E-A3F3-A85865138048}"/>
              </a:ext>
            </a:extLst>
          </p:cNvPr>
          <p:cNvSpPr>
            <a:spLocks noGrp="1" noChangeArrowheads="1"/>
          </p:cNvSpPr>
          <p:nvPr>
            <p:ph type="body" sz="quarter" idx="3"/>
          </p:nvPr>
        </p:nvSpPr>
        <p:spPr bwMode="auto">
          <a:xfrm>
            <a:off x="709613" y="4860925"/>
            <a:ext cx="5680075" cy="4605338"/>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3798" name="Rectangle 6">
            <a:extLst>
              <a:ext uri="{FF2B5EF4-FFF2-40B4-BE49-F238E27FC236}">
                <a16:creationId xmlns:a16="http://schemas.microsoft.com/office/drawing/2014/main" id="{341FEB64-C339-486B-9C8F-59062F5AF0AA}"/>
              </a:ext>
            </a:extLst>
          </p:cNvPr>
          <p:cNvSpPr>
            <a:spLocks noGrp="1" noChangeArrowheads="1"/>
          </p:cNvSpPr>
          <p:nvPr>
            <p:ph type="ftr" sz="quarter" idx="4"/>
          </p:nvPr>
        </p:nvSpPr>
        <p:spPr bwMode="auto">
          <a:xfrm>
            <a:off x="0"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defTabSz="955675" eaLnBrk="1" hangingPunct="1">
              <a:defRPr sz="1300">
                <a:latin typeface="Arial" charset="0"/>
              </a:defRPr>
            </a:lvl1pPr>
          </a:lstStyle>
          <a:p>
            <a:pPr>
              <a:defRPr/>
            </a:pPr>
            <a:r>
              <a:rPr lang="en-US" altLang="ja-JP"/>
              <a:t>4：用語について-1</a:t>
            </a:r>
          </a:p>
        </p:txBody>
      </p:sp>
      <p:sp>
        <p:nvSpPr>
          <p:cNvPr id="33799" name="Rectangle 7">
            <a:extLst>
              <a:ext uri="{FF2B5EF4-FFF2-40B4-BE49-F238E27FC236}">
                <a16:creationId xmlns:a16="http://schemas.microsoft.com/office/drawing/2014/main" id="{8F3C3CB1-81FF-4CB2-99FB-6AD39BBD3463}"/>
              </a:ext>
            </a:extLst>
          </p:cNvPr>
          <p:cNvSpPr>
            <a:spLocks noGrp="1" noChangeArrowheads="1"/>
          </p:cNvSpPr>
          <p:nvPr>
            <p:ph type="sldNum" sz="quarter" idx="5"/>
          </p:nvPr>
        </p:nvSpPr>
        <p:spPr bwMode="auto">
          <a:xfrm>
            <a:off x="4021138"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algn="r" defTabSz="955675" eaLnBrk="1" hangingPunct="1">
              <a:defRPr sz="1300"/>
            </a:lvl1pPr>
          </a:lstStyle>
          <a:p>
            <a:fld id="{09BB057D-85C8-44C4-8F62-FA1897EF7988}" type="slidenum">
              <a:rPr lang="en-US" altLang="ja-JP"/>
              <a:pPr/>
              <a:t>‹#›</a:t>
            </a:fld>
            <a:endParaRPr lang="en-US" altLang="ja-JP"/>
          </a:p>
        </p:txBody>
      </p:sp>
    </p:spTree>
  </p:cSld>
  <p:clrMap bg1="lt1" tx1="dk1" bg2="lt2" tx2="dk2" accent1="accent1" accent2="accent2" accent3="accent3" accent4="accent4" accent5="accent5" accent6="accent6" hlink="hlink" folHlink="folHlink"/>
  <p:hf hd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6">
            <a:extLst>
              <a:ext uri="{FF2B5EF4-FFF2-40B4-BE49-F238E27FC236}">
                <a16:creationId xmlns:a16="http://schemas.microsoft.com/office/drawing/2014/main" id="{D80F19A8-4C1E-47E5-9B8F-95D4879206C3}"/>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16387" name="Rectangle 2">
            <a:extLst>
              <a:ext uri="{FF2B5EF4-FFF2-40B4-BE49-F238E27FC236}">
                <a16:creationId xmlns:a16="http://schemas.microsoft.com/office/drawing/2014/main" id="{AD33341B-6CD6-4382-9132-DDFAFE8AE764}"/>
              </a:ext>
            </a:extLst>
          </p:cNvPr>
          <p:cNvSpPr>
            <a:spLocks noRot="1" noChangeArrowheads="1" noTextEdit="1"/>
          </p:cNvSpPr>
          <p:nvPr>
            <p:ph type="sldImg"/>
          </p:nvPr>
        </p:nvSpPr>
        <p:spPr>
          <a:ln/>
        </p:spPr>
      </p:sp>
      <p:sp>
        <p:nvSpPr>
          <p:cNvPr id="16388" name="Rectangle 3">
            <a:extLst>
              <a:ext uri="{FF2B5EF4-FFF2-40B4-BE49-F238E27FC236}">
                <a16:creationId xmlns:a16="http://schemas.microsoft.com/office/drawing/2014/main" id="{E26F696D-01BD-46AD-A837-17DD3CB9DC84}"/>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6">
            <a:extLst>
              <a:ext uri="{FF2B5EF4-FFF2-40B4-BE49-F238E27FC236}">
                <a16:creationId xmlns:a16="http://schemas.microsoft.com/office/drawing/2014/main" id="{EA9C0055-D1C4-4AD1-A309-AAF978B841F2}"/>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25603" name="Rectangle 2">
            <a:extLst>
              <a:ext uri="{FF2B5EF4-FFF2-40B4-BE49-F238E27FC236}">
                <a16:creationId xmlns:a16="http://schemas.microsoft.com/office/drawing/2014/main" id="{CE5E5048-65CD-4B0E-B648-6546B8BBAE48}"/>
              </a:ext>
            </a:extLst>
          </p:cNvPr>
          <p:cNvSpPr>
            <a:spLocks noRot="1" noChangeArrowheads="1" noTextEdit="1"/>
          </p:cNvSpPr>
          <p:nvPr>
            <p:ph type="sldImg"/>
          </p:nvPr>
        </p:nvSpPr>
        <p:spPr>
          <a:ln/>
        </p:spPr>
      </p:sp>
      <p:sp>
        <p:nvSpPr>
          <p:cNvPr id="25604" name="Rectangle 3">
            <a:extLst>
              <a:ext uri="{FF2B5EF4-FFF2-40B4-BE49-F238E27FC236}">
                <a16:creationId xmlns:a16="http://schemas.microsoft.com/office/drawing/2014/main" id="{CDB3C76C-D530-4D6F-9EE7-DE2E7A40320D}"/>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6">
            <a:extLst>
              <a:ext uri="{FF2B5EF4-FFF2-40B4-BE49-F238E27FC236}">
                <a16:creationId xmlns:a16="http://schemas.microsoft.com/office/drawing/2014/main" id="{5D099CDE-D249-481C-B456-DF21C9402E61}"/>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26627" name="Rectangle 2">
            <a:extLst>
              <a:ext uri="{FF2B5EF4-FFF2-40B4-BE49-F238E27FC236}">
                <a16:creationId xmlns:a16="http://schemas.microsoft.com/office/drawing/2014/main" id="{08F9B484-7D03-4CB9-AAF7-EA9824DDA0E1}"/>
              </a:ext>
            </a:extLst>
          </p:cNvPr>
          <p:cNvSpPr>
            <a:spLocks noRot="1" noChangeArrowheads="1" noTextEdit="1"/>
          </p:cNvSpPr>
          <p:nvPr>
            <p:ph type="sldImg"/>
          </p:nvPr>
        </p:nvSpPr>
        <p:spPr>
          <a:ln/>
        </p:spPr>
      </p:sp>
      <p:sp>
        <p:nvSpPr>
          <p:cNvPr id="26628" name="Rectangle 3">
            <a:extLst>
              <a:ext uri="{FF2B5EF4-FFF2-40B4-BE49-F238E27FC236}">
                <a16:creationId xmlns:a16="http://schemas.microsoft.com/office/drawing/2014/main" id="{FEC83C40-1434-4F39-9B96-10EFAF2879FD}"/>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6">
            <a:extLst>
              <a:ext uri="{FF2B5EF4-FFF2-40B4-BE49-F238E27FC236}">
                <a16:creationId xmlns:a16="http://schemas.microsoft.com/office/drawing/2014/main" id="{8DAA3F25-7F59-4382-9157-F236A7CD1A01}"/>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27651" name="Rectangle 2">
            <a:extLst>
              <a:ext uri="{FF2B5EF4-FFF2-40B4-BE49-F238E27FC236}">
                <a16:creationId xmlns:a16="http://schemas.microsoft.com/office/drawing/2014/main" id="{921B9CF3-609F-469E-92E5-39E1A0C83AD9}"/>
              </a:ext>
            </a:extLst>
          </p:cNvPr>
          <p:cNvSpPr>
            <a:spLocks noRot="1" noChangeArrowheads="1" noTextEdit="1"/>
          </p:cNvSpPr>
          <p:nvPr>
            <p:ph type="sldImg"/>
          </p:nvPr>
        </p:nvSpPr>
        <p:spPr>
          <a:ln/>
        </p:spPr>
      </p:sp>
      <p:sp>
        <p:nvSpPr>
          <p:cNvPr id="27652" name="Rectangle 3">
            <a:extLst>
              <a:ext uri="{FF2B5EF4-FFF2-40B4-BE49-F238E27FC236}">
                <a16:creationId xmlns:a16="http://schemas.microsoft.com/office/drawing/2014/main" id="{F83D9151-6C99-433C-A757-8F9660149214}"/>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6">
            <a:extLst>
              <a:ext uri="{FF2B5EF4-FFF2-40B4-BE49-F238E27FC236}">
                <a16:creationId xmlns:a16="http://schemas.microsoft.com/office/drawing/2014/main" id="{15D953B2-673E-4ADC-9C3A-EE4EC897CC8A}"/>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17411" name="Rectangle 2">
            <a:extLst>
              <a:ext uri="{FF2B5EF4-FFF2-40B4-BE49-F238E27FC236}">
                <a16:creationId xmlns:a16="http://schemas.microsoft.com/office/drawing/2014/main" id="{B1A5971A-3A67-43AC-8B25-5768595FBE43}"/>
              </a:ext>
            </a:extLst>
          </p:cNvPr>
          <p:cNvSpPr>
            <a:spLocks noRot="1" noChangeArrowheads="1" noTextEdit="1"/>
          </p:cNvSpPr>
          <p:nvPr>
            <p:ph type="sldImg"/>
          </p:nvPr>
        </p:nvSpPr>
        <p:spPr>
          <a:ln/>
        </p:spPr>
      </p:sp>
      <p:sp>
        <p:nvSpPr>
          <p:cNvPr id="17412" name="Rectangle 3">
            <a:extLst>
              <a:ext uri="{FF2B5EF4-FFF2-40B4-BE49-F238E27FC236}">
                <a16:creationId xmlns:a16="http://schemas.microsoft.com/office/drawing/2014/main" id="{FE753451-4DB1-4F72-A05E-661ED881796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6">
            <a:extLst>
              <a:ext uri="{FF2B5EF4-FFF2-40B4-BE49-F238E27FC236}">
                <a16:creationId xmlns:a16="http://schemas.microsoft.com/office/drawing/2014/main" id="{D534BCC1-1ECF-47D5-86B5-911BC161C29D}"/>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18435" name="Rectangle 2">
            <a:extLst>
              <a:ext uri="{FF2B5EF4-FFF2-40B4-BE49-F238E27FC236}">
                <a16:creationId xmlns:a16="http://schemas.microsoft.com/office/drawing/2014/main" id="{C1391A3E-78F3-4875-8D66-0982AAC8FB57}"/>
              </a:ext>
            </a:extLst>
          </p:cNvPr>
          <p:cNvSpPr>
            <a:spLocks noRot="1" noChangeArrowheads="1" noTextEdit="1"/>
          </p:cNvSpPr>
          <p:nvPr>
            <p:ph type="sldImg"/>
          </p:nvPr>
        </p:nvSpPr>
        <p:spPr>
          <a:ln/>
        </p:spPr>
      </p:sp>
      <p:sp>
        <p:nvSpPr>
          <p:cNvPr id="18436" name="Rectangle 3">
            <a:extLst>
              <a:ext uri="{FF2B5EF4-FFF2-40B4-BE49-F238E27FC236}">
                <a16:creationId xmlns:a16="http://schemas.microsoft.com/office/drawing/2014/main" id="{87D7B575-BC36-465A-B3A0-CD21E63B0E1C}"/>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6">
            <a:extLst>
              <a:ext uri="{FF2B5EF4-FFF2-40B4-BE49-F238E27FC236}">
                <a16:creationId xmlns:a16="http://schemas.microsoft.com/office/drawing/2014/main" id="{089E02E6-13E8-4DFC-A383-176FAE80AEDE}"/>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25513">
              <a:defRPr kumimoji="1">
                <a:solidFill>
                  <a:schemeClr val="tx1"/>
                </a:solidFill>
                <a:latin typeface="Arial" panose="020B0604020202020204" pitchFamily="34" charset="0"/>
                <a:ea typeface="ＭＳ Ｐゴシック" panose="020B0600070205080204" pitchFamily="50" charset="-128"/>
              </a:defRPr>
            </a:lvl1pPr>
            <a:lvl2pPr marL="719138" indent="-276225" defTabSz="925513">
              <a:defRPr kumimoji="1">
                <a:solidFill>
                  <a:schemeClr val="tx1"/>
                </a:solidFill>
                <a:latin typeface="Arial" panose="020B0604020202020204" pitchFamily="34" charset="0"/>
                <a:ea typeface="ＭＳ Ｐゴシック" panose="020B0600070205080204" pitchFamily="50" charset="-128"/>
              </a:defRPr>
            </a:lvl2pPr>
            <a:lvl3pPr marL="1106488" indent="-220663" defTabSz="925513">
              <a:defRPr kumimoji="1">
                <a:solidFill>
                  <a:schemeClr val="tx1"/>
                </a:solidFill>
                <a:latin typeface="Arial" panose="020B0604020202020204" pitchFamily="34" charset="0"/>
                <a:ea typeface="ＭＳ Ｐゴシック" panose="020B0600070205080204" pitchFamily="50" charset="-128"/>
              </a:defRPr>
            </a:lvl3pPr>
            <a:lvl4pPr marL="1550988" indent="-220663" defTabSz="925513">
              <a:defRPr kumimoji="1">
                <a:solidFill>
                  <a:schemeClr val="tx1"/>
                </a:solidFill>
                <a:latin typeface="Arial" panose="020B0604020202020204" pitchFamily="34" charset="0"/>
                <a:ea typeface="ＭＳ Ｐゴシック" panose="020B0600070205080204" pitchFamily="50" charset="-128"/>
              </a:defRPr>
            </a:lvl4pPr>
            <a:lvl5pPr marL="1993900" indent="-220663" defTabSz="925513">
              <a:defRPr kumimoji="1">
                <a:solidFill>
                  <a:schemeClr val="tx1"/>
                </a:solidFill>
                <a:latin typeface="Arial" panose="020B0604020202020204" pitchFamily="34" charset="0"/>
                <a:ea typeface="ＭＳ Ｐゴシック" panose="020B0600070205080204" pitchFamily="50" charset="-128"/>
              </a:defRPr>
            </a:lvl5pPr>
            <a:lvl6pPr marL="2451100" indent="-220663" defTabSz="925513"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08300" indent="-220663" defTabSz="925513"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365500" indent="-220663" defTabSz="925513"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22700" indent="-220663" defTabSz="925513"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19459" name="Rectangle 2">
            <a:extLst>
              <a:ext uri="{FF2B5EF4-FFF2-40B4-BE49-F238E27FC236}">
                <a16:creationId xmlns:a16="http://schemas.microsoft.com/office/drawing/2014/main" id="{620F7C6C-FD96-47FC-AE94-D084689EE5BB}"/>
              </a:ext>
            </a:extLst>
          </p:cNvPr>
          <p:cNvSpPr>
            <a:spLocks noRot="1" noChangeArrowheads="1" noTextEdit="1"/>
          </p:cNvSpPr>
          <p:nvPr>
            <p:ph type="sldImg"/>
          </p:nvPr>
        </p:nvSpPr>
        <p:spPr>
          <a:ln/>
        </p:spPr>
      </p:sp>
      <p:sp>
        <p:nvSpPr>
          <p:cNvPr id="19460" name="Rectangle 3">
            <a:extLst>
              <a:ext uri="{FF2B5EF4-FFF2-40B4-BE49-F238E27FC236}">
                <a16:creationId xmlns:a16="http://schemas.microsoft.com/office/drawing/2014/main" id="{7FE8F1A2-4C4B-451D-B180-EA21F6D216E6}"/>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6">
            <a:extLst>
              <a:ext uri="{FF2B5EF4-FFF2-40B4-BE49-F238E27FC236}">
                <a16:creationId xmlns:a16="http://schemas.microsoft.com/office/drawing/2014/main" id="{81773597-096D-478F-86A3-9E2648C193B8}"/>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20483" name="Rectangle 2">
            <a:extLst>
              <a:ext uri="{FF2B5EF4-FFF2-40B4-BE49-F238E27FC236}">
                <a16:creationId xmlns:a16="http://schemas.microsoft.com/office/drawing/2014/main" id="{DCED7915-1255-4740-8DC7-7D337C3F658B}"/>
              </a:ext>
            </a:extLst>
          </p:cNvPr>
          <p:cNvSpPr>
            <a:spLocks noRot="1" noChangeArrowheads="1" noTextEdit="1"/>
          </p:cNvSpPr>
          <p:nvPr>
            <p:ph type="sldImg"/>
          </p:nvPr>
        </p:nvSpPr>
        <p:spPr>
          <a:ln/>
        </p:spPr>
      </p:sp>
      <p:sp>
        <p:nvSpPr>
          <p:cNvPr id="20484" name="Rectangle 3">
            <a:extLst>
              <a:ext uri="{FF2B5EF4-FFF2-40B4-BE49-F238E27FC236}">
                <a16:creationId xmlns:a16="http://schemas.microsoft.com/office/drawing/2014/main" id="{CC8B0E79-54F4-41A8-827D-23C87EC13446}"/>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6">
            <a:extLst>
              <a:ext uri="{FF2B5EF4-FFF2-40B4-BE49-F238E27FC236}">
                <a16:creationId xmlns:a16="http://schemas.microsoft.com/office/drawing/2014/main" id="{5EBC405C-9889-4BB5-A961-75DA88BEF099}"/>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21507" name="Rectangle 2">
            <a:extLst>
              <a:ext uri="{FF2B5EF4-FFF2-40B4-BE49-F238E27FC236}">
                <a16:creationId xmlns:a16="http://schemas.microsoft.com/office/drawing/2014/main" id="{0A7C7C23-C90B-4420-98CB-9421112E087F}"/>
              </a:ext>
            </a:extLst>
          </p:cNvPr>
          <p:cNvSpPr>
            <a:spLocks noRot="1" noChangeArrowheads="1" noTextEdit="1"/>
          </p:cNvSpPr>
          <p:nvPr>
            <p:ph type="sldImg"/>
          </p:nvPr>
        </p:nvSpPr>
        <p:spPr>
          <a:ln/>
        </p:spPr>
      </p:sp>
      <p:sp>
        <p:nvSpPr>
          <p:cNvPr id="21508" name="Rectangle 3">
            <a:extLst>
              <a:ext uri="{FF2B5EF4-FFF2-40B4-BE49-F238E27FC236}">
                <a16:creationId xmlns:a16="http://schemas.microsoft.com/office/drawing/2014/main" id="{90F69F4E-9D79-4135-BE4D-EA63A7AC9F2B}"/>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6">
            <a:extLst>
              <a:ext uri="{FF2B5EF4-FFF2-40B4-BE49-F238E27FC236}">
                <a16:creationId xmlns:a16="http://schemas.microsoft.com/office/drawing/2014/main" id="{5A76C7A7-CA8B-4E3A-B2E0-22457AE04A08}"/>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25513">
              <a:defRPr kumimoji="1">
                <a:solidFill>
                  <a:schemeClr val="tx1"/>
                </a:solidFill>
                <a:latin typeface="Arial" panose="020B0604020202020204" pitchFamily="34" charset="0"/>
                <a:ea typeface="ＭＳ Ｐゴシック" panose="020B0600070205080204" pitchFamily="50" charset="-128"/>
              </a:defRPr>
            </a:lvl1pPr>
            <a:lvl2pPr marL="719138" indent="-276225" defTabSz="925513">
              <a:defRPr kumimoji="1">
                <a:solidFill>
                  <a:schemeClr val="tx1"/>
                </a:solidFill>
                <a:latin typeface="Arial" panose="020B0604020202020204" pitchFamily="34" charset="0"/>
                <a:ea typeface="ＭＳ Ｐゴシック" panose="020B0600070205080204" pitchFamily="50" charset="-128"/>
              </a:defRPr>
            </a:lvl2pPr>
            <a:lvl3pPr marL="1106488" indent="-220663" defTabSz="925513">
              <a:defRPr kumimoji="1">
                <a:solidFill>
                  <a:schemeClr val="tx1"/>
                </a:solidFill>
                <a:latin typeface="Arial" panose="020B0604020202020204" pitchFamily="34" charset="0"/>
                <a:ea typeface="ＭＳ Ｐゴシック" panose="020B0600070205080204" pitchFamily="50" charset="-128"/>
              </a:defRPr>
            </a:lvl3pPr>
            <a:lvl4pPr marL="1550988" indent="-220663" defTabSz="925513">
              <a:defRPr kumimoji="1">
                <a:solidFill>
                  <a:schemeClr val="tx1"/>
                </a:solidFill>
                <a:latin typeface="Arial" panose="020B0604020202020204" pitchFamily="34" charset="0"/>
                <a:ea typeface="ＭＳ Ｐゴシック" panose="020B0600070205080204" pitchFamily="50" charset="-128"/>
              </a:defRPr>
            </a:lvl4pPr>
            <a:lvl5pPr marL="1993900" indent="-220663" defTabSz="925513">
              <a:defRPr kumimoji="1">
                <a:solidFill>
                  <a:schemeClr val="tx1"/>
                </a:solidFill>
                <a:latin typeface="Arial" panose="020B0604020202020204" pitchFamily="34" charset="0"/>
                <a:ea typeface="ＭＳ Ｐゴシック" panose="020B0600070205080204" pitchFamily="50" charset="-128"/>
              </a:defRPr>
            </a:lvl5pPr>
            <a:lvl6pPr marL="2451100" indent="-220663" defTabSz="925513"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08300" indent="-220663" defTabSz="925513"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365500" indent="-220663" defTabSz="925513"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22700" indent="-220663" defTabSz="925513"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22531" name="Rectangle 2">
            <a:extLst>
              <a:ext uri="{FF2B5EF4-FFF2-40B4-BE49-F238E27FC236}">
                <a16:creationId xmlns:a16="http://schemas.microsoft.com/office/drawing/2014/main" id="{B1B692BA-9390-4CF2-95B0-D4DD4199E7A9}"/>
              </a:ext>
            </a:extLst>
          </p:cNvPr>
          <p:cNvSpPr>
            <a:spLocks noRot="1" noChangeArrowheads="1" noTextEdit="1"/>
          </p:cNvSpPr>
          <p:nvPr>
            <p:ph type="sldImg"/>
          </p:nvPr>
        </p:nvSpPr>
        <p:spPr>
          <a:ln/>
        </p:spPr>
      </p:sp>
      <p:sp>
        <p:nvSpPr>
          <p:cNvPr id="22532" name="Rectangle 3">
            <a:extLst>
              <a:ext uri="{FF2B5EF4-FFF2-40B4-BE49-F238E27FC236}">
                <a16:creationId xmlns:a16="http://schemas.microsoft.com/office/drawing/2014/main" id="{7C8D348F-9094-461F-A64C-DD669987DF3D}"/>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6">
            <a:extLst>
              <a:ext uri="{FF2B5EF4-FFF2-40B4-BE49-F238E27FC236}">
                <a16:creationId xmlns:a16="http://schemas.microsoft.com/office/drawing/2014/main" id="{10E8D952-AEF2-4EA7-B0D3-A31DC676B689}"/>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23555" name="Rectangle 2">
            <a:extLst>
              <a:ext uri="{FF2B5EF4-FFF2-40B4-BE49-F238E27FC236}">
                <a16:creationId xmlns:a16="http://schemas.microsoft.com/office/drawing/2014/main" id="{62EE2000-2313-4BDB-BC79-88E430834E9F}"/>
              </a:ext>
            </a:extLst>
          </p:cNvPr>
          <p:cNvSpPr>
            <a:spLocks noRot="1" noChangeArrowheads="1" noTextEdit="1"/>
          </p:cNvSpPr>
          <p:nvPr>
            <p:ph type="sldImg"/>
          </p:nvPr>
        </p:nvSpPr>
        <p:spPr>
          <a:ln/>
        </p:spPr>
      </p:sp>
      <p:sp>
        <p:nvSpPr>
          <p:cNvPr id="23556" name="Rectangle 3">
            <a:extLst>
              <a:ext uri="{FF2B5EF4-FFF2-40B4-BE49-F238E27FC236}">
                <a16:creationId xmlns:a16="http://schemas.microsoft.com/office/drawing/2014/main" id="{F0EA1975-A0FB-403D-A43D-8105D7B71BE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6">
            <a:extLst>
              <a:ext uri="{FF2B5EF4-FFF2-40B4-BE49-F238E27FC236}">
                <a16:creationId xmlns:a16="http://schemas.microsoft.com/office/drawing/2014/main" id="{6BE4528F-C9BE-4E2E-A859-2DF56AB6F0EE}"/>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55675">
              <a:defRPr kumimoji="1">
                <a:solidFill>
                  <a:schemeClr val="tx1"/>
                </a:solidFill>
                <a:latin typeface="Arial" panose="020B0604020202020204" pitchFamily="34" charset="0"/>
                <a:ea typeface="ＭＳ Ｐゴシック" panose="020B0600070205080204" pitchFamily="50" charset="-128"/>
              </a:defRPr>
            </a:lvl1pPr>
            <a:lvl2pPr marL="742950" indent="-285750" defTabSz="955675">
              <a:defRPr kumimoji="1">
                <a:solidFill>
                  <a:schemeClr val="tx1"/>
                </a:solidFill>
                <a:latin typeface="Arial" panose="020B0604020202020204" pitchFamily="34" charset="0"/>
                <a:ea typeface="ＭＳ Ｐゴシック" panose="020B0600070205080204" pitchFamily="50" charset="-128"/>
              </a:defRPr>
            </a:lvl2pPr>
            <a:lvl3pPr marL="1143000" indent="-228600" defTabSz="955675">
              <a:defRPr kumimoji="1">
                <a:solidFill>
                  <a:schemeClr val="tx1"/>
                </a:solidFill>
                <a:latin typeface="Arial" panose="020B0604020202020204" pitchFamily="34" charset="0"/>
                <a:ea typeface="ＭＳ Ｐゴシック" panose="020B0600070205080204" pitchFamily="50" charset="-128"/>
              </a:defRPr>
            </a:lvl3pPr>
            <a:lvl4pPr marL="1600200" indent="-228600" defTabSz="955675">
              <a:defRPr kumimoji="1">
                <a:solidFill>
                  <a:schemeClr val="tx1"/>
                </a:solidFill>
                <a:latin typeface="Arial" panose="020B0604020202020204" pitchFamily="34" charset="0"/>
                <a:ea typeface="ＭＳ Ｐゴシック" panose="020B0600070205080204" pitchFamily="50" charset="-128"/>
              </a:defRPr>
            </a:lvl4pPr>
            <a:lvl5pPr marL="2057400" indent="-228600" defTabSz="955675">
              <a:defRPr kumimoji="1">
                <a:solidFill>
                  <a:schemeClr val="tx1"/>
                </a:solidFill>
                <a:latin typeface="Arial" panose="020B0604020202020204" pitchFamily="34" charset="0"/>
                <a:ea typeface="ＭＳ Ｐゴシック" panose="020B0600070205080204" pitchFamily="50" charset="-128"/>
              </a:defRPr>
            </a:lvl5pPr>
            <a:lvl6pPr marL="25146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defTabSz="955675"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en-US" altLang="ja-JP"/>
              <a:t>4：用語について-1</a:t>
            </a:r>
          </a:p>
        </p:txBody>
      </p:sp>
      <p:sp>
        <p:nvSpPr>
          <p:cNvPr id="24579" name="Rectangle 2">
            <a:extLst>
              <a:ext uri="{FF2B5EF4-FFF2-40B4-BE49-F238E27FC236}">
                <a16:creationId xmlns:a16="http://schemas.microsoft.com/office/drawing/2014/main" id="{EDEC9F6B-EF87-4492-8973-7823737901F9}"/>
              </a:ext>
            </a:extLst>
          </p:cNvPr>
          <p:cNvSpPr>
            <a:spLocks noRot="1" noChangeArrowheads="1" noTextEdit="1"/>
          </p:cNvSpPr>
          <p:nvPr>
            <p:ph type="sldImg"/>
          </p:nvPr>
        </p:nvSpPr>
        <p:spPr>
          <a:ln/>
        </p:spPr>
      </p:sp>
      <p:sp>
        <p:nvSpPr>
          <p:cNvPr id="24580" name="Rectangle 3">
            <a:extLst>
              <a:ext uri="{FF2B5EF4-FFF2-40B4-BE49-F238E27FC236}">
                <a16:creationId xmlns:a16="http://schemas.microsoft.com/office/drawing/2014/main" id="{59D43461-8AA7-4AB0-91D4-1B3591528E32}"/>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 サブタイトルの書式設定</a:t>
            </a:r>
          </a:p>
        </p:txBody>
      </p:sp>
      <p:sp>
        <p:nvSpPr>
          <p:cNvPr id="4" name="Rectangle 4">
            <a:extLst>
              <a:ext uri="{FF2B5EF4-FFF2-40B4-BE49-F238E27FC236}">
                <a16:creationId xmlns:a16="http://schemas.microsoft.com/office/drawing/2014/main" id="{4EF10D28-A8F8-4F0A-A86C-4DD45F90BC9E}"/>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9B9D738E-EA47-4E49-9D61-245FFDF65656}"/>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5807E841-CC4C-4140-ACCD-E46E37904920}"/>
              </a:ext>
            </a:extLst>
          </p:cNvPr>
          <p:cNvSpPr>
            <a:spLocks noGrp="1" noChangeArrowheads="1"/>
          </p:cNvSpPr>
          <p:nvPr>
            <p:ph type="sldNum" sz="quarter" idx="12"/>
          </p:nvPr>
        </p:nvSpPr>
        <p:spPr>
          <a:ln/>
        </p:spPr>
        <p:txBody>
          <a:bodyPr/>
          <a:lstStyle>
            <a:lvl1pPr>
              <a:defRPr/>
            </a:lvl1pPr>
          </a:lstStyle>
          <a:p>
            <a:fld id="{E5C9367A-A8CA-4341-9D96-BD4BC46E9A4E}" type="slidenum">
              <a:rPr lang="en-US" altLang="ja-JP"/>
              <a:pPr/>
              <a:t>‹#›</a:t>
            </a:fld>
            <a:endParaRPr lang="en-US" altLang="ja-JP"/>
          </a:p>
        </p:txBody>
      </p:sp>
    </p:spTree>
    <p:extLst>
      <p:ext uri="{BB962C8B-B14F-4D97-AF65-F5344CB8AC3E}">
        <p14:creationId xmlns:p14="http://schemas.microsoft.com/office/powerpoint/2010/main" val="39922286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00E126D7-6A2B-4BCA-A057-C203E4E30604}"/>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565CC20F-262B-440C-9F5F-7338B575BDD1}"/>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B92D7C46-B33F-4015-A79C-2B20391BFC2C}"/>
              </a:ext>
            </a:extLst>
          </p:cNvPr>
          <p:cNvSpPr>
            <a:spLocks noGrp="1" noChangeArrowheads="1"/>
          </p:cNvSpPr>
          <p:nvPr>
            <p:ph type="sldNum" sz="quarter" idx="12"/>
          </p:nvPr>
        </p:nvSpPr>
        <p:spPr>
          <a:ln/>
        </p:spPr>
        <p:txBody>
          <a:bodyPr/>
          <a:lstStyle>
            <a:lvl1pPr>
              <a:defRPr/>
            </a:lvl1pPr>
          </a:lstStyle>
          <a:p>
            <a:fld id="{902A24BB-4555-4166-8881-24BC0833E23B}" type="slidenum">
              <a:rPr lang="en-US" altLang="ja-JP"/>
              <a:pPr/>
              <a:t>‹#›</a:t>
            </a:fld>
            <a:endParaRPr lang="en-US" altLang="ja-JP"/>
          </a:p>
        </p:txBody>
      </p:sp>
    </p:spTree>
    <p:extLst>
      <p:ext uri="{BB962C8B-B14F-4D97-AF65-F5344CB8AC3E}">
        <p14:creationId xmlns:p14="http://schemas.microsoft.com/office/powerpoint/2010/main" val="18420115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1D23B117-4A4D-4FE7-AC9A-FE0FDAF462FC}"/>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620E0193-BC24-4BA0-8CDF-E295B214BB2F}"/>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F19C283E-B534-4545-A863-E1F84C422336}"/>
              </a:ext>
            </a:extLst>
          </p:cNvPr>
          <p:cNvSpPr>
            <a:spLocks noGrp="1" noChangeArrowheads="1"/>
          </p:cNvSpPr>
          <p:nvPr>
            <p:ph type="sldNum" sz="quarter" idx="12"/>
          </p:nvPr>
        </p:nvSpPr>
        <p:spPr>
          <a:ln/>
        </p:spPr>
        <p:txBody>
          <a:bodyPr/>
          <a:lstStyle>
            <a:lvl1pPr>
              <a:defRPr/>
            </a:lvl1pPr>
          </a:lstStyle>
          <a:p>
            <a:fld id="{D4CC8104-27AB-4514-809B-4DC3D7301E1C}" type="slidenum">
              <a:rPr lang="en-US" altLang="ja-JP"/>
              <a:pPr/>
              <a:t>‹#›</a:t>
            </a:fld>
            <a:endParaRPr lang="en-US" altLang="ja-JP"/>
          </a:p>
        </p:txBody>
      </p:sp>
    </p:spTree>
    <p:extLst>
      <p:ext uri="{BB962C8B-B14F-4D97-AF65-F5344CB8AC3E}">
        <p14:creationId xmlns:p14="http://schemas.microsoft.com/office/powerpoint/2010/main" val="18415772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63948B08-6717-4D36-9BC6-15E9B49A11DE}"/>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7D08349B-34FD-432E-A3A6-0393D02DE330}"/>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DE2CF81F-4C4D-4DB1-BD40-5DABA3CC2DCE}"/>
              </a:ext>
            </a:extLst>
          </p:cNvPr>
          <p:cNvSpPr>
            <a:spLocks noGrp="1" noChangeArrowheads="1"/>
          </p:cNvSpPr>
          <p:nvPr>
            <p:ph type="sldNum" sz="quarter" idx="12"/>
          </p:nvPr>
        </p:nvSpPr>
        <p:spPr>
          <a:ln/>
        </p:spPr>
        <p:txBody>
          <a:bodyPr/>
          <a:lstStyle>
            <a:lvl1pPr>
              <a:defRPr/>
            </a:lvl1pPr>
          </a:lstStyle>
          <a:p>
            <a:fld id="{DF1CEFCC-522B-4810-B743-87C220800EA8}" type="slidenum">
              <a:rPr lang="en-US" altLang="ja-JP"/>
              <a:pPr/>
              <a:t>‹#›</a:t>
            </a:fld>
            <a:endParaRPr lang="en-US" altLang="ja-JP"/>
          </a:p>
        </p:txBody>
      </p:sp>
    </p:spTree>
    <p:extLst>
      <p:ext uri="{BB962C8B-B14F-4D97-AF65-F5344CB8AC3E}">
        <p14:creationId xmlns:p14="http://schemas.microsoft.com/office/powerpoint/2010/main" val="279823487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 テキストの書式設定</a:t>
            </a:r>
          </a:p>
        </p:txBody>
      </p:sp>
      <p:sp>
        <p:nvSpPr>
          <p:cNvPr id="4" name="Rectangle 4">
            <a:extLst>
              <a:ext uri="{FF2B5EF4-FFF2-40B4-BE49-F238E27FC236}">
                <a16:creationId xmlns:a16="http://schemas.microsoft.com/office/drawing/2014/main" id="{44C363AA-176A-4899-84E4-25C32A2079B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41A763D8-970F-492C-B133-27EE10D2A4DF}"/>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1E38F533-DD25-43B3-9A8A-731A3F406FB0}"/>
              </a:ext>
            </a:extLst>
          </p:cNvPr>
          <p:cNvSpPr>
            <a:spLocks noGrp="1" noChangeArrowheads="1"/>
          </p:cNvSpPr>
          <p:nvPr>
            <p:ph type="sldNum" sz="quarter" idx="12"/>
          </p:nvPr>
        </p:nvSpPr>
        <p:spPr>
          <a:ln/>
        </p:spPr>
        <p:txBody>
          <a:bodyPr/>
          <a:lstStyle>
            <a:lvl1pPr>
              <a:defRPr/>
            </a:lvl1pPr>
          </a:lstStyle>
          <a:p>
            <a:fld id="{282FA70F-0FFF-4FD2-BBA1-718C93A31E38}" type="slidenum">
              <a:rPr lang="en-US" altLang="ja-JP"/>
              <a:pPr/>
              <a:t>‹#›</a:t>
            </a:fld>
            <a:endParaRPr lang="en-US" altLang="ja-JP"/>
          </a:p>
        </p:txBody>
      </p:sp>
    </p:spTree>
    <p:extLst>
      <p:ext uri="{BB962C8B-B14F-4D97-AF65-F5344CB8AC3E}">
        <p14:creationId xmlns:p14="http://schemas.microsoft.com/office/powerpoint/2010/main" val="35027332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552A5C37-8D19-4680-9BFE-BAA7081DFBBF}"/>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EF317653-0582-49E1-AE79-1D9C2E79648E}"/>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C5929B8B-50B0-47F1-91DC-EC76D9575386}"/>
              </a:ext>
            </a:extLst>
          </p:cNvPr>
          <p:cNvSpPr>
            <a:spLocks noGrp="1" noChangeArrowheads="1"/>
          </p:cNvSpPr>
          <p:nvPr>
            <p:ph type="sldNum" sz="quarter" idx="12"/>
          </p:nvPr>
        </p:nvSpPr>
        <p:spPr>
          <a:ln/>
        </p:spPr>
        <p:txBody>
          <a:bodyPr/>
          <a:lstStyle>
            <a:lvl1pPr>
              <a:defRPr/>
            </a:lvl1pPr>
          </a:lstStyle>
          <a:p>
            <a:fld id="{A06A9891-7D9C-4716-A725-868FF56867A9}" type="slidenum">
              <a:rPr lang="en-US" altLang="ja-JP"/>
              <a:pPr/>
              <a:t>‹#›</a:t>
            </a:fld>
            <a:endParaRPr lang="en-US" altLang="ja-JP"/>
          </a:p>
        </p:txBody>
      </p:sp>
    </p:spTree>
    <p:extLst>
      <p:ext uri="{BB962C8B-B14F-4D97-AF65-F5344CB8AC3E}">
        <p14:creationId xmlns:p14="http://schemas.microsoft.com/office/powerpoint/2010/main" val="22580016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248C243B-37E0-4711-BEA9-F00A8BEE35E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id="{A6B330CD-2190-4EB2-952A-1ABDF184C88F}"/>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a:extLst>
              <a:ext uri="{FF2B5EF4-FFF2-40B4-BE49-F238E27FC236}">
                <a16:creationId xmlns:a16="http://schemas.microsoft.com/office/drawing/2014/main" id="{E9457DB1-D1C0-48D9-9B28-3FFD0E52C986}"/>
              </a:ext>
            </a:extLst>
          </p:cNvPr>
          <p:cNvSpPr>
            <a:spLocks noGrp="1" noChangeArrowheads="1"/>
          </p:cNvSpPr>
          <p:nvPr>
            <p:ph type="sldNum" sz="quarter" idx="12"/>
          </p:nvPr>
        </p:nvSpPr>
        <p:spPr>
          <a:ln/>
        </p:spPr>
        <p:txBody>
          <a:bodyPr/>
          <a:lstStyle>
            <a:lvl1pPr>
              <a:defRPr/>
            </a:lvl1pPr>
          </a:lstStyle>
          <a:p>
            <a:fld id="{40911918-C60F-47E2-AB2A-92CCE00491C3}" type="slidenum">
              <a:rPr lang="en-US" altLang="ja-JP"/>
              <a:pPr/>
              <a:t>‹#›</a:t>
            </a:fld>
            <a:endParaRPr lang="en-US" altLang="ja-JP"/>
          </a:p>
        </p:txBody>
      </p:sp>
    </p:spTree>
    <p:extLst>
      <p:ext uri="{BB962C8B-B14F-4D97-AF65-F5344CB8AC3E}">
        <p14:creationId xmlns:p14="http://schemas.microsoft.com/office/powerpoint/2010/main" val="310995379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a:extLst>
              <a:ext uri="{FF2B5EF4-FFF2-40B4-BE49-F238E27FC236}">
                <a16:creationId xmlns:a16="http://schemas.microsoft.com/office/drawing/2014/main" id="{7B2A90AD-CB70-465F-B03F-EC12E8803BB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id="{E9CFC730-2BB8-4085-9CC9-64793FD9688A}"/>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a:extLst>
              <a:ext uri="{FF2B5EF4-FFF2-40B4-BE49-F238E27FC236}">
                <a16:creationId xmlns:a16="http://schemas.microsoft.com/office/drawing/2014/main" id="{469B499F-160B-4B13-A353-975EBBD6CADB}"/>
              </a:ext>
            </a:extLst>
          </p:cNvPr>
          <p:cNvSpPr>
            <a:spLocks noGrp="1" noChangeArrowheads="1"/>
          </p:cNvSpPr>
          <p:nvPr>
            <p:ph type="sldNum" sz="quarter" idx="12"/>
          </p:nvPr>
        </p:nvSpPr>
        <p:spPr>
          <a:ln/>
        </p:spPr>
        <p:txBody>
          <a:bodyPr/>
          <a:lstStyle>
            <a:lvl1pPr>
              <a:defRPr/>
            </a:lvl1pPr>
          </a:lstStyle>
          <a:p>
            <a:fld id="{C74E5683-4647-4FB1-B183-3C7635154BD9}" type="slidenum">
              <a:rPr lang="en-US" altLang="ja-JP"/>
              <a:pPr/>
              <a:t>‹#›</a:t>
            </a:fld>
            <a:endParaRPr lang="en-US" altLang="ja-JP"/>
          </a:p>
        </p:txBody>
      </p:sp>
    </p:spTree>
    <p:extLst>
      <p:ext uri="{BB962C8B-B14F-4D97-AF65-F5344CB8AC3E}">
        <p14:creationId xmlns:p14="http://schemas.microsoft.com/office/powerpoint/2010/main" val="19880080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0A0D847E-21C2-45C4-8CEC-4FA97BEEA447}"/>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id="{9CA2E0FD-2606-49C7-BBEE-FD119404C82D}"/>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a:extLst>
              <a:ext uri="{FF2B5EF4-FFF2-40B4-BE49-F238E27FC236}">
                <a16:creationId xmlns:a16="http://schemas.microsoft.com/office/drawing/2014/main" id="{DE48C3D8-EB19-4327-927C-3624875804B0}"/>
              </a:ext>
            </a:extLst>
          </p:cNvPr>
          <p:cNvSpPr>
            <a:spLocks noGrp="1" noChangeArrowheads="1"/>
          </p:cNvSpPr>
          <p:nvPr>
            <p:ph type="sldNum" sz="quarter" idx="12"/>
          </p:nvPr>
        </p:nvSpPr>
        <p:spPr>
          <a:ln/>
        </p:spPr>
        <p:txBody>
          <a:bodyPr/>
          <a:lstStyle>
            <a:lvl1pPr>
              <a:defRPr/>
            </a:lvl1pPr>
          </a:lstStyle>
          <a:p>
            <a:fld id="{6264FA08-51A5-435B-A62A-6592503B0F3F}" type="slidenum">
              <a:rPr lang="en-US" altLang="ja-JP"/>
              <a:pPr/>
              <a:t>‹#›</a:t>
            </a:fld>
            <a:endParaRPr lang="en-US" altLang="ja-JP"/>
          </a:p>
        </p:txBody>
      </p:sp>
    </p:spTree>
    <p:extLst>
      <p:ext uri="{BB962C8B-B14F-4D97-AF65-F5344CB8AC3E}">
        <p14:creationId xmlns:p14="http://schemas.microsoft.com/office/powerpoint/2010/main" val="10381679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6B918860-E9A6-4AF5-9CC2-AA83F216B040}"/>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FB8F5C57-6842-4BF5-B66B-D992FE55956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95CCD2CD-FC53-4FE9-97AA-220F9D39394C}"/>
              </a:ext>
            </a:extLst>
          </p:cNvPr>
          <p:cNvSpPr>
            <a:spLocks noGrp="1" noChangeArrowheads="1"/>
          </p:cNvSpPr>
          <p:nvPr>
            <p:ph type="sldNum" sz="quarter" idx="12"/>
          </p:nvPr>
        </p:nvSpPr>
        <p:spPr>
          <a:ln/>
        </p:spPr>
        <p:txBody>
          <a:bodyPr/>
          <a:lstStyle>
            <a:lvl1pPr>
              <a:defRPr/>
            </a:lvl1pPr>
          </a:lstStyle>
          <a:p>
            <a:fld id="{53ABFE1F-6C21-4243-9547-FB8AE16DD922}" type="slidenum">
              <a:rPr lang="en-US" altLang="ja-JP"/>
              <a:pPr/>
              <a:t>‹#›</a:t>
            </a:fld>
            <a:endParaRPr lang="en-US" altLang="ja-JP"/>
          </a:p>
        </p:txBody>
      </p:sp>
    </p:spTree>
    <p:extLst>
      <p:ext uri="{BB962C8B-B14F-4D97-AF65-F5344CB8AC3E}">
        <p14:creationId xmlns:p14="http://schemas.microsoft.com/office/powerpoint/2010/main" val="22055346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BA3684AF-4F47-4D94-8DB1-407FD5AFC240}"/>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8CE93FDF-0E76-4D34-B04A-32E7896CAA91}"/>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015CF523-2D36-49B5-8B2F-DB957806CEE8}"/>
              </a:ext>
            </a:extLst>
          </p:cNvPr>
          <p:cNvSpPr>
            <a:spLocks noGrp="1" noChangeArrowheads="1"/>
          </p:cNvSpPr>
          <p:nvPr>
            <p:ph type="sldNum" sz="quarter" idx="12"/>
          </p:nvPr>
        </p:nvSpPr>
        <p:spPr>
          <a:ln/>
        </p:spPr>
        <p:txBody>
          <a:bodyPr/>
          <a:lstStyle>
            <a:lvl1pPr>
              <a:defRPr/>
            </a:lvl1pPr>
          </a:lstStyle>
          <a:p>
            <a:fld id="{0BD7D73B-C1A5-4EFE-871A-D06B52BE0DD3}" type="slidenum">
              <a:rPr lang="en-US" altLang="ja-JP"/>
              <a:pPr/>
              <a:t>‹#›</a:t>
            </a:fld>
            <a:endParaRPr lang="en-US" altLang="ja-JP"/>
          </a:p>
        </p:txBody>
      </p:sp>
    </p:spTree>
    <p:extLst>
      <p:ext uri="{BB962C8B-B14F-4D97-AF65-F5344CB8AC3E}">
        <p14:creationId xmlns:p14="http://schemas.microsoft.com/office/powerpoint/2010/main" val="139553494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BDA63816-E171-48BF-AA14-DFA139764DF9}"/>
              </a:ext>
            </a:extLst>
          </p:cNvPr>
          <p:cNvSpPr>
            <a:spLocks noGrp="1" noChangeArrowheads="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id="{E371539F-85EA-4AEF-AC67-FA08DA610782}"/>
              </a:ext>
            </a:extLst>
          </p:cNvPr>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31748" name="Rectangle 4">
            <a:extLst>
              <a:ext uri="{FF2B5EF4-FFF2-40B4-BE49-F238E27FC236}">
                <a16:creationId xmlns:a16="http://schemas.microsoft.com/office/drawing/2014/main" id="{8FA4C040-637F-464C-B9A0-D80C476D362F}"/>
              </a:ext>
            </a:extLst>
          </p:cNvPr>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atin typeface="Arial" charset="0"/>
              </a:defRPr>
            </a:lvl1pPr>
          </a:lstStyle>
          <a:p>
            <a:pPr>
              <a:defRPr/>
            </a:pPr>
            <a:endParaRPr lang="en-US" altLang="ja-JP"/>
          </a:p>
        </p:txBody>
      </p:sp>
      <p:sp>
        <p:nvSpPr>
          <p:cNvPr id="31749" name="Rectangle 5">
            <a:extLst>
              <a:ext uri="{FF2B5EF4-FFF2-40B4-BE49-F238E27FC236}">
                <a16:creationId xmlns:a16="http://schemas.microsoft.com/office/drawing/2014/main" id="{A6BD4A5B-6791-4EE8-84D9-4CD88D05B563}"/>
              </a:ext>
            </a:extLst>
          </p:cNvPr>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atin typeface="Arial" charset="0"/>
              </a:defRPr>
            </a:lvl1pPr>
          </a:lstStyle>
          <a:p>
            <a:pPr>
              <a:defRPr/>
            </a:pPr>
            <a:endParaRPr lang="en-US" altLang="ja-JP"/>
          </a:p>
        </p:txBody>
      </p:sp>
      <p:sp>
        <p:nvSpPr>
          <p:cNvPr id="31750" name="Rectangle 6">
            <a:extLst>
              <a:ext uri="{FF2B5EF4-FFF2-40B4-BE49-F238E27FC236}">
                <a16:creationId xmlns:a16="http://schemas.microsoft.com/office/drawing/2014/main" id="{B5EE7CED-2481-4FDB-AF9A-146306FFC7CE}"/>
              </a:ext>
            </a:extLst>
          </p:cNvPr>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vl1pPr>
          </a:lstStyle>
          <a:p>
            <a:fld id="{4371DD92-F559-4704-82B3-84FF3AF7D617}" type="slidenum">
              <a:rPr lang="en-US" altLang="ja-JP"/>
              <a:pPr/>
              <a:t>‹#›</a:t>
            </a:fld>
            <a:endParaRPr lang="en-US" altLang="ja-JP"/>
          </a:p>
        </p:txBody>
      </p:sp>
    </p:spTree>
  </p:cSld>
  <p:clrMap bg1="dk2" tx1="lt1" bg2="dk1" tx2="lt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txStyles>
    <p:title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0D207C42-F330-430B-B03E-FF78B7422175}"/>
              </a:ext>
            </a:extLst>
          </p:cNvPr>
          <p:cNvSpPr>
            <a:spLocks noGrp="1" noChangeArrowheads="1"/>
          </p:cNvSpPr>
          <p:nvPr>
            <p:ph type="ctrTitle"/>
          </p:nvPr>
        </p:nvSpPr>
        <p:spPr>
          <a:xfrm>
            <a:off x="684213" y="1989138"/>
            <a:ext cx="7772400" cy="735012"/>
          </a:xfrm>
        </p:spPr>
        <p:txBody>
          <a:bodyPr/>
          <a:lstStyle/>
          <a:p>
            <a:pPr eaLnBrk="1" hangingPunct="1"/>
            <a:r>
              <a:rPr lang="ja-JP" altLang="en-US" sz="4000">
                <a:solidFill>
                  <a:schemeClr val="tx1"/>
                </a:solidFill>
              </a:rPr>
              <a:t>用語について </a:t>
            </a:r>
            <a:r>
              <a:rPr lang="en-US" altLang="ja-JP" sz="4000">
                <a:solidFill>
                  <a:schemeClr val="tx1"/>
                </a:solidFill>
              </a:rPr>
              <a:t>PartⅠ</a:t>
            </a:r>
          </a:p>
        </p:txBody>
      </p:sp>
      <p:sp>
        <p:nvSpPr>
          <p:cNvPr id="2051" name="Text Box 6">
            <a:extLst>
              <a:ext uri="{FF2B5EF4-FFF2-40B4-BE49-F238E27FC236}">
                <a16:creationId xmlns:a16="http://schemas.microsoft.com/office/drawing/2014/main" id="{1C362DEA-1B70-4AD2-8EB7-693A985C8481}"/>
              </a:ext>
            </a:extLst>
          </p:cNvPr>
          <p:cNvSpPr txBox="1">
            <a:spLocks noChangeArrowheads="1"/>
          </p:cNvSpPr>
          <p:nvPr/>
        </p:nvSpPr>
        <p:spPr bwMode="auto">
          <a:xfrm>
            <a:off x="323850" y="2852738"/>
            <a:ext cx="8496300"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50000"/>
              </a:spcBef>
              <a:buFontTx/>
              <a:buNone/>
            </a:pPr>
            <a:r>
              <a:rPr lang="en-US" altLang="ja-JP" sz="3600">
                <a:latin typeface="Tahoma" panose="020B0604030504040204" pitchFamily="34" charset="0"/>
              </a:rPr>
              <a:t>(</a:t>
            </a:r>
            <a:r>
              <a:rPr lang="en-US" altLang="ja-JP" sz="3600"/>
              <a:t>JIS Z 8103</a:t>
            </a:r>
            <a:r>
              <a:rPr lang="ja-JP" altLang="en-US" sz="3600"/>
              <a:t>　「計測用語」</a:t>
            </a:r>
            <a:r>
              <a:rPr lang="ja-JP" altLang="en-US" sz="3600">
                <a:latin typeface="Tahoma" panose="020B0604030504040204" pitchFamily="34" charset="0"/>
              </a:rPr>
              <a:t>の抜粋</a:t>
            </a:r>
            <a:r>
              <a:rPr lang="en-US" altLang="ja-JP" sz="3600">
                <a:latin typeface="Tahoma" panose="020B0604030504040204" pitchFamily="34" charset="0"/>
              </a:rPr>
              <a:t>)</a:t>
            </a:r>
          </a:p>
        </p:txBody>
      </p:sp>
      <p:sp>
        <p:nvSpPr>
          <p:cNvPr id="2052" name="Text Box 4">
            <a:extLst>
              <a:ext uri="{FF2B5EF4-FFF2-40B4-BE49-F238E27FC236}">
                <a16:creationId xmlns:a16="http://schemas.microsoft.com/office/drawing/2014/main" id="{BA643727-07B5-41EE-A1F1-C1352F93F1D3}"/>
              </a:ext>
            </a:extLst>
          </p:cNvPr>
          <p:cNvSpPr txBox="1">
            <a:spLocks noChangeArrowheads="1"/>
          </p:cNvSpPr>
          <p:nvPr/>
        </p:nvSpPr>
        <p:spPr bwMode="auto">
          <a:xfrm>
            <a:off x="3708400" y="5911850"/>
            <a:ext cx="5435600"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a:latin typeface="Tahoma" panose="020B0604030504040204" pitchFamily="34" charset="0"/>
              </a:rPr>
              <a:t>制作</a:t>
            </a:r>
            <a:r>
              <a:rPr lang="ja-JP" altLang="en-US" sz="1800">
                <a:latin typeface="Tahoma" panose="020B0604030504040204" pitchFamily="34" charset="0"/>
                <a:sym typeface="Wingdings" panose="05000000000000000000" pitchFamily="2" charset="2"/>
              </a:rPr>
              <a:t>：</a:t>
            </a:r>
            <a:r>
              <a:rPr lang="ja-JP" altLang="en-US" sz="1800">
                <a:latin typeface="Tahoma" panose="020B0604030504040204" pitchFamily="34" charset="0"/>
              </a:rPr>
              <a:t>産業技術総合研究所　計量標準総合センター　　</a:t>
            </a:r>
          </a:p>
          <a:p>
            <a:pPr algn="r" eaLnBrk="1" hangingPunct="1">
              <a:spcBef>
                <a:spcPct val="0"/>
              </a:spcBef>
              <a:buFontTx/>
              <a:buNone/>
            </a:pPr>
            <a:r>
              <a:rPr lang="ja-JP" altLang="en-US" sz="1800">
                <a:latin typeface="Tahoma" panose="020B0604030504040204" pitchFamily="34" charset="0"/>
              </a:rPr>
              <a:t>田中秀幸</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タイトル 3">
            <a:extLst>
              <a:ext uri="{FF2B5EF4-FFF2-40B4-BE49-F238E27FC236}">
                <a16:creationId xmlns:a16="http://schemas.microsoft.com/office/drawing/2014/main" id="{D11A9A9F-9A1E-48CD-91AC-5918E7A3F2DB}"/>
              </a:ext>
            </a:extLst>
          </p:cNvPr>
          <p:cNvSpPr>
            <a:spLocks noGrp="1" noChangeArrowheads="1"/>
          </p:cNvSpPr>
          <p:nvPr>
            <p:ph type="ctrTitle"/>
          </p:nvPr>
        </p:nvSpPr>
        <p:spPr/>
        <p:txBody>
          <a:bodyPr/>
          <a:lstStyle/>
          <a:p>
            <a:r>
              <a:rPr lang="ja-JP" altLang="en-US"/>
              <a:t>以下参考資料</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3">
            <a:extLst>
              <a:ext uri="{FF2B5EF4-FFF2-40B4-BE49-F238E27FC236}">
                <a16:creationId xmlns:a16="http://schemas.microsoft.com/office/drawing/2014/main" id="{516CC56F-E0C4-47C9-8C33-8D949E3C0169}"/>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sp>
        <p:nvSpPr>
          <p:cNvPr id="5" name="Rectangle 2">
            <a:extLst>
              <a:ext uri="{FF2B5EF4-FFF2-40B4-BE49-F238E27FC236}">
                <a16:creationId xmlns:a16="http://schemas.microsoft.com/office/drawing/2014/main" id="{29F594EC-4ACC-42A0-9D6A-31FDA5905BB1}"/>
              </a:ext>
            </a:extLst>
          </p:cNvPr>
          <p:cNvSpPr txBox="1">
            <a:spLocks noChangeArrowheads="1"/>
          </p:cNvSpPr>
          <p:nvPr/>
        </p:nvSpPr>
        <p:spPr>
          <a:xfrm>
            <a:off x="395288" y="1162050"/>
            <a:ext cx="8748712" cy="5291138"/>
          </a:xfrm>
          <a:prstGeom prst="rect">
            <a:avLst/>
          </a:prstGeom>
        </p:spPr>
        <p:txBody>
          <a:bodyPr/>
          <a:lstStyle/>
          <a:p>
            <a:pPr marL="712788" indent="-712788" defTabSz="357188">
              <a:lnSpc>
                <a:spcPts val="3300"/>
              </a:lnSpc>
              <a:spcBef>
                <a:spcPts val="400"/>
              </a:spcBef>
              <a:defRPr/>
            </a:pPr>
            <a:r>
              <a:rPr lang="en-US" altLang="ja-JP" sz="2800" kern="0" dirty="0"/>
              <a:t>【</a:t>
            </a:r>
            <a:r>
              <a:rPr lang="ja-JP" altLang="en-US" sz="2800" kern="0" dirty="0">
                <a:latin typeface="Arial" charset="0"/>
              </a:rPr>
              <a:t>量</a:t>
            </a:r>
            <a:r>
              <a:rPr lang="en-US" altLang="ja-JP" sz="2800" kern="0" dirty="0"/>
              <a:t>】</a:t>
            </a:r>
          </a:p>
          <a:p>
            <a:pPr marL="712788" indent="-712788" defTabSz="357188">
              <a:lnSpc>
                <a:spcPts val="3300"/>
              </a:lnSpc>
              <a:spcBef>
                <a:spcPts val="400"/>
              </a:spcBef>
              <a:defRPr/>
            </a:pPr>
            <a:r>
              <a:rPr lang="ja-JP" altLang="en-US" sz="2800" kern="0" dirty="0">
                <a:latin typeface="Arial" charset="0"/>
              </a:rPr>
              <a:t>　　</a:t>
            </a:r>
            <a:r>
              <a:rPr lang="ja-JP" altLang="en-US" sz="2400" kern="0" dirty="0">
                <a:latin typeface="Arial" charset="0"/>
              </a:rPr>
              <a:t>現象、物体又は物質の性質であって、一つの数値と一つの</a:t>
            </a:r>
            <a:endParaRPr lang="en-US" altLang="ja-JP" sz="2400" kern="0" dirty="0">
              <a:latin typeface="Arial" charset="0"/>
            </a:endParaRPr>
          </a:p>
          <a:p>
            <a:pPr marL="712788" indent="-712788" defTabSz="357188">
              <a:lnSpc>
                <a:spcPts val="3300"/>
              </a:lnSpc>
              <a:spcBef>
                <a:spcPts val="400"/>
              </a:spcBef>
              <a:defRPr/>
            </a:pPr>
            <a:r>
              <a:rPr lang="ja-JP" altLang="en-US" sz="2400" kern="0" dirty="0">
                <a:latin typeface="Arial" charset="0"/>
              </a:rPr>
              <a:t>　参照基準の組合せとして表すことができる大きさをもつもの。</a:t>
            </a:r>
            <a:endParaRPr lang="en-US" altLang="ja-JP" sz="2400" kern="0" dirty="0">
              <a:latin typeface="Arial" charset="0"/>
            </a:endParaRPr>
          </a:p>
          <a:p>
            <a:pPr marL="712788" indent="-712788" defTabSz="357188">
              <a:lnSpc>
                <a:spcPts val="3300"/>
              </a:lnSpc>
              <a:spcBef>
                <a:spcPts val="400"/>
              </a:spcBef>
              <a:defRPr/>
            </a:pPr>
            <a:r>
              <a:rPr lang="ja-JP" altLang="en-US" sz="2400" kern="0" dirty="0">
                <a:latin typeface="Arial" charset="0"/>
              </a:rPr>
              <a:t>　　注記</a:t>
            </a:r>
            <a:r>
              <a:rPr lang="en-US" altLang="ja-JP" sz="2400" kern="0" dirty="0">
                <a:latin typeface="Arial" charset="0"/>
              </a:rPr>
              <a:t>2</a:t>
            </a:r>
            <a:r>
              <a:rPr lang="ja-JP" altLang="en-US" sz="2400" kern="0" dirty="0">
                <a:latin typeface="Arial" charset="0"/>
              </a:rPr>
              <a:t>　参照基準（</a:t>
            </a:r>
            <a:r>
              <a:rPr lang="en-US" altLang="ja-JP" sz="2400" kern="0" dirty="0">
                <a:latin typeface="Arial" charset="0"/>
              </a:rPr>
              <a:t>reference</a:t>
            </a:r>
            <a:r>
              <a:rPr lang="ja-JP" altLang="en-US" sz="2400" kern="0" dirty="0">
                <a:latin typeface="Arial" charset="0"/>
              </a:rPr>
              <a:t>）としては、測定単位、測定手順、</a:t>
            </a:r>
            <a:endParaRPr lang="en-US" altLang="ja-JP" sz="2400" kern="0" dirty="0">
              <a:latin typeface="Arial" charset="0"/>
            </a:endParaRPr>
          </a:p>
          <a:p>
            <a:pPr marL="712788" indent="-712788" defTabSz="357188">
              <a:lnSpc>
                <a:spcPts val="3300"/>
              </a:lnSpc>
              <a:spcBef>
                <a:spcPts val="400"/>
              </a:spcBef>
              <a:defRPr/>
            </a:pPr>
            <a:r>
              <a:rPr lang="ja-JP" altLang="en-US" sz="2400" kern="0" dirty="0">
                <a:latin typeface="Arial" charset="0"/>
              </a:rPr>
              <a:t>　　　　　　　標準物質又はこれらの組合せがあり得る。</a:t>
            </a:r>
            <a:endParaRPr lang="en-US" altLang="ja-JP" sz="2400" kern="0" dirty="0">
              <a:latin typeface="Arial" charset="0"/>
            </a:endParaRPr>
          </a:p>
          <a:p>
            <a:pPr marL="712788" indent="-712788" defTabSz="357188">
              <a:lnSpc>
                <a:spcPts val="3300"/>
              </a:lnSpc>
              <a:spcBef>
                <a:spcPts val="400"/>
              </a:spcBef>
              <a:defRPr/>
            </a:pPr>
            <a:r>
              <a:rPr lang="ja-JP" altLang="en-US" sz="2400" kern="0" dirty="0"/>
              <a:t>（参照基準は根源語ともいわれ、定義しきれない元々の語である。）</a:t>
            </a:r>
            <a:endParaRPr lang="en-US" altLang="ja-JP" sz="2400" kern="0" dirty="0"/>
          </a:p>
          <a:p>
            <a:pPr marL="712788" indent="-712788" defTabSz="357188">
              <a:lnSpc>
                <a:spcPts val="3300"/>
              </a:lnSpc>
              <a:spcBef>
                <a:spcPts val="400"/>
              </a:spcBef>
              <a:defRPr/>
            </a:pPr>
            <a:endParaRPr lang="en-US" altLang="ja-JP" sz="2400" kern="0" dirty="0"/>
          </a:p>
          <a:p>
            <a:pPr marL="712788" indent="-712788" defTabSz="357188">
              <a:lnSpc>
                <a:spcPts val="3300"/>
              </a:lnSpc>
              <a:spcBef>
                <a:spcPts val="400"/>
              </a:spcBef>
              <a:defRPr/>
            </a:pPr>
            <a:r>
              <a:rPr lang="en-US" altLang="ja-JP" sz="2800" kern="0" dirty="0"/>
              <a:t>【</a:t>
            </a:r>
            <a:r>
              <a:rPr lang="ja-JP" altLang="en-US" sz="2800" kern="0" spc="-50" dirty="0">
                <a:latin typeface="Arial" charset="0"/>
              </a:rPr>
              <a:t>（</a:t>
            </a:r>
            <a:r>
              <a:rPr lang="ja-JP" altLang="en-US" sz="2800" kern="0" dirty="0">
                <a:latin typeface="Arial" charset="0"/>
              </a:rPr>
              <a:t>測定</a:t>
            </a:r>
            <a:r>
              <a:rPr lang="ja-JP" altLang="en-US" sz="2800" kern="0" spc="-50" dirty="0">
                <a:latin typeface="Arial" charset="0"/>
              </a:rPr>
              <a:t>）</a:t>
            </a:r>
            <a:r>
              <a:rPr lang="ja-JP" altLang="en-US" sz="2800" kern="0" dirty="0">
                <a:latin typeface="Arial" charset="0"/>
              </a:rPr>
              <a:t>単位</a:t>
            </a:r>
            <a:r>
              <a:rPr lang="en-US" altLang="ja-JP" sz="2800" kern="0" dirty="0"/>
              <a:t>】</a:t>
            </a:r>
          </a:p>
          <a:p>
            <a:pPr marL="712788" indent="-712788" defTabSz="357188">
              <a:lnSpc>
                <a:spcPts val="3300"/>
              </a:lnSpc>
              <a:spcBef>
                <a:spcPts val="400"/>
              </a:spcBef>
              <a:defRPr/>
            </a:pPr>
            <a:r>
              <a:rPr lang="ja-JP" altLang="en-US" sz="2800" kern="0" dirty="0">
                <a:latin typeface="Arial" charset="0"/>
              </a:rPr>
              <a:t>　　</a:t>
            </a:r>
            <a:r>
              <a:rPr lang="ja-JP" altLang="en-US" sz="2400" kern="0" dirty="0">
                <a:latin typeface="Arial" charset="0"/>
              </a:rPr>
              <a:t>取り決めによって定義し採用する、実数のスカラーの量で</a:t>
            </a:r>
            <a:endParaRPr lang="en-US" altLang="ja-JP" sz="2400" kern="0" dirty="0">
              <a:latin typeface="Arial" charset="0"/>
            </a:endParaRPr>
          </a:p>
          <a:p>
            <a:pPr marL="712788" indent="-712788" defTabSz="357188">
              <a:lnSpc>
                <a:spcPts val="3300"/>
              </a:lnSpc>
              <a:spcBef>
                <a:spcPts val="400"/>
              </a:spcBef>
              <a:defRPr/>
            </a:pPr>
            <a:r>
              <a:rPr lang="ja-JP" altLang="en-US" sz="2400" kern="0" dirty="0">
                <a:latin typeface="Arial" charset="0"/>
              </a:rPr>
              <a:t>　あって、同じ種類の他のどの量もそれと比較することができ、</a:t>
            </a:r>
            <a:endParaRPr lang="en-US" altLang="ja-JP" sz="2400" kern="0" dirty="0">
              <a:latin typeface="Arial" charset="0"/>
            </a:endParaRPr>
          </a:p>
          <a:p>
            <a:pPr marL="712788" indent="-712788" defTabSz="357188">
              <a:lnSpc>
                <a:spcPts val="3300"/>
              </a:lnSpc>
              <a:spcBef>
                <a:spcPts val="400"/>
              </a:spcBef>
              <a:defRPr/>
            </a:pPr>
            <a:r>
              <a:rPr lang="ja-JP" altLang="en-US" sz="2400" kern="0" dirty="0">
                <a:latin typeface="Arial" charset="0"/>
              </a:rPr>
              <a:t>　それら二つの量の比を数値として表すことができるもの。</a:t>
            </a:r>
            <a:endParaRPr lang="en-US" altLang="ja-JP" sz="2400" kern="0" dirty="0">
              <a:latin typeface="Arial" charset="0"/>
            </a:endParaRPr>
          </a:p>
          <a:p>
            <a:pPr marL="712788" indent="-712788" defTabSz="357188">
              <a:lnSpc>
                <a:spcPts val="3300"/>
              </a:lnSpc>
              <a:spcBef>
                <a:spcPts val="400"/>
              </a:spcBef>
              <a:defRPr/>
            </a:pPr>
            <a:endParaRPr lang="en-US" altLang="ja-JP" sz="2400" kern="0"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3">
            <a:extLst>
              <a:ext uri="{FF2B5EF4-FFF2-40B4-BE49-F238E27FC236}">
                <a16:creationId xmlns:a16="http://schemas.microsoft.com/office/drawing/2014/main" id="{089B1D91-894C-46DD-B315-7A11AD8F6041}"/>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sp>
        <p:nvSpPr>
          <p:cNvPr id="5" name="Rectangle 2">
            <a:extLst>
              <a:ext uri="{FF2B5EF4-FFF2-40B4-BE49-F238E27FC236}">
                <a16:creationId xmlns:a16="http://schemas.microsoft.com/office/drawing/2014/main" id="{53C6131D-1226-47C5-9B84-050F2A355C36}"/>
              </a:ext>
            </a:extLst>
          </p:cNvPr>
          <p:cNvSpPr txBox="1">
            <a:spLocks noChangeArrowheads="1"/>
          </p:cNvSpPr>
          <p:nvPr/>
        </p:nvSpPr>
        <p:spPr>
          <a:xfrm>
            <a:off x="395288" y="1162050"/>
            <a:ext cx="8272462" cy="5291138"/>
          </a:xfrm>
          <a:prstGeom prst="rect">
            <a:avLst/>
          </a:prstGeom>
        </p:spPr>
        <p:txBody>
          <a:bodyPr/>
          <a:lstStyle/>
          <a:p>
            <a:pPr marL="712788" indent="-712788" defTabSz="357188">
              <a:lnSpc>
                <a:spcPts val="3300"/>
              </a:lnSpc>
              <a:spcBef>
                <a:spcPts val="400"/>
              </a:spcBef>
              <a:defRPr/>
            </a:pPr>
            <a:endParaRPr lang="en-US" altLang="ja-JP" sz="2800" kern="0" dirty="0"/>
          </a:p>
          <a:p>
            <a:pPr marL="712788" indent="-712788" defTabSz="357188">
              <a:lnSpc>
                <a:spcPts val="3300"/>
              </a:lnSpc>
              <a:spcBef>
                <a:spcPts val="400"/>
              </a:spcBef>
              <a:defRPr/>
            </a:pPr>
            <a:r>
              <a:rPr lang="en-US" altLang="ja-JP" sz="2800" kern="0" dirty="0"/>
              <a:t>【</a:t>
            </a:r>
            <a:r>
              <a:rPr lang="ja-JP" altLang="en-US" sz="2800" kern="0" spc="-50" dirty="0">
                <a:latin typeface="Arial" charset="0"/>
              </a:rPr>
              <a:t>（</a:t>
            </a:r>
            <a:r>
              <a:rPr lang="ja-JP" altLang="en-US" sz="2800" kern="0" dirty="0"/>
              <a:t>量の）値</a:t>
            </a:r>
            <a:r>
              <a:rPr lang="en-US" altLang="ja-JP" sz="2800" kern="0" dirty="0"/>
              <a:t>】</a:t>
            </a:r>
          </a:p>
          <a:p>
            <a:pPr marL="712788" indent="-712788" defTabSz="357188">
              <a:lnSpc>
                <a:spcPts val="3300"/>
              </a:lnSpc>
              <a:spcBef>
                <a:spcPts val="400"/>
              </a:spcBef>
              <a:defRPr/>
            </a:pPr>
            <a:r>
              <a:rPr lang="ja-JP" altLang="en-US" sz="2800" kern="0" dirty="0">
                <a:latin typeface="Arial" charset="0"/>
              </a:rPr>
              <a:t>　　</a:t>
            </a:r>
            <a:r>
              <a:rPr lang="ja-JP" altLang="en-US" sz="2400" kern="0" dirty="0"/>
              <a:t>ある与えられた量の大きさを表す、数値と参照基準との</a:t>
            </a:r>
            <a:endParaRPr lang="en-US" altLang="ja-JP" sz="2400" kern="0" dirty="0"/>
          </a:p>
          <a:p>
            <a:pPr marL="712788" indent="-712788" defTabSz="357188">
              <a:lnSpc>
                <a:spcPts val="3300"/>
              </a:lnSpc>
              <a:spcBef>
                <a:spcPts val="400"/>
              </a:spcBef>
              <a:defRPr/>
            </a:pPr>
            <a:r>
              <a:rPr lang="ja-JP" altLang="en-US" sz="2400" kern="0" dirty="0"/>
              <a:t>　組合せ。</a:t>
            </a:r>
            <a:endParaRPr lang="en-US" altLang="ja-JP" sz="2400" kern="0" dirty="0"/>
          </a:p>
          <a:p>
            <a:pPr marL="712788" indent="-712788" defTabSz="357188">
              <a:lnSpc>
                <a:spcPts val="3300"/>
              </a:lnSpc>
              <a:spcBef>
                <a:spcPts val="400"/>
              </a:spcBef>
              <a:defRPr/>
            </a:pPr>
            <a:endParaRPr lang="en-US" altLang="ja-JP" sz="2400" kern="0" dirty="0">
              <a:latin typeface="Arial" charset="0"/>
            </a:endParaRPr>
          </a:p>
          <a:p>
            <a:pPr marL="1974850" indent="-1974850" defTabSz="357188">
              <a:lnSpc>
                <a:spcPts val="3200"/>
              </a:lnSpc>
              <a:spcBef>
                <a:spcPts val="400"/>
              </a:spcBef>
              <a:defRPr/>
            </a:pPr>
            <a:r>
              <a:rPr lang="en-US" altLang="ja-JP" sz="2800" kern="0" spc="-100" dirty="0">
                <a:latin typeface="Arial" charset="0"/>
              </a:rPr>
              <a:t>【</a:t>
            </a:r>
            <a:r>
              <a:rPr lang="ja-JP" altLang="en-US" sz="2800" kern="0" dirty="0">
                <a:latin typeface="ＭＳ Ｐゴシック" panose="020B0600070205080204" pitchFamily="50" charset="-128"/>
              </a:rPr>
              <a:t>（量の）参照値</a:t>
            </a:r>
            <a:r>
              <a:rPr lang="en-US" altLang="ja-JP" sz="2800" kern="0" spc="-100" dirty="0">
                <a:latin typeface="Arial" charset="0"/>
              </a:rPr>
              <a:t>】</a:t>
            </a:r>
          </a:p>
          <a:p>
            <a:pPr marL="1974850" indent="-1974850" defTabSz="357188">
              <a:lnSpc>
                <a:spcPts val="3200"/>
              </a:lnSpc>
              <a:spcBef>
                <a:spcPts val="400"/>
              </a:spcBef>
              <a:defRPr/>
            </a:pPr>
            <a:r>
              <a:rPr lang="ja-JP" altLang="en-US" sz="2800" kern="0" spc="-100" dirty="0">
                <a:latin typeface="Arial" charset="0"/>
              </a:rPr>
              <a:t>　　</a:t>
            </a:r>
            <a:r>
              <a:rPr lang="ja-JP" altLang="en-US" sz="2400" kern="0" dirty="0"/>
              <a:t>同じ種類の量の値との比較の基礎として用いる量の値。</a:t>
            </a:r>
            <a:endParaRPr lang="en-US" altLang="ja-JP" sz="2400" kern="0" dirty="0"/>
          </a:p>
          <a:p>
            <a:pPr marL="712788" indent="-712788" defTabSz="357188">
              <a:lnSpc>
                <a:spcPts val="3300"/>
              </a:lnSpc>
              <a:spcBef>
                <a:spcPts val="400"/>
              </a:spcBef>
              <a:defRPr/>
            </a:pPr>
            <a:endParaRPr lang="en-US" altLang="ja-JP" sz="2400" kern="0" dirty="0">
              <a:latin typeface="Arial"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3">
            <a:extLst>
              <a:ext uri="{FF2B5EF4-FFF2-40B4-BE49-F238E27FC236}">
                <a16:creationId xmlns:a16="http://schemas.microsoft.com/office/drawing/2014/main" id="{EC5DFA9C-6ECD-4902-8B77-4D6E43A41E15}"/>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sp>
        <p:nvSpPr>
          <p:cNvPr id="4" name="Rectangle 2">
            <a:extLst>
              <a:ext uri="{FF2B5EF4-FFF2-40B4-BE49-F238E27FC236}">
                <a16:creationId xmlns:a16="http://schemas.microsoft.com/office/drawing/2014/main" id="{DE18FA7B-579A-4A39-968D-188E6517F052}"/>
              </a:ext>
            </a:extLst>
          </p:cNvPr>
          <p:cNvSpPr txBox="1">
            <a:spLocks noChangeArrowheads="1"/>
          </p:cNvSpPr>
          <p:nvPr/>
        </p:nvSpPr>
        <p:spPr>
          <a:xfrm>
            <a:off x="468313" y="1196975"/>
            <a:ext cx="8424862" cy="5146675"/>
          </a:xfrm>
          <a:prstGeom prst="rect">
            <a:avLst/>
          </a:prstGeom>
        </p:spPr>
        <p:txBody>
          <a:bodyPr/>
          <a:lstStyle/>
          <a:p>
            <a:pPr marL="804863" indent="-804863" defTabSz="357188">
              <a:lnSpc>
                <a:spcPts val="3000"/>
              </a:lnSpc>
              <a:spcBef>
                <a:spcPts val="400"/>
              </a:spcBef>
              <a:defRPr/>
            </a:pPr>
            <a:r>
              <a:rPr lang="en-US" altLang="ja-JP" sz="2800" kern="0" dirty="0">
                <a:latin typeface="+mn-lt"/>
                <a:ea typeface="+mn-ea"/>
              </a:rPr>
              <a:t>【</a:t>
            </a:r>
            <a:r>
              <a:rPr lang="ja-JP" altLang="en-US" sz="2800" kern="0" dirty="0">
                <a:latin typeface="+mn-lt"/>
                <a:ea typeface="+mn-ea"/>
              </a:rPr>
              <a:t>測定対象量</a:t>
            </a:r>
            <a:r>
              <a:rPr lang="en-US" altLang="ja-JP" sz="2800" kern="0" dirty="0">
                <a:latin typeface="+mn-lt"/>
                <a:ea typeface="+mn-ea"/>
              </a:rPr>
              <a:t>】</a:t>
            </a:r>
          </a:p>
          <a:p>
            <a:pPr marL="804863" indent="-804863" defTabSz="357188">
              <a:lnSpc>
                <a:spcPts val="3000"/>
              </a:lnSpc>
              <a:spcBef>
                <a:spcPts val="400"/>
              </a:spcBef>
              <a:defRPr/>
            </a:pPr>
            <a:r>
              <a:rPr lang="ja-JP" altLang="en-US" sz="2400" kern="0" dirty="0">
                <a:latin typeface="+mn-lt"/>
                <a:ea typeface="+mn-ea"/>
              </a:rPr>
              <a:t>　　</a:t>
            </a:r>
            <a:r>
              <a:rPr lang="ja-JP" altLang="en-US" sz="2400" kern="0" dirty="0">
                <a:latin typeface="Arial" charset="0"/>
              </a:rPr>
              <a:t>測定を意図した量。</a:t>
            </a:r>
            <a:endParaRPr lang="en-US" altLang="ja-JP" sz="2400" kern="0" dirty="0">
              <a:latin typeface="Arial" charset="0"/>
            </a:endParaRPr>
          </a:p>
          <a:p>
            <a:pPr marL="447675" indent="182563" defTabSz="357188">
              <a:lnSpc>
                <a:spcPts val="3000"/>
              </a:lnSpc>
              <a:spcBef>
                <a:spcPts val="400"/>
              </a:spcBef>
              <a:defRPr/>
            </a:pPr>
            <a:endParaRPr lang="en-US" altLang="ja-JP" sz="2400" kern="0" dirty="0">
              <a:latin typeface="Arial" charset="0"/>
            </a:endParaRPr>
          </a:p>
          <a:p>
            <a:pPr marL="804863" indent="-804863" defTabSz="357188">
              <a:lnSpc>
                <a:spcPts val="3000"/>
              </a:lnSpc>
              <a:spcBef>
                <a:spcPts val="400"/>
              </a:spcBef>
              <a:defRPr/>
            </a:pPr>
            <a:r>
              <a:rPr lang="en-US" altLang="ja-JP" sz="2800" kern="0" dirty="0">
                <a:latin typeface="+mn-lt"/>
                <a:ea typeface="+mn-ea"/>
              </a:rPr>
              <a:t>【</a:t>
            </a:r>
            <a:r>
              <a:rPr lang="ja-JP" altLang="en-US" sz="2800" kern="0" dirty="0">
                <a:latin typeface="+mn-lt"/>
                <a:ea typeface="+mn-ea"/>
              </a:rPr>
              <a:t>測定値</a:t>
            </a:r>
            <a:r>
              <a:rPr lang="en-US" altLang="ja-JP" sz="2800" kern="0" dirty="0">
                <a:latin typeface="+mn-lt"/>
                <a:ea typeface="+mn-ea"/>
              </a:rPr>
              <a:t>】</a:t>
            </a:r>
          </a:p>
          <a:p>
            <a:pPr marL="804863" indent="-804863" defTabSz="357188">
              <a:lnSpc>
                <a:spcPts val="3000"/>
              </a:lnSpc>
              <a:spcBef>
                <a:spcPts val="400"/>
              </a:spcBef>
              <a:defRPr/>
            </a:pPr>
            <a:r>
              <a:rPr lang="ja-JP" altLang="en-US" sz="2400" kern="0" dirty="0">
                <a:latin typeface="+mn-lt"/>
                <a:ea typeface="+mn-ea"/>
              </a:rPr>
              <a:t>　　</a:t>
            </a:r>
            <a:r>
              <a:rPr lang="ja-JP" altLang="en-US" sz="2400" kern="0" dirty="0">
                <a:latin typeface="Arial" charset="0"/>
              </a:rPr>
              <a:t>測定結果を表す量の値。</a:t>
            </a:r>
            <a:endParaRPr lang="en-US" altLang="ja-JP" sz="2400" kern="0" dirty="0">
              <a:latin typeface="Arial" charset="0"/>
            </a:endParaRPr>
          </a:p>
          <a:p>
            <a:pPr marL="447675" indent="182563" defTabSz="357188">
              <a:lnSpc>
                <a:spcPts val="3000"/>
              </a:lnSpc>
              <a:spcBef>
                <a:spcPts val="400"/>
              </a:spcBef>
              <a:defRPr/>
            </a:pPr>
            <a:endParaRPr lang="en-US" altLang="ja-JP" sz="2400" kern="0" dirty="0">
              <a:latin typeface="Arial" charset="0"/>
            </a:endParaRPr>
          </a:p>
          <a:p>
            <a:pPr marL="712788" indent="-712788" defTabSz="357188">
              <a:lnSpc>
                <a:spcPts val="3000"/>
              </a:lnSpc>
              <a:spcBef>
                <a:spcPts val="400"/>
              </a:spcBef>
              <a:defRPr/>
            </a:pPr>
            <a:r>
              <a:rPr lang="en-US" altLang="ja-JP" sz="2800" kern="0" dirty="0">
                <a:latin typeface="Arial" charset="0"/>
              </a:rPr>
              <a:t>【</a:t>
            </a:r>
            <a:r>
              <a:rPr lang="ja-JP" altLang="en-US" sz="2800" kern="0" dirty="0">
                <a:latin typeface="Arial" charset="0"/>
              </a:rPr>
              <a:t>測定結果</a:t>
            </a:r>
            <a:r>
              <a:rPr lang="en-US" altLang="ja-JP" sz="2800" kern="0" dirty="0">
                <a:latin typeface="Arial" charset="0"/>
              </a:rPr>
              <a:t>】</a:t>
            </a:r>
          </a:p>
          <a:p>
            <a:pPr marL="712788" indent="-712788" defTabSz="357188">
              <a:lnSpc>
                <a:spcPts val="3000"/>
              </a:lnSpc>
              <a:spcBef>
                <a:spcPts val="400"/>
              </a:spcBef>
              <a:defRPr/>
            </a:pPr>
            <a:r>
              <a:rPr lang="ja-JP" altLang="en-US" sz="2400" kern="0" dirty="0">
                <a:latin typeface="Arial" charset="0"/>
              </a:rPr>
              <a:t>　　利用し得る全ての関連情報を伴った、測定対象量に</a:t>
            </a:r>
            <a:endParaRPr lang="en-US" altLang="ja-JP" sz="2400" kern="0" dirty="0">
              <a:latin typeface="Arial" charset="0"/>
            </a:endParaRPr>
          </a:p>
          <a:p>
            <a:pPr marL="712788" indent="-712788" defTabSz="357188">
              <a:lnSpc>
                <a:spcPts val="3000"/>
              </a:lnSpc>
              <a:spcBef>
                <a:spcPts val="400"/>
              </a:spcBef>
              <a:defRPr/>
            </a:pPr>
            <a:r>
              <a:rPr lang="ja-JP" altLang="en-US" sz="2400" kern="0" dirty="0">
                <a:latin typeface="Arial" charset="0"/>
              </a:rPr>
              <a:t>　結び付けられる量の値の集合。</a:t>
            </a:r>
            <a:endParaRPr lang="en-US" altLang="ja-JP" sz="2400" kern="0" dirty="0">
              <a:latin typeface="Arial" charset="0"/>
            </a:endParaRPr>
          </a:p>
          <a:p>
            <a:pPr marL="447675" indent="182563" defTabSz="357188">
              <a:lnSpc>
                <a:spcPts val="3000"/>
              </a:lnSpc>
              <a:spcBef>
                <a:spcPts val="400"/>
              </a:spcBef>
              <a:defRPr/>
            </a:pPr>
            <a:endParaRPr lang="ja-JP" altLang="en-US" sz="2400" kern="0" dirty="0">
              <a:latin typeface="+mn-lt"/>
              <a:ea typeface="+mn-ea"/>
            </a:endParaRPr>
          </a:p>
          <a:p>
            <a:pPr marL="804863" indent="-804863" defTabSz="357188">
              <a:lnSpc>
                <a:spcPts val="3000"/>
              </a:lnSpc>
              <a:spcBef>
                <a:spcPts val="400"/>
              </a:spcBef>
              <a:defRPr/>
            </a:pPr>
            <a:r>
              <a:rPr lang="en-US" altLang="ja-JP" sz="2800" kern="0" dirty="0">
                <a:latin typeface="+mn-lt"/>
                <a:ea typeface="+mn-ea"/>
              </a:rPr>
              <a:t>【</a:t>
            </a:r>
            <a:r>
              <a:rPr lang="ja-JP" altLang="en-US" sz="2800" kern="0" dirty="0">
                <a:latin typeface="+mn-lt"/>
                <a:ea typeface="+mn-ea"/>
              </a:rPr>
              <a:t>真値</a:t>
            </a:r>
            <a:r>
              <a:rPr lang="ja-JP" altLang="en-US" sz="2800" kern="0" spc="-500" dirty="0">
                <a:latin typeface="+mn-lt"/>
                <a:ea typeface="+mn-ea"/>
              </a:rPr>
              <a:t>、</a:t>
            </a:r>
            <a:r>
              <a:rPr lang="ja-JP" altLang="en-US" sz="2800" kern="0" dirty="0">
                <a:latin typeface="+mn-lt"/>
                <a:ea typeface="+mn-ea"/>
              </a:rPr>
              <a:t>真の値</a:t>
            </a:r>
            <a:r>
              <a:rPr lang="en-US" altLang="ja-JP" sz="2800" kern="0" dirty="0">
                <a:latin typeface="+mn-lt"/>
                <a:ea typeface="+mn-ea"/>
              </a:rPr>
              <a:t>】</a:t>
            </a:r>
          </a:p>
          <a:p>
            <a:pPr marL="804863" indent="-804863" defTabSz="357188">
              <a:lnSpc>
                <a:spcPts val="3000"/>
              </a:lnSpc>
              <a:spcBef>
                <a:spcPts val="400"/>
              </a:spcBef>
              <a:defRPr/>
            </a:pPr>
            <a:r>
              <a:rPr lang="ja-JP" altLang="en-US" sz="2400" kern="0" dirty="0">
                <a:latin typeface="Arial" charset="0"/>
              </a:rPr>
              <a:t>　　量の定義と整合する量の値。</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3">
            <a:extLst>
              <a:ext uri="{FF2B5EF4-FFF2-40B4-BE49-F238E27FC236}">
                <a16:creationId xmlns:a16="http://schemas.microsoft.com/office/drawing/2014/main" id="{92798BCD-80AB-47E9-8AAC-1AA587450FCB}"/>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sp>
        <p:nvSpPr>
          <p:cNvPr id="4" name="Rectangle 2">
            <a:extLst>
              <a:ext uri="{FF2B5EF4-FFF2-40B4-BE49-F238E27FC236}">
                <a16:creationId xmlns:a16="http://schemas.microsoft.com/office/drawing/2014/main" id="{681DAF4C-1F19-4DD0-ACA9-3687B3197616}"/>
              </a:ext>
            </a:extLst>
          </p:cNvPr>
          <p:cNvSpPr txBox="1">
            <a:spLocks noChangeArrowheads="1"/>
          </p:cNvSpPr>
          <p:nvPr/>
        </p:nvSpPr>
        <p:spPr>
          <a:xfrm>
            <a:off x="396875" y="981075"/>
            <a:ext cx="8855075" cy="5832475"/>
          </a:xfrm>
          <a:prstGeom prst="rect">
            <a:avLst/>
          </a:prstGeom>
        </p:spPr>
        <p:txBody>
          <a:bodyPr/>
          <a:lstStyle/>
          <a:p>
            <a:pPr marL="712788" indent="-712788" defTabSz="357188">
              <a:lnSpc>
                <a:spcPts val="3300"/>
              </a:lnSpc>
              <a:spcBef>
                <a:spcPts val="400"/>
              </a:spcBef>
              <a:defRPr/>
            </a:pPr>
            <a:r>
              <a:rPr lang="en-US" altLang="ja-JP" sz="2800" kern="0" dirty="0">
                <a:latin typeface="Arial" charset="0"/>
              </a:rPr>
              <a:t>【</a:t>
            </a:r>
            <a:r>
              <a:rPr lang="ja-JP" altLang="en-US" sz="2800" kern="0" dirty="0">
                <a:latin typeface="Arial" charset="0"/>
              </a:rPr>
              <a:t>測定</a:t>
            </a:r>
            <a:r>
              <a:rPr lang="en-US" altLang="ja-JP" sz="2800" kern="0" dirty="0">
                <a:latin typeface="Arial" charset="0"/>
              </a:rPr>
              <a:t>】</a:t>
            </a:r>
          </a:p>
          <a:p>
            <a:pPr marL="712788" indent="-712788" defTabSz="357188">
              <a:lnSpc>
                <a:spcPts val="3300"/>
              </a:lnSpc>
              <a:spcBef>
                <a:spcPts val="400"/>
              </a:spcBef>
              <a:defRPr/>
            </a:pPr>
            <a:r>
              <a:rPr lang="ja-JP" altLang="en-US" sz="2400" kern="0" dirty="0">
                <a:latin typeface="Arial" charset="0"/>
              </a:rPr>
              <a:t>　　ある量をそれと同じ種類の量の測定単位と比較して、その</a:t>
            </a:r>
            <a:endParaRPr lang="en-US" altLang="ja-JP" sz="2400" kern="0" dirty="0">
              <a:latin typeface="Arial" charset="0"/>
            </a:endParaRPr>
          </a:p>
          <a:p>
            <a:pPr marL="712788" indent="-712788" defTabSz="357188">
              <a:lnSpc>
                <a:spcPts val="3300"/>
              </a:lnSpc>
              <a:spcBef>
                <a:spcPts val="400"/>
              </a:spcBef>
              <a:defRPr/>
            </a:pPr>
            <a:r>
              <a:rPr lang="ja-JP" altLang="en-US" sz="2400" kern="0" dirty="0">
                <a:latin typeface="Arial" charset="0"/>
              </a:rPr>
              <a:t>　量の値を実験的に得るプロセス。</a:t>
            </a:r>
            <a:endParaRPr lang="en-US" altLang="ja-JP" sz="2400" kern="0" dirty="0">
              <a:latin typeface="Arial" charset="0"/>
            </a:endParaRPr>
          </a:p>
          <a:p>
            <a:pPr marL="1974850" indent="-1974850" defTabSz="357188">
              <a:lnSpc>
                <a:spcPts val="1000"/>
              </a:lnSpc>
              <a:spcBef>
                <a:spcPts val="400"/>
              </a:spcBef>
              <a:defRPr/>
            </a:pPr>
            <a:endParaRPr lang="en-US" altLang="ja-JP" sz="2800" kern="0" spc="-100" dirty="0">
              <a:latin typeface="Arial" charset="0"/>
            </a:endParaRPr>
          </a:p>
          <a:p>
            <a:pPr marL="1974850" indent="-1974850" defTabSz="357188">
              <a:lnSpc>
                <a:spcPts val="3400"/>
              </a:lnSpc>
              <a:spcBef>
                <a:spcPts val="400"/>
              </a:spcBef>
              <a:defRPr/>
            </a:pPr>
            <a:r>
              <a:rPr lang="en-US" altLang="ja-JP" sz="2800" kern="0" spc="-100" dirty="0">
                <a:latin typeface="Arial" charset="0"/>
              </a:rPr>
              <a:t>【</a:t>
            </a:r>
            <a:r>
              <a:rPr lang="ja-JP" altLang="en-US" sz="2400" kern="0" spc="-50" dirty="0">
                <a:latin typeface="Arial" charset="0"/>
              </a:rPr>
              <a:t>（</a:t>
            </a:r>
            <a:r>
              <a:rPr lang="ja-JP" altLang="en-US" sz="2600" kern="0" spc="-100" dirty="0">
                <a:latin typeface="Arial" charset="0"/>
              </a:rPr>
              <a:t>測定</a:t>
            </a:r>
            <a:r>
              <a:rPr lang="ja-JP" altLang="en-US" sz="2400" kern="0" spc="-50" dirty="0">
                <a:latin typeface="Arial" charset="0"/>
              </a:rPr>
              <a:t>）</a:t>
            </a:r>
            <a:r>
              <a:rPr lang="ja-JP" altLang="en-US" sz="2800" kern="0" spc="-100" dirty="0">
                <a:latin typeface="Arial" charset="0"/>
              </a:rPr>
              <a:t>誤差</a:t>
            </a:r>
            <a:r>
              <a:rPr lang="en-US" altLang="ja-JP" sz="2800" kern="0" spc="-100" dirty="0">
                <a:latin typeface="Arial" charset="0"/>
              </a:rPr>
              <a:t>】</a:t>
            </a:r>
            <a:r>
              <a:rPr lang="en-US" altLang="ja-JP" sz="2400" kern="0" spc="-100" dirty="0">
                <a:latin typeface="Arial" charset="0"/>
              </a:rPr>
              <a:t> </a:t>
            </a:r>
          </a:p>
          <a:p>
            <a:pPr marL="1974850" indent="-1974850" defTabSz="357188">
              <a:lnSpc>
                <a:spcPts val="3400"/>
              </a:lnSpc>
              <a:spcBef>
                <a:spcPts val="400"/>
              </a:spcBef>
              <a:defRPr/>
            </a:pPr>
            <a:r>
              <a:rPr lang="ja-JP" altLang="en-US" sz="2400" kern="0" spc="-100" dirty="0">
                <a:latin typeface="Arial" charset="0"/>
              </a:rPr>
              <a:t>　　</a:t>
            </a:r>
            <a:r>
              <a:rPr lang="ja-JP" altLang="en-US" sz="2400" kern="0" dirty="0">
                <a:latin typeface="Arial" charset="0"/>
              </a:rPr>
              <a:t>測定値から真値を引いた値。</a:t>
            </a:r>
            <a:endParaRPr lang="en-US" altLang="ja-JP" sz="2400" kern="0" dirty="0">
              <a:latin typeface="Arial" charset="0"/>
            </a:endParaRPr>
          </a:p>
          <a:p>
            <a:pPr marL="1974850" indent="-1974850" defTabSz="357188">
              <a:lnSpc>
                <a:spcPts val="3400"/>
              </a:lnSpc>
              <a:spcBef>
                <a:spcPts val="400"/>
              </a:spcBef>
              <a:defRPr/>
            </a:pPr>
            <a:r>
              <a:rPr lang="en-US" altLang="ja-JP" sz="2800" kern="0" spc="-100" dirty="0">
                <a:latin typeface="Arial" charset="0"/>
              </a:rPr>
              <a:t>【</a:t>
            </a:r>
            <a:r>
              <a:rPr lang="ja-JP" altLang="en-US" sz="2800" kern="0" spc="-100" dirty="0">
                <a:latin typeface="Arial" charset="0"/>
              </a:rPr>
              <a:t>系統誤差</a:t>
            </a:r>
            <a:r>
              <a:rPr lang="en-US" altLang="ja-JP" sz="2800" kern="0" spc="-100" dirty="0">
                <a:latin typeface="Arial" charset="0"/>
              </a:rPr>
              <a:t>】</a:t>
            </a:r>
            <a:r>
              <a:rPr lang="en-US" altLang="ja-JP" sz="2400" kern="0" spc="-100" dirty="0">
                <a:latin typeface="Arial" charset="0"/>
              </a:rPr>
              <a:t> </a:t>
            </a:r>
          </a:p>
          <a:p>
            <a:pPr marL="1974850" indent="-1974850" defTabSz="357188">
              <a:lnSpc>
                <a:spcPts val="3400"/>
              </a:lnSpc>
              <a:spcBef>
                <a:spcPts val="400"/>
              </a:spcBef>
              <a:defRPr/>
            </a:pPr>
            <a:r>
              <a:rPr lang="ja-JP" altLang="en-US" sz="2400" kern="0" spc="-100" dirty="0">
                <a:latin typeface="Arial" charset="0"/>
              </a:rPr>
              <a:t>　　</a:t>
            </a:r>
            <a:r>
              <a:rPr lang="ja-JP" altLang="en-US" sz="2400" kern="0" dirty="0">
                <a:latin typeface="Arial" charset="0"/>
              </a:rPr>
              <a:t>反復測定において、一定のままであるか、又は予測可能な</a:t>
            </a:r>
            <a:endParaRPr lang="en-US" altLang="ja-JP" sz="2400" kern="0" dirty="0">
              <a:latin typeface="Arial" charset="0"/>
            </a:endParaRPr>
          </a:p>
          <a:p>
            <a:pPr marL="1974850" indent="-1974850" defTabSz="357188">
              <a:lnSpc>
                <a:spcPts val="3400"/>
              </a:lnSpc>
              <a:spcBef>
                <a:spcPts val="400"/>
              </a:spcBef>
              <a:defRPr/>
            </a:pPr>
            <a:r>
              <a:rPr lang="ja-JP" altLang="en-US" sz="2400" kern="0" dirty="0">
                <a:latin typeface="Arial" charset="0"/>
              </a:rPr>
              <a:t>　変化をする測定誤差の成分。</a:t>
            </a:r>
            <a:endParaRPr lang="en-US" altLang="ja-JP" sz="2400" kern="0" dirty="0">
              <a:latin typeface="Arial" charset="0"/>
            </a:endParaRPr>
          </a:p>
          <a:p>
            <a:pPr marL="1974850" indent="-1974850" defTabSz="357188">
              <a:lnSpc>
                <a:spcPts val="3400"/>
              </a:lnSpc>
              <a:spcBef>
                <a:spcPts val="400"/>
              </a:spcBef>
              <a:defRPr/>
            </a:pPr>
            <a:r>
              <a:rPr lang="ja-JP" altLang="en-US" sz="2400" kern="0" dirty="0"/>
              <a:t>（反復測定とは、複数回の測定である。）</a:t>
            </a:r>
            <a:endParaRPr lang="en-US" altLang="ja-JP" sz="2400" kern="0" dirty="0">
              <a:latin typeface="Arial" charset="0"/>
            </a:endParaRPr>
          </a:p>
          <a:p>
            <a:pPr marL="1974850" indent="-1974850" defTabSz="357188">
              <a:lnSpc>
                <a:spcPts val="3400"/>
              </a:lnSpc>
              <a:spcBef>
                <a:spcPts val="400"/>
              </a:spcBef>
              <a:defRPr/>
            </a:pPr>
            <a:r>
              <a:rPr lang="en-US" altLang="ja-JP" sz="2800" kern="0" spc="-100" dirty="0">
                <a:latin typeface="Arial" charset="0"/>
              </a:rPr>
              <a:t>【</a:t>
            </a:r>
            <a:r>
              <a:rPr lang="ja-JP" altLang="en-US" sz="2800" kern="0" spc="-100" dirty="0">
                <a:latin typeface="Arial" charset="0"/>
              </a:rPr>
              <a:t>偶然誤差</a:t>
            </a:r>
            <a:r>
              <a:rPr lang="en-US" altLang="ja-JP" sz="2800" kern="0" spc="-100" dirty="0">
                <a:latin typeface="Arial" charset="0"/>
              </a:rPr>
              <a:t>】</a:t>
            </a:r>
          </a:p>
          <a:p>
            <a:pPr marL="1974850" indent="-1974850" defTabSz="357188">
              <a:lnSpc>
                <a:spcPts val="3400"/>
              </a:lnSpc>
              <a:spcBef>
                <a:spcPts val="400"/>
              </a:spcBef>
              <a:defRPr/>
            </a:pPr>
            <a:r>
              <a:rPr lang="ja-JP" altLang="en-US" sz="2800" kern="0" spc="-100" dirty="0">
                <a:latin typeface="Arial" charset="0"/>
              </a:rPr>
              <a:t>　　</a:t>
            </a:r>
            <a:r>
              <a:rPr lang="ja-JP" altLang="en-US" sz="2400" kern="0" dirty="0">
                <a:latin typeface="Arial" charset="0"/>
              </a:rPr>
              <a:t>反復測定において、予測不可能な変化をする測定誤差の成分。</a:t>
            </a:r>
            <a:endParaRPr lang="en-US" altLang="ja-JP" sz="2400" kern="0" dirty="0">
              <a:latin typeface="Arial" charset="0"/>
            </a:endParaRPr>
          </a:p>
          <a:p>
            <a:pPr marL="1974850" indent="-1974850" algn="ctr" defTabSz="357188">
              <a:lnSpc>
                <a:spcPts val="3400"/>
              </a:lnSpc>
              <a:spcBef>
                <a:spcPts val="400"/>
              </a:spcBef>
              <a:defRPr/>
            </a:pPr>
            <a:r>
              <a:rPr lang="ja-JP" altLang="en-US" sz="2800" kern="0" dirty="0"/>
              <a:t>（系統誤差がかたより、偶然誤差がばらつき）</a:t>
            </a:r>
            <a:endParaRPr lang="en-US" altLang="ja-JP" sz="2800" kern="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3">
            <a:extLst>
              <a:ext uri="{FF2B5EF4-FFF2-40B4-BE49-F238E27FC236}">
                <a16:creationId xmlns:a16="http://schemas.microsoft.com/office/drawing/2014/main" id="{CC66E48E-9C99-4593-AEF5-705D49EC5FFB}"/>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sp>
        <p:nvSpPr>
          <p:cNvPr id="4" name="Rectangle 2">
            <a:extLst>
              <a:ext uri="{FF2B5EF4-FFF2-40B4-BE49-F238E27FC236}">
                <a16:creationId xmlns:a16="http://schemas.microsoft.com/office/drawing/2014/main" id="{342AC69D-DB99-4864-9E63-4A95892EB764}"/>
              </a:ext>
            </a:extLst>
          </p:cNvPr>
          <p:cNvSpPr txBox="1">
            <a:spLocks noChangeArrowheads="1"/>
          </p:cNvSpPr>
          <p:nvPr/>
        </p:nvSpPr>
        <p:spPr>
          <a:xfrm>
            <a:off x="323850" y="1268413"/>
            <a:ext cx="8639175" cy="5257800"/>
          </a:xfrm>
          <a:prstGeom prst="rect">
            <a:avLst/>
          </a:prstGeom>
        </p:spPr>
        <p:txBody>
          <a:bodyPr/>
          <a:lstStyle/>
          <a:p>
            <a:pPr marL="1974850" indent="-1974850" defTabSz="357188">
              <a:lnSpc>
                <a:spcPts val="3200"/>
              </a:lnSpc>
              <a:spcBef>
                <a:spcPts val="400"/>
              </a:spcBef>
              <a:defRPr/>
            </a:pPr>
            <a:r>
              <a:rPr lang="en-US" altLang="ja-JP" sz="2800" kern="0" spc="-100" dirty="0">
                <a:latin typeface="Arial" charset="0"/>
              </a:rPr>
              <a:t>【</a:t>
            </a:r>
            <a:r>
              <a:rPr lang="ja-JP" altLang="en-US" sz="2800" kern="0" spc="-100" dirty="0">
                <a:latin typeface="Arial" charset="0"/>
              </a:rPr>
              <a:t>精確</a:t>
            </a:r>
            <a:r>
              <a:rPr lang="ja-JP" altLang="en-US" sz="2600" kern="0" spc="-500" dirty="0">
                <a:latin typeface="Arial" charset="0"/>
              </a:rPr>
              <a:t>さ</a:t>
            </a:r>
            <a:r>
              <a:rPr lang="ja-JP" altLang="en-US" sz="2800" kern="0" dirty="0">
                <a:latin typeface="Arial" charset="0"/>
              </a:rPr>
              <a:t>、</a:t>
            </a:r>
            <a:r>
              <a:rPr lang="ja-JP" altLang="en-US" sz="2800" kern="0" spc="-100" dirty="0">
                <a:latin typeface="Arial" charset="0"/>
              </a:rPr>
              <a:t>総合精度</a:t>
            </a:r>
            <a:r>
              <a:rPr lang="en-US" altLang="ja-JP" sz="2800" kern="0" spc="-100" dirty="0">
                <a:latin typeface="Arial" charset="0"/>
              </a:rPr>
              <a:t>】</a:t>
            </a:r>
            <a:r>
              <a:rPr lang="ja-JP" altLang="en-US" sz="2800" kern="0" spc="-100" dirty="0">
                <a:latin typeface="Arial" charset="0"/>
              </a:rPr>
              <a:t>（</a:t>
            </a:r>
            <a:r>
              <a:rPr lang="en-US" altLang="ja-JP" sz="2800" kern="0" spc="-100" dirty="0">
                <a:latin typeface="Arial" charset="0"/>
              </a:rPr>
              <a:t>accuracy</a:t>
            </a:r>
            <a:r>
              <a:rPr lang="ja-JP" altLang="en-US" sz="2800" kern="0" spc="-100" dirty="0">
                <a:latin typeface="Arial" charset="0"/>
              </a:rPr>
              <a:t>）</a:t>
            </a:r>
            <a:endParaRPr lang="en-US" altLang="ja-JP" sz="2800" kern="0" spc="-100" dirty="0">
              <a:latin typeface="Arial" charset="0"/>
            </a:endParaRPr>
          </a:p>
          <a:p>
            <a:pPr marL="1974850" indent="-1974850" defTabSz="357188">
              <a:lnSpc>
                <a:spcPts val="3200"/>
              </a:lnSpc>
              <a:spcBef>
                <a:spcPts val="400"/>
              </a:spcBef>
              <a:defRPr/>
            </a:pPr>
            <a:r>
              <a:rPr lang="ja-JP" altLang="en-US" sz="2800" kern="0" spc="-100" dirty="0">
                <a:latin typeface="Arial" charset="0"/>
              </a:rPr>
              <a:t>　　</a:t>
            </a:r>
            <a:r>
              <a:rPr lang="ja-JP" altLang="en-US" sz="2400" kern="0" spc="-100" dirty="0">
                <a:latin typeface="Arial" charset="0"/>
              </a:rPr>
              <a:t>測定値と測定対象量の真値と一致の度合い。</a:t>
            </a:r>
            <a:endParaRPr lang="en-US" altLang="ja-JP" sz="2400" kern="0" spc="-100" dirty="0">
              <a:latin typeface="Arial" charset="0"/>
            </a:endParaRPr>
          </a:p>
          <a:p>
            <a:pPr marL="447675" indent="182563" defTabSz="357188">
              <a:lnSpc>
                <a:spcPts val="3200"/>
              </a:lnSpc>
              <a:spcBef>
                <a:spcPts val="400"/>
              </a:spcBef>
              <a:defRPr/>
            </a:pPr>
            <a:endParaRPr lang="en-US" altLang="ja-JP" sz="2400" kern="0" spc="-100" dirty="0">
              <a:latin typeface="Arial" charset="0"/>
            </a:endParaRPr>
          </a:p>
          <a:p>
            <a:pPr marL="1974850" indent="-1974850" defTabSz="357188">
              <a:lnSpc>
                <a:spcPts val="3200"/>
              </a:lnSpc>
              <a:spcBef>
                <a:spcPts val="400"/>
              </a:spcBef>
              <a:defRPr/>
            </a:pPr>
            <a:r>
              <a:rPr lang="en-US" altLang="ja-JP" sz="2800" kern="0" spc="-100" dirty="0">
                <a:latin typeface="Arial" charset="0"/>
              </a:rPr>
              <a:t>【</a:t>
            </a:r>
            <a:r>
              <a:rPr lang="ja-JP" altLang="en-US" sz="2800" kern="0" spc="-100" dirty="0">
                <a:latin typeface="Arial" charset="0"/>
              </a:rPr>
              <a:t>真度</a:t>
            </a:r>
            <a:r>
              <a:rPr lang="ja-JP" altLang="en-US" sz="2800" kern="0" spc="-300" dirty="0">
                <a:latin typeface="Arial" charset="0"/>
              </a:rPr>
              <a:t>、</a:t>
            </a:r>
            <a:r>
              <a:rPr lang="ja-JP" altLang="en-US" sz="2800" kern="0" spc="-100" dirty="0">
                <a:latin typeface="Arial" charset="0"/>
              </a:rPr>
              <a:t>正確</a:t>
            </a:r>
            <a:r>
              <a:rPr lang="ja-JP" altLang="en-US" sz="2600" kern="0" spc="-100" dirty="0">
                <a:latin typeface="Arial" charset="0"/>
              </a:rPr>
              <a:t>さ</a:t>
            </a:r>
            <a:r>
              <a:rPr lang="en-US" altLang="ja-JP" sz="2800" kern="0" spc="-100" dirty="0">
                <a:latin typeface="Arial" charset="0"/>
              </a:rPr>
              <a:t>】</a:t>
            </a:r>
            <a:r>
              <a:rPr lang="ja-JP" altLang="en-US" sz="2800" kern="0" spc="-100" dirty="0">
                <a:latin typeface="Arial" charset="0"/>
              </a:rPr>
              <a:t>（</a:t>
            </a:r>
            <a:r>
              <a:rPr lang="en-US" altLang="ja-JP" sz="2800" kern="0" spc="-100" dirty="0">
                <a:latin typeface="Arial" charset="0"/>
              </a:rPr>
              <a:t>trueness</a:t>
            </a:r>
            <a:r>
              <a:rPr lang="ja-JP" altLang="en-US" sz="2800" kern="0" spc="-100" dirty="0">
                <a:latin typeface="Arial" charset="0"/>
              </a:rPr>
              <a:t>）</a:t>
            </a:r>
            <a:endParaRPr lang="en-US" altLang="ja-JP" sz="2800" kern="0" spc="-100" dirty="0">
              <a:latin typeface="Arial" charset="0"/>
            </a:endParaRPr>
          </a:p>
          <a:p>
            <a:pPr marL="1974850" indent="-1974850" defTabSz="357188">
              <a:lnSpc>
                <a:spcPts val="3200"/>
              </a:lnSpc>
              <a:spcBef>
                <a:spcPts val="400"/>
              </a:spcBef>
              <a:defRPr/>
            </a:pPr>
            <a:r>
              <a:rPr lang="ja-JP" altLang="en-US" sz="2800" kern="0" spc="-100" dirty="0">
                <a:latin typeface="Arial" charset="0"/>
              </a:rPr>
              <a:t>　　</a:t>
            </a:r>
            <a:r>
              <a:rPr lang="ja-JP" altLang="en-US" sz="2400" kern="0" spc="-100" dirty="0">
                <a:latin typeface="Arial" charset="0"/>
              </a:rPr>
              <a:t>無限回の反復測定によって得られる測定値の平均と参照値との</a:t>
            </a:r>
            <a:endParaRPr lang="en-US" altLang="ja-JP" sz="2400" kern="0" spc="-100" dirty="0">
              <a:latin typeface="Arial" charset="0"/>
            </a:endParaRPr>
          </a:p>
          <a:p>
            <a:pPr marL="1974850" indent="-1974850" defTabSz="357188">
              <a:lnSpc>
                <a:spcPts val="3200"/>
              </a:lnSpc>
              <a:spcBef>
                <a:spcPts val="400"/>
              </a:spcBef>
              <a:defRPr/>
            </a:pPr>
            <a:r>
              <a:rPr lang="ja-JP" altLang="en-US" sz="2400" kern="0" spc="-100" dirty="0">
                <a:latin typeface="Arial" charset="0"/>
              </a:rPr>
              <a:t>　一致の度合い。</a:t>
            </a:r>
            <a:endParaRPr lang="en-US" altLang="ja-JP" sz="2400" kern="0" spc="-100" dirty="0">
              <a:latin typeface="Arial" charset="0"/>
            </a:endParaRPr>
          </a:p>
          <a:p>
            <a:pPr marL="1079500" indent="-449263" defTabSz="357188">
              <a:lnSpc>
                <a:spcPts val="3100"/>
              </a:lnSpc>
              <a:spcBef>
                <a:spcPts val="400"/>
              </a:spcBef>
              <a:defRPr/>
            </a:pPr>
            <a:endParaRPr lang="en-US" altLang="ja-JP" sz="2400" kern="0" dirty="0">
              <a:latin typeface="+mn-lt"/>
              <a:ea typeface="+mn-ea"/>
            </a:endParaRPr>
          </a:p>
          <a:p>
            <a:pPr marL="1974850" indent="-1974850" defTabSz="357188">
              <a:lnSpc>
                <a:spcPts val="3200"/>
              </a:lnSpc>
              <a:spcBef>
                <a:spcPts val="400"/>
              </a:spcBef>
              <a:defRPr/>
            </a:pPr>
            <a:r>
              <a:rPr lang="en-US" altLang="ja-JP" sz="2800" kern="0" spc="-100" dirty="0">
                <a:latin typeface="Arial" charset="0"/>
              </a:rPr>
              <a:t>【</a:t>
            </a:r>
            <a:r>
              <a:rPr lang="ja-JP" altLang="en-US" sz="2800" kern="0" spc="-100" dirty="0">
                <a:latin typeface="Arial" charset="0"/>
              </a:rPr>
              <a:t>精密</a:t>
            </a:r>
            <a:r>
              <a:rPr lang="ja-JP" altLang="en-US" sz="2600" kern="0" spc="-500" dirty="0">
                <a:latin typeface="Arial" charset="0"/>
              </a:rPr>
              <a:t>さ</a:t>
            </a:r>
            <a:r>
              <a:rPr lang="ja-JP" altLang="en-US" sz="2800" kern="0" spc="-300" dirty="0">
                <a:latin typeface="Arial" charset="0"/>
              </a:rPr>
              <a:t>、</a:t>
            </a:r>
            <a:r>
              <a:rPr lang="ja-JP" altLang="en-US" sz="2800" kern="0" spc="-100" dirty="0">
                <a:latin typeface="Arial" charset="0"/>
              </a:rPr>
              <a:t>精度</a:t>
            </a:r>
            <a:r>
              <a:rPr lang="en-US" altLang="ja-JP" sz="2800" kern="0" spc="-100" dirty="0">
                <a:latin typeface="Arial" charset="0"/>
              </a:rPr>
              <a:t>】</a:t>
            </a:r>
            <a:r>
              <a:rPr lang="ja-JP" altLang="en-US" sz="2800" kern="0" spc="-100" dirty="0">
                <a:latin typeface="Arial" charset="0"/>
              </a:rPr>
              <a:t>（</a:t>
            </a:r>
            <a:r>
              <a:rPr lang="en-US" altLang="ja-JP" sz="2800" kern="0" spc="-100" dirty="0">
                <a:latin typeface="Arial" charset="0"/>
              </a:rPr>
              <a:t>precision</a:t>
            </a:r>
            <a:r>
              <a:rPr lang="ja-JP" altLang="en-US" sz="2800" kern="0" spc="-100" dirty="0">
                <a:latin typeface="Arial" charset="0"/>
              </a:rPr>
              <a:t>）</a:t>
            </a:r>
            <a:endParaRPr lang="en-US" altLang="ja-JP" sz="2800" kern="0" spc="-100" dirty="0">
              <a:latin typeface="Arial" charset="0"/>
            </a:endParaRPr>
          </a:p>
          <a:p>
            <a:pPr marL="1974850" indent="-1974850" defTabSz="357188">
              <a:lnSpc>
                <a:spcPts val="3200"/>
              </a:lnSpc>
              <a:spcBef>
                <a:spcPts val="400"/>
              </a:spcBef>
              <a:defRPr/>
            </a:pPr>
            <a:r>
              <a:rPr lang="ja-JP" altLang="en-US" sz="2800" kern="0" spc="-100" dirty="0">
                <a:latin typeface="Arial" charset="0"/>
              </a:rPr>
              <a:t>　　</a:t>
            </a:r>
            <a:r>
              <a:rPr lang="ja-JP" altLang="en-US" sz="2400" kern="0" spc="-100" dirty="0">
                <a:latin typeface="Arial" charset="0"/>
              </a:rPr>
              <a:t>指定された条件の下で、同じ又は類似の対象について、反復測定</a:t>
            </a:r>
            <a:endParaRPr lang="en-US" altLang="ja-JP" sz="2400" kern="0" spc="-100" dirty="0">
              <a:latin typeface="Arial" charset="0"/>
            </a:endParaRPr>
          </a:p>
          <a:p>
            <a:pPr marL="1974850" indent="-1974850" defTabSz="357188">
              <a:lnSpc>
                <a:spcPts val="3200"/>
              </a:lnSpc>
              <a:spcBef>
                <a:spcPts val="400"/>
              </a:spcBef>
              <a:defRPr/>
            </a:pPr>
            <a:r>
              <a:rPr lang="ja-JP" altLang="en-US" sz="2400" kern="0" spc="-100" dirty="0">
                <a:latin typeface="Arial" charset="0"/>
              </a:rPr>
              <a:t>　によって得られる指示値又は測定値の間の一致の度合い。</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3">
            <a:extLst>
              <a:ext uri="{FF2B5EF4-FFF2-40B4-BE49-F238E27FC236}">
                <a16:creationId xmlns:a16="http://schemas.microsoft.com/office/drawing/2014/main" id="{CAEAC1C8-00FB-4647-B60F-525337AC3BE4}"/>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graphicFrame>
        <p:nvGraphicFramePr>
          <p:cNvPr id="5" name="表 4">
            <a:extLst>
              <a:ext uri="{FF2B5EF4-FFF2-40B4-BE49-F238E27FC236}">
                <a16:creationId xmlns:a16="http://schemas.microsoft.com/office/drawing/2014/main" id="{6EF83BE7-6753-4B2C-8948-6C193C8BD4F4}"/>
              </a:ext>
            </a:extLst>
          </p:cNvPr>
          <p:cNvGraphicFramePr>
            <a:graphicFrameLocks noGrp="1"/>
          </p:cNvGraphicFramePr>
          <p:nvPr/>
        </p:nvGraphicFramePr>
        <p:xfrm>
          <a:off x="179388" y="1557338"/>
          <a:ext cx="8785225" cy="3565525"/>
        </p:xfrm>
        <a:graphic>
          <a:graphicData uri="http://schemas.openxmlformats.org/drawingml/2006/table">
            <a:tbl>
              <a:tblPr firstRow="1" bandRow="1">
                <a:tableStyleId>{93296810-A885-4BE3-A3E7-6D5BEEA58F35}</a:tableStyleId>
              </a:tblPr>
              <a:tblGrid>
                <a:gridCol w="1656231">
                  <a:extLst>
                    <a:ext uri="{9D8B030D-6E8A-4147-A177-3AD203B41FA5}">
                      <a16:colId xmlns:a16="http://schemas.microsoft.com/office/drawing/2014/main" val="20000"/>
                    </a:ext>
                  </a:extLst>
                </a:gridCol>
                <a:gridCol w="2448341">
                  <a:extLst>
                    <a:ext uri="{9D8B030D-6E8A-4147-A177-3AD203B41FA5}">
                      <a16:colId xmlns:a16="http://schemas.microsoft.com/office/drawing/2014/main" val="20001"/>
                    </a:ext>
                  </a:extLst>
                </a:gridCol>
                <a:gridCol w="2232311">
                  <a:extLst>
                    <a:ext uri="{9D8B030D-6E8A-4147-A177-3AD203B41FA5}">
                      <a16:colId xmlns:a16="http://schemas.microsoft.com/office/drawing/2014/main" val="20002"/>
                    </a:ext>
                  </a:extLst>
                </a:gridCol>
                <a:gridCol w="2448342">
                  <a:extLst>
                    <a:ext uri="{9D8B030D-6E8A-4147-A177-3AD203B41FA5}">
                      <a16:colId xmlns:a16="http://schemas.microsoft.com/office/drawing/2014/main" val="20003"/>
                    </a:ext>
                  </a:extLst>
                </a:gridCol>
              </a:tblGrid>
              <a:tr h="972413">
                <a:tc>
                  <a:txBody>
                    <a:bodyPr/>
                    <a:lstStyle/>
                    <a:p>
                      <a:pPr algn="ctr"/>
                      <a:endParaRPr kumimoji="1" lang="en-US" altLang="ja-JP" sz="3200" dirty="0">
                        <a:latin typeface="+mn-ea"/>
                        <a:ea typeface="+mn-ea"/>
                      </a:endParaRPr>
                    </a:p>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2400" b="1" dirty="0">
                          <a:latin typeface="+mn-ea"/>
                          <a:ea typeface="+mn-ea"/>
                        </a:rPr>
                        <a:t>英語</a:t>
                      </a:r>
                    </a:p>
                  </a:txBody>
                  <a:tcPr marL="91436" marR="91436" marT="45726" marB="45726"/>
                </a:tc>
                <a:tc>
                  <a:txBody>
                    <a:bodyPr/>
                    <a:lstStyle/>
                    <a:p>
                      <a:pPr algn="ctr"/>
                      <a:r>
                        <a:rPr kumimoji="1" lang="ja-JP" altLang="en-US" sz="2400" b="1" dirty="0">
                          <a:latin typeface="+mn-ea"/>
                          <a:ea typeface="+mn-ea"/>
                        </a:rPr>
                        <a:t>ばらつき</a:t>
                      </a:r>
                      <a:endParaRPr kumimoji="1" lang="en-US" altLang="ja-JP" sz="2400" b="1" dirty="0">
                        <a:latin typeface="+mn-ea"/>
                        <a:ea typeface="+mn-ea"/>
                      </a:endParaRPr>
                    </a:p>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2400" dirty="0">
                          <a:latin typeface="+mn-ea"/>
                          <a:ea typeface="+mn-ea"/>
                        </a:rPr>
                        <a:t>precision</a:t>
                      </a:r>
                      <a:endParaRPr kumimoji="1" lang="ja-JP" altLang="en-US" sz="2400" dirty="0">
                        <a:latin typeface="+mn-ea"/>
                        <a:ea typeface="+mn-ea"/>
                      </a:endParaRPr>
                    </a:p>
                  </a:txBody>
                  <a:tcPr marL="91428" marR="91428" marT="45729" marB="45729" anchor="ctr"/>
                </a:tc>
                <a:tc>
                  <a:txBody>
                    <a:bodyPr/>
                    <a:lstStyle/>
                    <a:p>
                      <a:pPr algn="ctr"/>
                      <a:r>
                        <a:rPr kumimoji="1" lang="ja-JP" altLang="en-US" sz="2400" b="1" dirty="0">
                          <a:latin typeface="+mn-ea"/>
                          <a:ea typeface="+mn-ea"/>
                        </a:rPr>
                        <a:t>かたより</a:t>
                      </a:r>
                      <a:endParaRPr kumimoji="1" lang="en-US" altLang="ja-JP" sz="2400" b="1" dirty="0">
                        <a:latin typeface="+mn-ea"/>
                        <a:ea typeface="+mn-ea"/>
                      </a:endParaRPr>
                    </a:p>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2400" dirty="0">
                          <a:latin typeface="+mn-ea"/>
                          <a:ea typeface="+mn-ea"/>
                        </a:rPr>
                        <a:t>trueness</a:t>
                      </a:r>
                      <a:endParaRPr kumimoji="1" lang="ja-JP" altLang="en-US" sz="2400" dirty="0">
                        <a:latin typeface="+mn-ea"/>
                        <a:ea typeface="+mn-ea"/>
                      </a:endParaRPr>
                    </a:p>
                  </a:txBody>
                  <a:tcPr marL="91428" marR="91428" marT="45729" marB="45729" anchor="ctr"/>
                </a:tc>
                <a:tc>
                  <a:txBody>
                    <a:bodyPr/>
                    <a:lstStyle/>
                    <a:p>
                      <a:pPr algn="ctr"/>
                      <a:r>
                        <a:rPr kumimoji="1" lang="ja-JP" altLang="en-US" sz="2400" b="1" dirty="0">
                          <a:latin typeface="+mn-ea"/>
                          <a:ea typeface="+mn-ea"/>
                        </a:rPr>
                        <a:t>総合概念</a:t>
                      </a:r>
                      <a:endParaRPr kumimoji="1" lang="en-US" altLang="ja-JP" sz="2400" b="1" dirty="0">
                        <a:latin typeface="+mn-ea"/>
                        <a:ea typeface="+mn-ea"/>
                      </a:endParaRPr>
                    </a:p>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2400" dirty="0">
                          <a:latin typeface="+mn-ea"/>
                          <a:ea typeface="+mn-ea"/>
                        </a:rPr>
                        <a:t>accuracy</a:t>
                      </a:r>
                      <a:endParaRPr kumimoji="1" lang="ja-JP" altLang="en-US" sz="2400" dirty="0">
                        <a:latin typeface="+mn-ea"/>
                        <a:ea typeface="+mn-ea"/>
                      </a:endParaRPr>
                    </a:p>
                  </a:txBody>
                  <a:tcPr marL="91428" marR="91428" marT="45729" marB="45729" anchor="ctr"/>
                </a:tc>
                <a:extLst>
                  <a:ext uri="{0D108BD9-81ED-4DB2-BD59-A6C34878D82A}">
                    <a16:rowId xmlns:a16="http://schemas.microsoft.com/office/drawing/2014/main" val="10000"/>
                  </a:ext>
                </a:extLst>
              </a:tr>
              <a:tr h="540233">
                <a:tc>
                  <a:txBody>
                    <a:bodyPr/>
                    <a:lstStyle/>
                    <a:p>
                      <a:pPr algn="ctr"/>
                      <a:r>
                        <a:rPr kumimoji="1" lang="en-US" altLang="ja-JP" sz="2400" b="1" dirty="0">
                          <a:solidFill>
                            <a:schemeClr val="accent3">
                              <a:lumMod val="50000"/>
                            </a:schemeClr>
                          </a:solidFill>
                          <a:latin typeface="+mn-ea"/>
                          <a:ea typeface="+mn-ea"/>
                        </a:rPr>
                        <a:t>Z8402-1</a:t>
                      </a:r>
                      <a:endParaRPr kumimoji="1" lang="ja-JP" altLang="en-US" sz="2400" b="1" dirty="0">
                        <a:solidFill>
                          <a:schemeClr val="accent3">
                            <a:lumMod val="50000"/>
                          </a:schemeClr>
                        </a:solidFill>
                        <a:latin typeface="+mn-ea"/>
                        <a:ea typeface="+mn-ea"/>
                      </a:endParaRP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精度</a:t>
                      </a: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真度、正確さ</a:t>
                      </a: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精確さ</a:t>
                      </a:r>
                    </a:p>
                  </a:txBody>
                  <a:tcPr marL="91428" marR="91428" marT="45729" marB="45729" anchor="ctr"/>
                </a:tc>
                <a:extLst>
                  <a:ext uri="{0D108BD9-81ED-4DB2-BD59-A6C34878D82A}">
                    <a16:rowId xmlns:a16="http://schemas.microsoft.com/office/drawing/2014/main" val="10001"/>
                  </a:ext>
                </a:extLst>
              </a:tr>
              <a:tr h="540233">
                <a:tc>
                  <a:txBody>
                    <a:bodyPr/>
                    <a:lstStyle/>
                    <a:p>
                      <a:pPr algn="ctr"/>
                      <a:r>
                        <a:rPr kumimoji="1" lang="en-US" altLang="ja-JP" sz="2400" b="1" dirty="0">
                          <a:solidFill>
                            <a:schemeClr val="accent3">
                              <a:lumMod val="50000"/>
                            </a:schemeClr>
                          </a:solidFill>
                          <a:latin typeface="+mn-ea"/>
                          <a:ea typeface="+mn-ea"/>
                        </a:rPr>
                        <a:t>Z8103</a:t>
                      </a:r>
                      <a:endParaRPr kumimoji="1" lang="ja-JP" altLang="en-US" sz="2400" b="1" dirty="0">
                        <a:solidFill>
                          <a:schemeClr val="accent3">
                            <a:lumMod val="50000"/>
                          </a:schemeClr>
                        </a:solidFill>
                        <a:latin typeface="+mn-ea"/>
                        <a:ea typeface="+mn-ea"/>
                      </a:endParaRP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精密さ、精度</a:t>
                      </a: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真度、正確さ</a:t>
                      </a: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精確さ、総合精度</a:t>
                      </a:r>
                    </a:p>
                  </a:txBody>
                  <a:tcPr marL="91428" marR="91428" marT="45729" marB="45729" anchor="ctr"/>
                </a:tc>
                <a:extLst>
                  <a:ext uri="{0D108BD9-81ED-4DB2-BD59-A6C34878D82A}">
                    <a16:rowId xmlns:a16="http://schemas.microsoft.com/office/drawing/2014/main" val="10002"/>
                  </a:ext>
                </a:extLst>
              </a:tr>
              <a:tr h="972413">
                <a:tc>
                  <a:txBody>
                    <a:bodyPr/>
                    <a:lstStyle/>
                    <a:p>
                      <a:pPr algn="ctr"/>
                      <a:r>
                        <a:rPr kumimoji="1" lang="en-US" altLang="ja-JP" sz="2400" b="1" dirty="0">
                          <a:solidFill>
                            <a:schemeClr val="accent3">
                              <a:lumMod val="50000"/>
                            </a:schemeClr>
                          </a:solidFill>
                          <a:latin typeface="+mn-ea"/>
                          <a:ea typeface="+mn-ea"/>
                        </a:rPr>
                        <a:t>Z8101-2</a:t>
                      </a:r>
                      <a:endParaRPr kumimoji="1" lang="ja-JP" altLang="en-US" sz="2400" b="1" dirty="0">
                        <a:solidFill>
                          <a:schemeClr val="accent3">
                            <a:lumMod val="50000"/>
                          </a:schemeClr>
                        </a:solidFill>
                        <a:latin typeface="+mn-ea"/>
                        <a:ea typeface="+mn-ea"/>
                      </a:endParaRP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精度、精密度、</a:t>
                      </a:r>
                      <a:endParaRPr kumimoji="1" lang="en-US" altLang="ja-JP" sz="2400" dirty="0">
                        <a:solidFill>
                          <a:schemeClr val="accent3">
                            <a:lumMod val="50000"/>
                          </a:schemeClr>
                        </a:solidFill>
                        <a:latin typeface="+mn-ea"/>
                        <a:ea typeface="+mn-ea"/>
                      </a:endParaRPr>
                    </a:p>
                    <a:p>
                      <a:pPr algn="ctr"/>
                      <a:r>
                        <a:rPr kumimoji="1" lang="ja-JP" altLang="en-US" sz="2400" dirty="0">
                          <a:solidFill>
                            <a:schemeClr val="accent3">
                              <a:lumMod val="50000"/>
                            </a:schemeClr>
                          </a:solidFill>
                          <a:latin typeface="+mn-ea"/>
                          <a:ea typeface="+mn-ea"/>
                        </a:rPr>
                        <a:t>精密さ</a:t>
                      </a: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真度、正確さ</a:t>
                      </a: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精確さ、総合精度</a:t>
                      </a:r>
                    </a:p>
                  </a:txBody>
                  <a:tcPr marL="91428" marR="91428" marT="45729" marB="45729" anchor="ctr"/>
                </a:tc>
                <a:extLst>
                  <a:ext uri="{0D108BD9-81ED-4DB2-BD59-A6C34878D82A}">
                    <a16:rowId xmlns:a16="http://schemas.microsoft.com/office/drawing/2014/main" val="10003"/>
                  </a:ext>
                </a:extLst>
              </a:tr>
              <a:tr h="540233">
                <a:tc>
                  <a:txBody>
                    <a:bodyPr/>
                    <a:lstStyle/>
                    <a:p>
                      <a:pPr algn="ctr"/>
                      <a:r>
                        <a:rPr kumimoji="1" lang="en-US" altLang="ja-JP" sz="2400" b="1" dirty="0">
                          <a:solidFill>
                            <a:schemeClr val="accent3">
                              <a:lumMod val="50000"/>
                            </a:schemeClr>
                          </a:solidFill>
                          <a:latin typeface="+mn-ea"/>
                          <a:ea typeface="+mn-ea"/>
                        </a:rPr>
                        <a:t>K0211</a:t>
                      </a:r>
                      <a:endParaRPr kumimoji="1" lang="ja-JP" altLang="en-US" sz="2400" b="1" dirty="0">
                        <a:solidFill>
                          <a:schemeClr val="accent3">
                            <a:lumMod val="50000"/>
                          </a:schemeClr>
                        </a:solidFill>
                        <a:latin typeface="+mn-ea"/>
                        <a:ea typeface="+mn-ea"/>
                      </a:endParaRP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精度</a:t>
                      </a: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真度</a:t>
                      </a:r>
                    </a:p>
                  </a:txBody>
                  <a:tcPr marL="91428" marR="91428" marT="45729" marB="45729" anchor="ctr"/>
                </a:tc>
                <a:tc>
                  <a:txBody>
                    <a:bodyPr/>
                    <a:lstStyle/>
                    <a:p>
                      <a:pPr algn="ctr"/>
                      <a:r>
                        <a:rPr kumimoji="1" lang="ja-JP" altLang="en-US" sz="2400" dirty="0">
                          <a:solidFill>
                            <a:schemeClr val="accent3">
                              <a:lumMod val="50000"/>
                            </a:schemeClr>
                          </a:solidFill>
                          <a:latin typeface="+mn-ea"/>
                          <a:ea typeface="+mn-ea"/>
                        </a:rPr>
                        <a:t>精確さ</a:t>
                      </a:r>
                    </a:p>
                  </a:txBody>
                  <a:tcPr marL="91428" marR="91428" marT="45729" marB="45729" anchor="ctr"/>
                </a:tc>
                <a:extLst>
                  <a:ext uri="{0D108BD9-81ED-4DB2-BD59-A6C34878D82A}">
                    <a16:rowId xmlns:a16="http://schemas.microsoft.com/office/drawing/2014/main" val="10004"/>
                  </a:ext>
                </a:extLst>
              </a:tr>
            </a:tbl>
          </a:graphicData>
        </a:graphic>
      </p:graphicFrame>
      <p:sp>
        <p:nvSpPr>
          <p:cNvPr id="4" name="タイトル 1">
            <a:extLst>
              <a:ext uri="{FF2B5EF4-FFF2-40B4-BE49-F238E27FC236}">
                <a16:creationId xmlns:a16="http://schemas.microsoft.com/office/drawing/2014/main" id="{5E9CE987-058D-4B68-B6F3-0AAD71F08457}"/>
              </a:ext>
            </a:extLst>
          </p:cNvPr>
          <p:cNvSpPr txBox="1">
            <a:spLocks/>
          </p:cNvSpPr>
          <p:nvPr/>
        </p:nvSpPr>
        <p:spPr bwMode="auto">
          <a:xfrm>
            <a:off x="457200" y="836613"/>
            <a:ext cx="8229600" cy="804862"/>
          </a:xfrm>
          <a:prstGeom prst="rect">
            <a:avLst/>
          </a:prstGeom>
          <a:noFill/>
          <a:ln>
            <a:noFill/>
          </a:ln>
        </p:spPr>
        <p:txBody>
          <a:bodyPr anchor="ctr"/>
          <a:lst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a:lstStyle>
          <a:p>
            <a:pPr>
              <a:defRPr/>
            </a:pPr>
            <a:r>
              <a:rPr lang="ja-JP" altLang="en-US" sz="2800" kern="0" dirty="0"/>
              <a:t>用語の比較</a:t>
            </a:r>
          </a:p>
        </p:txBody>
      </p:sp>
      <p:sp>
        <p:nvSpPr>
          <p:cNvPr id="6" name="Rectangle 2">
            <a:extLst>
              <a:ext uri="{FF2B5EF4-FFF2-40B4-BE49-F238E27FC236}">
                <a16:creationId xmlns:a16="http://schemas.microsoft.com/office/drawing/2014/main" id="{B8E0B6D7-D803-4482-AD60-B718B0A44718}"/>
              </a:ext>
            </a:extLst>
          </p:cNvPr>
          <p:cNvSpPr txBox="1">
            <a:spLocks noChangeArrowheads="1"/>
          </p:cNvSpPr>
          <p:nvPr/>
        </p:nvSpPr>
        <p:spPr>
          <a:xfrm>
            <a:off x="250825" y="5351463"/>
            <a:ext cx="8785225" cy="1173162"/>
          </a:xfrm>
          <a:prstGeom prst="rect">
            <a:avLst/>
          </a:prstGeom>
        </p:spPr>
        <p:txBody>
          <a:bodyPr/>
          <a:lstStyle/>
          <a:p>
            <a:pPr marL="1700213" indent="-1700213" defTabSz="357188">
              <a:lnSpc>
                <a:spcPts val="1500"/>
              </a:lnSpc>
              <a:spcBef>
                <a:spcPts val="600"/>
              </a:spcBef>
              <a:defRPr/>
            </a:pPr>
            <a:r>
              <a:rPr lang="ja-JP" altLang="en-US" kern="0" dirty="0">
                <a:latin typeface="Arial" charset="0"/>
              </a:rPr>
              <a:t>・</a:t>
            </a:r>
            <a:r>
              <a:rPr lang="en-US" altLang="ja-JP" kern="0" spc="-100" dirty="0">
                <a:latin typeface="Arial" charset="0"/>
              </a:rPr>
              <a:t>JIS Z8402-1</a:t>
            </a:r>
            <a:r>
              <a:rPr lang="ja-JP" altLang="en-US" kern="0" spc="-100" dirty="0">
                <a:latin typeface="Arial" charset="0"/>
              </a:rPr>
              <a:t>：</a:t>
            </a:r>
            <a:r>
              <a:rPr lang="en-US" altLang="ja-JP" kern="0" spc="-100" dirty="0">
                <a:latin typeface="Arial" charset="0"/>
              </a:rPr>
              <a:t>1999</a:t>
            </a:r>
            <a:r>
              <a:rPr lang="ja-JP" altLang="en-US" kern="0" spc="-100" dirty="0">
                <a:latin typeface="Arial" charset="0"/>
              </a:rPr>
              <a:t>「</a:t>
            </a:r>
            <a:r>
              <a:rPr lang="ja-JP" altLang="en-US" dirty="0"/>
              <a:t>測定方法及び測定結果の精確さ（真度及び精度）－第１部：一般的な</a:t>
            </a:r>
            <a:endParaRPr lang="en-US" altLang="ja-JP" dirty="0"/>
          </a:p>
          <a:p>
            <a:pPr marL="1700213" indent="-1700213" defTabSz="357188">
              <a:lnSpc>
                <a:spcPts val="1500"/>
              </a:lnSpc>
              <a:spcBef>
                <a:spcPts val="600"/>
              </a:spcBef>
              <a:defRPr/>
            </a:pPr>
            <a:r>
              <a:rPr lang="ja-JP" altLang="en-US" dirty="0"/>
              <a:t>　原理及び定義」</a:t>
            </a:r>
            <a:endParaRPr lang="en-US" altLang="ja-JP" dirty="0"/>
          </a:p>
          <a:p>
            <a:pPr marL="1700213" indent="-1700213" defTabSz="357188">
              <a:lnSpc>
                <a:spcPts val="1500"/>
              </a:lnSpc>
              <a:spcBef>
                <a:spcPts val="600"/>
              </a:spcBef>
              <a:defRPr/>
            </a:pPr>
            <a:r>
              <a:rPr lang="ja-JP" altLang="en-US" kern="0" dirty="0">
                <a:latin typeface="Arial" charset="0"/>
              </a:rPr>
              <a:t>・</a:t>
            </a:r>
            <a:r>
              <a:rPr lang="en-US" altLang="ja-JP" kern="0" spc="-100" dirty="0">
                <a:latin typeface="Arial" charset="0"/>
              </a:rPr>
              <a:t>JIS Z8101-2</a:t>
            </a:r>
            <a:r>
              <a:rPr lang="ja-JP" altLang="en-US" kern="0" spc="-100" dirty="0">
                <a:latin typeface="Arial" charset="0"/>
              </a:rPr>
              <a:t>：</a:t>
            </a:r>
            <a:r>
              <a:rPr lang="en-US" altLang="ja-JP" kern="0" spc="-100" dirty="0">
                <a:latin typeface="Arial" charset="0"/>
              </a:rPr>
              <a:t>2015</a:t>
            </a:r>
            <a:r>
              <a:rPr lang="ja-JP" altLang="en-US" kern="0" spc="-100" dirty="0">
                <a:latin typeface="Arial" charset="0"/>
              </a:rPr>
              <a:t>「</a:t>
            </a:r>
            <a:r>
              <a:rPr lang="ja-JP" altLang="en-US" dirty="0"/>
              <a:t>統計－用語及び記号－第２部：統計の応用」</a:t>
            </a:r>
            <a:endParaRPr lang="en-US" altLang="ja-JP" kern="0" spc="-100" dirty="0">
              <a:latin typeface="Arial" charset="0"/>
            </a:endParaRPr>
          </a:p>
          <a:p>
            <a:pPr marL="1700213" indent="-1700213" defTabSz="357188">
              <a:lnSpc>
                <a:spcPts val="1500"/>
              </a:lnSpc>
              <a:spcBef>
                <a:spcPts val="600"/>
              </a:spcBef>
              <a:defRPr/>
            </a:pPr>
            <a:r>
              <a:rPr lang="ja-JP" altLang="en-US" kern="0" dirty="0">
                <a:latin typeface="Arial" charset="0"/>
              </a:rPr>
              <a:t>・</a:t>
            </a:r>
            <a:r>
              <a:rPr lang="en-US" altLang="ja-JP" kern="0" spc="-100" dirty="0">
                <a:latin typeface="Arial" charset="0"/>
              </a:rPr>
              <a:t>JIS K0211</a:t>
            </a:r>
            <a:r>
              <a:rPr lang="ja-JP" altLang="en-US" kern="0" spc="-100" dirty="0">
                <a:latin typeface="Arial" charset="0"/>
              </a:rPr>
              <a:t>：</a:t>
            </a:r>
            <a:r>
              <a:rPr lang="en-US" altLang="ja-JP" kern="0" spc="-100" dirty="0">
                <a:latin typeface="Arial" charset="0"/>
              </a:rPr>
              <a:t>2013</a:t>
            </a:r>
            <a:r>
              <a:rPr lang="ja-JP" altLang="en-US" kern="0" spc="-100" dirty="0">
                <a:latin typeface="Arial" charset="0"/>
              </a:rPr>
              <a:t>「</a:t>
            </a:r>
            <a:r>
              <a:rPr lang="zh-TW" altLang="en-US" dirty="0"/>
              <a:t>分析化学用語（基礎部門）</a:t>
            </a:r>
            <a:r>
              <a:rPr lang="ja-JP" altLang="en-US" dirty="0"/>
              <a:t>」</a:t>
            </a:r>
            <a:endParaRPr lang="en-US" altLang="ja-JP" kern="0" spc="-100" dirty="0">
              <a:latin typeface="Arial" charset="0"/>
            </a:endParaRPr>
          </a:p>
          <a:p>
            <a:pPr marL="1700213" indent="-1700213" defTabSz="357188">
              <a:lnSpc>
                <a:spcPts val="3500"/>
              </a:lnSpc>
              <a:spcBef>
                <a:spcPts val="600"/>
              </a:spcBef>
              <a:defRPr/>
            </a:pPr>
            <a:endParaRPr lang="en-US" altLang="ja-JP" kern="0" spc="-100" dirty="0">
              <a:latin typeface="Arial"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3">
            <a:extLst>
              <a:ext uri="{FF2B5EF4-FFF2-40B4-BE49-F238E27FC236}">
                <a16:creationId xmlns:a16="http://schemas.microsoft.com/office/drawing/2014/main" id="{5C9113E0-63BE-4DBA-8E12-8BE4C797DE8D}"/>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sp>
        <p:nvSpPr>
          <p:cNvPr id="4" name="Rectangle 2">
            <a:extLst>
              <a:ext uri="{FF2B5EF4-FFF2-40B4-BE49-F238E27FC236}">
                <a16:creationId xmlns:a16="http://schemas.microsoft.com/office/drawing/2014/main" id="{D5FF7665-D67E-412E-A7BA-CDD98094A484}"/>
              </a:ext>
            </a:extLst>
          </p:cNvPr>
          <p:cNvSpPr txBox="1">
            <a:spLocks noChangeArrowheads="1"/>
          </p:cNvSpPr>
          <p:nvPr/>
        </p:nvSpPr>
        <p:spPr>
          <a:xfrm>
            <a:off x="396875" y="1125538"/>
            <a:ext cx="8496300" cy="4103687"/>
          </a:xfrm>
          <a:prstGeom prst="rect">
            <a:avLst/>
          </a:prstGeom>
        </p:spPr>
        <p:txBody>
          <a:bodyPr/>
          <a:lstStyle/>
          <a:p>
            <a:pPr marL="1700213" indent="-1700213" defTabSz="357188">
              <a:lnSpc>
                <a:spcPts val="3500"/>
              </a:lnSpc>
              <a:spcBef>
                <a:spcPts val="600"/>
              </a:spcBef>
              <a:defRPr/>
            </a:pPr>
            <a:r>
              <a:rPr lang="en-US" altLang="ja-JP" sz="2800" kern="0" dirty="0">
                <a:latin typeface="Arial" charset="0"/>
              </a:rPr>
              <a:t>【</a:t>
            </a:r>
            <a:r>
              <a:rPr lang="ja-JP" altLang="en-US" sz="2800" kern="0" dirty="0">
                <a:latin typeface="Arial" charset="0"/>
              </a:rPr>
              <a:t>繰返</a:t>
            </a:r>
            <a:r>
              <a:rPr lang="ja-JP" altLang="en-US" sz="2600" kern="0" dirty="0">
                <a:latin typeface="Arial" charset="0"/>
              </a:rPr>
              <a:t>し</a:t>
            </a:r>
            <a:r>
              <a:rPr lang="ja-JP" altLang="en-US" sz="2800" kern="0" dirty="0">
                <a:latin typeface="Arial" charset="0"/>
              </a:rPr>
              <a:t>性、併行精度</a:t>
            </a:r>
            <a:r>
              <a:rPr lang="en-US" altLang="ja-JP" sz="2800" kern="0" dirty="0">
                <a:latin typeface="Arial" charset="0"/>
              </a:rPr>
              <a:t>】</a:t>
            </a:r>
          </a:p>
          <a:p>
            <a:pPr marL="1700213" indent="-1700213" defTabSz="357188">
              <a:lnSpc>
                <a:spcPts val="3500"/>
              </a:lnSpc>
              <a:spcBef>
                <a:spcPts val="600"/>
              </a:spcBef>
              <a:defRPr/>
            </a:pPr>
            <a:r>
              <a:rPr lang="ja-JP" altLang="en-US" sz="2800" kern="0" spc="-100" dirty="0">
                <a:latin typeface="Arial" charset="0"/>
              </a:rPr>
              <a:t>　　</a:t>
            </a:r>
            <a:r>
              <a:rPr lang="ja-JP" altLang="en-US" sz="2400" kern="0" spc="-100" dirty="0">
                <a:latin typeface="Arial" charset="0"/>
              </a:rPr>
              <a:t>一連の測定の繰返し条件の下での測定の精密さ。</a:t>
            </a:r>
            <a:endParaRPr lang="en-US" altLang="ja-JP" sz="2400" kern="0" spc="-100" dirty="0">
              <a:latin typeface="Arial" charset="0"/>
            </a:endParaRPr>
          </a:p>
          <a:p>
            <a:pPr marL="447675" indent="182563" defTabSz="357188">
              <a:lnSpc>
                <a:spcPts val="3500"/>
              </a:lnSpc>
              <a:spcBef>
                <a:spcPts val="600"/>
              </a:spcBef>
              <a:defRPr/>
            </a:pPr>
            <a:endParaRPr lang="ja-JP" altLang="en-US" sz="2400" kern="0" spc="-100" dirty="0">
              <a:latin typeface="Arial" charset="0"/>
            </a:endParaRPr>
          </a:p>
          <a:p>
            <a:pPr marL="1700213" indent="-1700213" defTabSz="357188">
              <a:lnSpc>
                <a:spcPts val="3500"/>
              </a:lnSpc>
              <a:spcBef>
                <a:spcPts val="600"/>
              </a:spcBef>
              <a:defRPr/>
            </a:pPr>
            <a:r>
              <a:rPr lang="en-US" altLang="ja-JP" sz="2800" kern="0" dirty="0">
                <a:latin typeface="Arial" charset="0"/>
              </a:rPr>
              <a:t>【</a:t>
            </a:r>
            <a:r>
              <a:rPr lang="ja-JP" altLang="en-US" sz="2800" kern="0" dirty="0">
                <a:latin typeface="Arial" charset="0"/>
              </a:rPr>
              <a:t>繰返</a:t>
            </a:r>
            <a:r>
              <a:rPr lang="ja-JP" altLang="en-US" sz="2600" kern="0" dirty="0">
                <a:latin typeface="Arial" charset="0"/>
              </a:rPr>
              <a:t>し</a:t>
            </a:r>
            <a:r>
              <a:rPr lang="ja-JP" altLang="en-US" sz="2800" kern="0" dirty="0">
                <a:latin typeface="Arial" charset="0"/>
              </a:rPr>
              <a:t>条件</a:t>
            </a:r>
            <a:r>
              <a:rPr lang="ja-JP" altLang="en-US" sz="2800" kern="0" spc="-500" dirty="0">
                <a:latin typeface="Arial" charset="0"/>
              </a:rPr>
              <a:t>、</a:t>
            </a:r>
            <a:r>
              <a:rPr lang="ja-JP" altLang="en-US" sz="2800" kern="0" dirty="0">
                <a:latin typeface="Arial" charset="0"/>
              </a:rPr>
              <a:t>併行精度条件</a:t>
            </a:r>
            <a:r>
              <a:rPr lang="en-US" altLang="ja-JP" sz="2800" kern="0" dirty="0">
                <a:latin typeface="Arial" charset="0"/>
              </a:rPr>
              <a:t>】</a:t>
            </a:r>
          </a:p>
          <a:p>
            <a:pPr marL="1700213" indent="-1700213" defTabSz="357188">
              <a:lnSpc>
                <a:spcPts val="3500"/>
              </a:lnSpc>
              <a:spcBef>
                <a:spcPts val="600"/>
              </a:spcBef>
              <a:defRPr/>
            </a:pPr>
            <a:r>
              <a:rPr lang="ja-JP" altLang="en-US" sz="2800" kern="0" spc="-100" dirty="0">
                <a:latin typeface="Arial" charset="0"/>
              </a:rPr>
              <a:t>　　</a:t>
            </a:r>
            <a:r>
              <a:rPr lang="ja-JP" altLang="en-US" sz="2400" kern="0" spc="-100" dirty="0">
                <a:latin typeface="Arial" charset="0"/>
              </a:rPr>
              <a:t>同一の測定手順、同一のオペレータ、同一の測定システム、</a:t>
            </a:r>
            <a:endParaRPr lang="en-US" altLang="ja-JP" sz="2400" kern="0" spc="-100" dirty="0">
              <a:latin typeface="Arial" charset="0"/>
            </a:endParaRPr>
          </a:p>
          <a:p>
            <a:pPr marL="1700213" indent="-1700213" defTabSz="357188">
              <a:lnSpc>
                <a:spcPts val="3500"/>
              </a:lnSpc>
              <a:spcBef>
                <a:spcPts val="600"/>
              </a:spcBef>
              <a:defRPr/>
            </a:pPr>
            <a:r>
              <a:rPr lang="ja-JP" altLang="en-US" sz="2400" kern="0" spc="-100" dirty="0">
                <a:latin typeface="Arial" charset="0"/>
              </a:rPr>
              <a:t>　同一の操作条件及び同一の場所、並びに短時間での同一又は</a:t>
            </a:r>
            <a:endParaRPr lang="en-US" altLang="ja-JP" sz="2400" kern="0" spc="-100" dirty="0">
              <a:latin typeface="Arial" charset="0"/>
            </a:endParaRPr>
          </a:p>
          <a:p>
            <a:pPr marL="1700213" indent="-1700213" defTabSz="357188">
              <a:lnSpc>
                <a:spcPts val="3500"/>
              </a:lnSpc>
              <a:spcBef>
                <a:spcPts val="600"/>
              </a:spcBef>
              <a:defRPr/>
            </a:pPr>
            <a:r>
              <a:rPr lang="ja-JP" altLang="en-US" sz="2400" kern="0" spc="-100" dirty="0">
                <a:latin typeface="Arial" charset="0"/>
              </a:rPr>
              <a:t>　類似の対象についての反復測定を含む一連の条件から</a:t>
            </a:r>
            <a:endParaRPr lang="en-US" altLang="ja-JP" sz="2400" kern="0" spc="-100" dirty="0">
              <a:latin typeface="Arial" charset="0"/>
            </a:endParaRPr>
          </a:p>
          <a:p>
            <a:pPr marL="1700213" indent="-1700213" defTabSz="357188">
              <a:lnSpc>
                <a:spcPts val="3500"/>
              </a:lnSpc>
              <a:spcBef>
                <a:spcPts val="600"/>
              </a:spcBef>
              <a:defRPr/>
            </a:pPr>
            <a:r>
              <a:rPr lang="ja-JP" altLang="en-US" sz="2400" kern="0" spc="-100" dirty="0">
                <a:latin typeface="Arial" charset="0"/>
              </a:rPr>
              <a:t>　構成される測定の条件。</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a:extLst>
              <a:ext uri="{FF2B5EF4-FFF2-40B4-BE49-F238E27FC236}">
                <a16:creationId xmlns:a16="http://schemas.microsoft.com/office/drawing/2014/main" id="{E4AC897D-7704-456E-93BE-CA94A995B46F}"/>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sp>
        <p:nvSpPr>
          <p:cNvPr id="4" name="Rectangle 2">
            <a:extLst>
              <a:ext uri="{FF2B5EF4-FFF2-40B4-BE49-F238E27FC236}">
                <a16:creationId xmlns:a16="http://schemas.microsoft.com/office/drawing/2014/main" id="{AFA327D0-5676-4F10-AF37-019F366936CB}"/>
              </a:ext>
            </a:extLst>
          </p:cNvPr>
          <p:cNvSpPr txBox="1">
            <a:spLocks noChangeArrowheads="1"/>
          </p:cNvSpPr>
          <p:nvPr/>
        </p:nvSpPr>
        <p:spPr>
          <a:xfrm>
            <a:off x="395288" y="1087438"/>
            <a:ext cx="8135937" cy="5581650"/>
          </a:xfrm>
          <a:prstGeom prst="rect">
            <a:avLst/>
          </a:prstGeom>
        </p:spPr>
        <p:txBody>
          <a:bodyPr/>
          <a:lstStyle/>
          <a:p>
            <a:pPr marL="1700213" indent="-1700213" defTabSz="357188">
              <a:lnSpc>
                <a:spcPts val="3200"/>
              </a:lnSpc>
              <a:spcBef>
                <a:spcPts val="200"/>
              </a:spcBef>
              <a:defRPr/>
            </a:pPr>
            <a:r>
              <a:rPr lang="en-US" altLang="ja-JP" sz="2800" kern="0" dirty="0">
                <a:latin typeface="Arial" charset="0"/>
              </a:rPr>
              <a:t>【</a:t>
            </a:r>
            <a:r>
              <a:rPr lang="ja-JP" altLang="en-US" sz="2800" kern="0" dirty="0">
                <a:latin typeface="Arial" charset="0"/>
              </a:rPr>
              <a:t>中間再現性</a:t>
            </a:r>
            <a:r>
              <a:rPr lang="ja-JP" altLang="en-US" sz="2800" kern="0" spc="-500" dirty="0">
                <a:latin typeface="Arial" charset="0"/>
              </a:rPr>
              <a:t>、</a:t>
            </a:r>
            <a:r>
              <a:rPr lang="ja-JP" altLang="en-US" sz="2800" kern="0" dirty="0">
                <a:latin typeface="Arial" charset="0"/>
              </a:rPr>
              <a:t>中間精度</a:t>
            </a:r>
            <a:r>
              <a:rPr lang="en-US" altLang="ja-JP" sz="2800" kern="0" dirty="0">
                <a:latin typeface="Arial" charset="0"/>
              </a:rPr>
              <a:t>】</a:t>
            </a:r>
          </a:p>
          <a:p>
            <a:pPr marL="1700213" indent="-1700213" defTabSz="357188">
              <a:lnSpc>
                <a:spcPts val="3200"/>
              </a:lnSpc>
              <a:spcBef>
                <a:spcPts val="200"/>
              </a:spcBef>
              <a:defRPr/>
            </a:pPr>
            <a:r>
              <a:rPr lang="ja-JP" altLang="en-US" sz="2800" kern="0" spc="-100" dirty="0">
                <a:latin typeface="Arial" charset="0"/>
              </a:rPr>
              <a:t>　　</a:t>
            </a:r>
            <a:r>
              <a:rPr lang="ja-JP" altLang="en-US" sz="2400" kern="0" spc="-100" dirty="0">
                <a:latin typeface="Arial" charset="0"/>
              </a:rPr>
              <a:t>一連の測定の中間再現条件の下での測定の精密さ。</a:t>
            </a:r>
            <a:endParaRPr lang="en-US" altLang="ja-JP" sz="2400" kern="0" spc="-100" dirty="0">
              <a:latin typeface="Arial" charset="0"/>
            </a:endParaRPr>
          </a:p>
          <a:p>
            <a:pPr marL="447675" indent="182563" defTabSz="357188">
              <a:lnSpc>
                <a:spcPts val="1000"/>
              </a:lnSpc>
              <a:spcBef>
                <a:spcPts val="200"/>
              </a:spcBef>
              <a:defRPr/>
            </a:pPr>
            <a:endParaRPr lang="ja-JP" altLang="en-US" sz="1000" kern="0" spc="-100" dirty="0">
              <a:latin typeface="Arial" charset="0"/>
            </a:endParaRPr>
          </a:p>
          <a:p>
            <a:pPr marL="1700213" indent="-1700213" defTabSz="357188">
              <a:lnSpc>
                <a:spcPts val="3200"/>
              </a:lnSpc>
              <a:spcBef>
                <a:spcPts val="200"/>
              </a:spcBef>
              <a:defRPr/>
            </a:pPr>
            <a:r>
              <a:rPr lang="en-US" altLang="ja-JP" sz="2800" kern="0" dirty="0">
                <a:latin typeface="Arial" charset="0"/>
              </a:rPr>
              <a:t>【</a:t>
            </a:r>
            <a:r>
              <a:rPr lang="ja-JP" altLang="en-US" sz="2800" kern="0" dirty="0">
                <a:latin typeface="Arial" charset="0"/>
              </a:rPr>
              <a:t>中間再現条件</a:t>
            </a:r>
            <a:r>
              <a:rPr lang="ja-JP" altLang="en-US" sz="2800" kern="0" spc="-500" dirty="0">
                <a:latin typeface="Arial" charset="0"/>
              </a:rPr>
              <a:t>、</a:t>
            </a:r>
            <a:r>
              <a:rPr lang="ja-JP" altLang="en-US" sz="2800" kern="0" dirty="0">
                <a:latin typeface="Arial" charset="0"/>
              </a:rPr>
              <a:t>中間精度条件</a:t>
            </a:r>
            <a:r>
              <a:rPr lang="en-US" altLang="ja-JP" sz="2800" kern="0" dirty="0">
                <a:latin typeface="Arial" charset="0"/>
              </a:rPr>
              <a:t>】</a:t>
            </a:r>
          </a:p>
          <a:p>
            <a:pPr marL="1700213" indent="-1700213" defTabSz="357188">
              <a:lnSpc>
                <a:spcPts val="3200"/>
              </a:lnSpc>
              <a:spcBef>
                <a:spcPts val="200"/>
              </a:spcBef>
              <a:defRPr/>
            </a:pPr>
            <a:r>
              <a:rPr lang="ja-JP" altLang="en-US" sz="2800" kern="0" spc="-100" dirty="0">
                <a:latin typeface="Arial" charset="0"/>
              </a:rPr>
              <a:t>　　</a:t>
            </a:r>
            <a:r>
              <a:rPr lang="ja-JP" altLang="en-US" sz="2400" kern="0" spc="-100" dirty="0">
                <a:latin typeface="Arial" charset="0"/>
              </a:rPr>
              <a:t>同一の測定手順、同一の測定場所、及び長時間にわたる</a:t>
            </a:r>
            <a:endParaRPr lang="en-US" altLang="ja-JP" sz="2400" kern="0" spc="-100" dirty="0">
              <a:latin typeface="Arial" charset="0"/>
            </a:endParaRPr>
          </a:p>
          <a:p>
            <a:pPr marL="1700213" indent="-1700213" defTabSz="357188">
              <a:lnSpc>
                <a:spcPts val="3200"/>
              </a:lnSpc>
              <a:spcBef>
                <a:spcPts val="200"/>
              </a:spcBef>
              <a:defRPr/>
            </a:pPr>
            <a:r>
              <a:rPr lang="ja-JP" altLang="en-US" sz="2400" kern="0" spc="-100" dirty="0">
                <a:latin typeface="Arial" charset="0"/>
              </a:rPr>
              <a:t>　同一又は類似の対象の反復測定で、その他の条件は変更する</a:t>
            </a:r>
            <a:endParaRPr lang="en-US" altLang="ja-JP" sz="2400" kern="0" spc="-100" dirty="0">
              <a:latin typeface="Arial" charset="0"/>
            </a:endParaRPr>
          </a:p>
          <a:p>
            <a:pPr marL="1700213" indent="-1700213" defTabSz="357188">
              <a:lnSpc>
                <a:spcPts val="3200"/>
              </a:lnSpc>
              <a:spcBef>
                <a:spcPts val="200"/>
              </a:spcBef>
              <a:defRPr/>
            </a:pPr>
            <a:r>
              <a:rPr lang="ja-JP" altLang="en-US" sz="2400" kern="0" spc="-100" dirty="0">
                <a:latin typeface="Arial" charset="0"/>
              </a:rPr>
              <a:t>　ことがある一連の条件から構成される測定の条件。</a:t>
            </a:r>
            <a:endParaRPr lang="en-US" altLang="ja-JP" sz="2400" kern="0" spc="-100" dirty="0">
              <a:latin typeface="Arial" charset="0"/>
            </a:endParaRPr>
          </a:p>
          <a:p>
            <a:pPr marL="1527175" indent="-1527175" defTabSz="357188">
              <a:lnSpc>
                <a:spcPts val="1000"/>
              </a:lnSpc>
              <a:spcBef>
                <a:spcPts val="200"/>
              </a:spcBef>
              <a:defRPr/>
            </a:pPr>
            <a:r>
              <a:rPr lang="ja-JP" altLang="en-US" sz="1000" kern="0" spc="-100" dirty="0">
                <a:latin typeface="Arial" charset="0"/>
              </a:rPr>
              <a:t>　</a:t>
            </a:r>
          </a:p>
          <a:p>
            <a:pPr marL="1527175" indent="-1527175" defTabSz="357188">
              <a:lnSpc>
                <a:spcPts val="3200"/>
              </a:lnSpc>
              <a:spcBef>
                <a:spcPts val="200"/>
              </a:spcBef>
              <a:defRPr/>
            </a:pPr>
            <a:r>
              <a:rPr lang="en-US" altLang="ja-JP" sz="2800" kern="0" spc="-100" dirty="0">
                <a:latin typeface="Arial" charset="0"/>
              </a:rPr>
              <a:t>【</a:t>
            </a:r>
            <a:r>
              <a:rPr lang="ja-JP" altLang="en-US" sz="2800" kern="0" spc="-100" dirty="0">
                <a:latin typeface="Arial" charset="0"/>
              </a:rPr>
              <a:t>再現性</a:t>
            </a:r>
            <a:r>
              <a:rPr lang="ja-JP" altLang="en-US" sz="2800" kern="0" spc="-500" dirty="0">
                <a:latin typeface="Arial" charset="0"/>
              </a:rPr>
              <a:t>、</a:t>
            </a:r>
            <a:r>
              <a:rPr lang="ja-JP" altLang="en-US" sz="2800" kern="0" spc="-100" dirty="0">
                <a:latin typeface="Arial" charset="0"/>
              </a:rPr>
              <a:t>再現精度</a:t>
            </a:r>
            <a:r>
              <a:rPr lang="en-US" altLang="ja-JP" sz="2800" kern="0" spc="-100" dirty="0">
                <a:latin typeface="Arial" charset="0"/>
              </a:rPr>
              <a:t>】</a:t>
            </a:r>
          </a:p>
          <a:p>
            <a:pPr marL="1527175" indent="-1527175" defTabSz="357188">
              <a:lnSpc>
                <a:spcPts val="3200"/>
              </a:lnSpc>
              <a:spcBef>
                <a:spcPts val="200"/>
              </a:spcBef>
              <a:defRPr/>
            </a:pPr>
            <a:r>
              <a:rPr lang="ja-JP" altLang="en-US" sz="2800" kern="0" spc="-100" dirty="0">
                <a:latin typeface="Arial" charset="0"/>
              </a:rPr>
              <a:t>　　</a:t>
            </a:r>
            <a:r>
              <a:rPr lang="ja-JP" altLang="en-US" sz="2400" kern="0" spc="-100" dirty="0">
                <a:latin typeface="Arial" charset="0"/>
              </a:rPr>
              <a:t>測定の再現条件の下での測定の精密さ。</a:t>
            </a:r>
          </a:p>
          <a:p>
            <a:pPr marL="1527175" indent="-1527175" defTabSz="357188">
              <a:lnSpc>
                <a:spcPts val="1000"/>
              </a:lnSpc>
              <a:spcBef>
                <a:spcPts val="200"/>
              </a:spcBef>
              <a:defRPr/>
            </a:pPr>
            <a:endParaRPr lang="en-US" altLang="ja-JP" sz="1000" kern="0" spc="-100" dirty="0">
              <a:latin typeface="Arial" charset="0"/>
            </a:endParaRPr>
          </a:p>
          <a:p>
            <a:pPr marL="1527175" indent="-1527175" defTabSz="357188">
              <a:lnSpc>
                <a:spcPts val="3200"/>
              </a:lnSpc>
              <a:spcBef>
                <a:spcPts val="200"/>
              </a:spcBef>
              <a:defRPr/>
            </a:pPr>
            <a:r>
              <a:rPr lang="en-US" altLang="ja-JP" sz="2800" kern="0" spc="-100" dirty="0">
                <a:latin typeface="Arial" charset="0"/>
              </a:rPr>
              <a:t>【</a:t>
            </a:r>
            <a:r>
              <a:rPr lang="ja-JP" altLang="en-US" sz="2800" kern="0" spc="-100" dirty="0">
                <a:latin typeface="Arial" charset="0"/>
              </a:rPr>
              <a:t>再現条件</a:t>
            </a:r>
            <a:r>
              <a:rPr lang="ja-JP" altLang="en-US" sz="2800" kern="0" spc="-500" dirty="0">
                <a:latin typeface="Arial" charset="0"/>
              </a:rPr>
              <a:t>、</a:t>
            </a:r>
            <a:r>
              <a:rPr lang="ja-JP" altLang="en-US" sz="2800" kern="0" spc="-100" dirty="0">
                <a:latin typeface="Arial" charset="0"/>
              </a:rPr>
              <a:t>再現精度条件</a:t>
            </a:r>
            <a:r>
              <a:rPr lang="en-US" altLang="ja-JP" sz="2800" kern="0" spc="-100" dirty="0">
                <a:latin typeface="Arial" charset="0"/>
              </a:rPr>
              <a:t>】</a:t>
            </a:r>
          </a:p>
          <a:p>
            <a:pPr marL="1527175" indent="-1527175" defTabSz="357188">
              <a:lnSpc>
                <a:spcPts val="3200"/>
              </a:lnSpc>
              <a:spcBef>
                <a:spcPts val="200"/>
              </a:spcBef>
              <a:defRPr/>
            </a:pPr>
            <a:r>
              <a:rPr lang="ja-JP" altLang="en-US" sz="2800" kern="0" spc="-100" dirty="0">
                <a:latin typeface="Arial" charset="0"/>
              </a:rPr>
              <a:t>　　</a:t>
            </a:r>
            <a:r>
              <a:rPr lang="ja-JP" altLang="en-US" sz="2400" kern="0" spc="-100" dirty="0">
                <a:latin typeface="Arial" charset="0"/>
              </a:rPr>
              <a:t>異なる測定場所、異なるオペレータ、異なる測定システム、</a:t>
            </a:r>
            <a:endParaRPr lang="en-US" altLang="ja-JP" sz="2400" kern="0" spc="-100" dirty="0">
              <a:latin typeface="Arial" charset="0"/>
            </a:endParaRPr>
          </a:p>
          <a:p>
            <a:pPr marL="1527175" indent="-1527175" defTabSz="357188">
              <a:lnSpc>
                <a:spcPts val="3200"/>
              </a:lnSpc>
              <a:spcBef>
                <a:spcPts val="200"/>
              </a:spcBef>
              <a:defRPr/>
            </a:pPr>
            <a:r>
              <a:rPr lang="ja-JP" altLang="en-US" sz="2400" kern="0" spc="-100" dirty="0">
                <a:latin typeface="Arial" charset="0"/>
              </a:rPr>
              <a:t>　及び同一又は類似の対象についての反復測定からなる一連の</a:t>
            </a:r>
            <a:endParaRPr lang="en-US" altLang="ja-JP" sz="2400" kern="0" spc="-100" dirty="0">
              <a:latin typeface="Arial" charset="0"/>
            </a:endParaRPr>
          </a:p>
          <a:p>
            <a:pPr marL="1527175" indent="-1527175" defTabSz="357188">
              <a:lnSpc>
                <a:spcPts val="3200"/>
              </a:lnSpc>
              <a:spcBef>
                <a:spcPts val="200"/>
              </a:spcBef>
              <a:defRPr/>
            </a:pPr>
            <a:r>
              <a:rPr lang="ja-JP" altLang="en-US" sz="2400" kern="0" spc="-100" dirty="0">
                <a:latin typeface="Arial" charset="0"/>
              </a:rPr>
              <a:t>　条件から構成される測定の条件。</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
            <a:extLst>
              <a:ext uri="{FF2B5EF4-FFF2-40B4-BE49-F238E27FC236}">
                <a16:creationId xmlns:a16="http://schemas.microsoft.com/office/drawing/2014/main" id="{128CA481-EC1C-4345-BDAC-A4019FCB5C48}"/>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graphicFrame>
        <p:nvGraphicFramePr>
          <p:cNvPr id="5" name="表 4">
            <a:extLst>
              <a:ext uri="{FF2B5EF4-FFF2-40B4-BE49-F238E27FC236}">
                <a16:creationId xmlns:a16="http://schemas.microsoft.com/office/drawing/2014/main" id="{83577004-0FCD-4931-909C-1CDDBD4AF496}"/>
              </a:ext>
            </a:extLst>
          </p:cNvPr>
          <p:cNvGraphicFramePr>
            <a:graphicFrameLocks noGrp="1"/>
          </p:cNvGraphicFramePr>
          <p:nvPr/>
        </p:nvGraphicFramePr>
        <p:xfrm>
          <a:off x="107950" y="1628775"/>
          <a:ext cx="8928100" cy="5121275"/>
        </p:xfrm>
        <a:graphic>
          <a:graphicData uri="http://schemas.openxmlformats.org/drawingml/2006/table">
            <a:tbl>
              <a:tblPr firstRow="1" bandRow="1">
                <a:tableStyleId>{93296810-A885-4BE3-A3E7-6D5BEEA58F35}</a:tableStyleId>
              </a:tblPr>
              <a:tblGrid>
                <a:gridCol w="2016023">
                  <a:extLst>
                    <a:ext uri="{9D8B030D-6E8A-4147-A177-3AD203B41FA5}">
                      <a16:colId xmlns:a16="http://schemas.microsoft.com/office/drawing/2014/main" val="20000"/>
                    </a:ext>
                  </a:extLst>
                </a:gridCol>
                <a:gridCol w="2016023">
                  <a:extLst>
                    <a:ext uri="{9D8B030D-6E8A-4147-A177-3AD203B41FA5}">
                      <a16:colId xmlns:a16="http://schemas.microsoft.com/office/drawing/2014/main" val="20001"/>
                    </a:ext>
                  </a:extLst>
                </a:gridCol>
                <a:gridCol w="2520029">
                  <a:extLst>
                    <a:ext uri="{9D8B030D-6E8A-4147-A177-3AD203B41FA5}">
                      <a16:colId xmlns:a16="http://schemas.microsoft.com/office/drawing/2014/main" val="20002"/>
                    </a:ext>
                  </a:extLst>
                </a:gridCol>
                <a:gridCol w="2376025">
                  <a:extLst>
                    <a:ext uri="{9D8B030D-6E8A-4147-A177-3AD203B41FA5}">
                      <a16:colId xmlns:a16="http://schemas.microsoft.com/office/drawing/2014/main" val="20003"/>
                    </a:ext>
                  </a:extLst>
                </a:gridCol>
              </a:tblGrid>
              <a:tr h="1554672">
                <a:tc>
                  <a:txBody>
                    <a:bodyPr/>
                    <a:lstStyle/>
                    <a:p>
                      <a:pPr algn="ctr"/>
                      <a:r>
                        <a:rPr kumimoji="1" lang="ja-JP" altLang="en-US" sz="2400" dirty="0">
                          <a:latin typeface="+mn-ea"/>
                          <a:ea typeface="+mn-ea"/>
                        </a:rPr>
                        <a:t>精密さの呼称</a:t>
                      </a:r>
                      <a:endParaRPr kumimoji="1" lang="en-US" altLang="ja-JP" sz="2400" dirty="0">
                        <a:latin typeface="+mn-ea"/>
                        <a:ea typeface="+mn-ea"/>
                      </a:endParaRPr>
                    </a:p>
                    <a:p>
                      <a:pPr algn="ctr"/>
                      <a:endParaRPr kumimoji="1" lang="en-US" altLang="ja-JP" sz="2400" dirty="0">
                        <a:latin typeface="+mn-ea"/>
                        <a:ea typeface="+mn-ea"/>
                      </a:endParaRPr>
                    </a:p>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2400" b="1" dirty="0">
                          <a:latin typeface="+mn-ea"/>
                          <a:ea typeface="+mn-ea"/>
                        </a:rPr>
                        <a:t>英語</a:t>
                      </a:r>
                    </a:p>
                  </a:txBody>
                  <a:tcPr marL="91431" marR="91431" marT="45726" marB="45726"/>
                </a:tc>
                <a:tc>
                  <a:txBody>
                    <a:bodyPr/>
                    <a:lstStyle/>
                    <a:p>
                      <a:pPr algn="ctr"/>
                      <a:r>
                        <a:rPr kumimoji="1" lang="ja-JP" altLang="en-US" sz="2400" dirty="0">
                          <a:latin typeface="+mn-ea"/>
                          <a:ea typeface="+mn-ea"/>
                        </a:rPr>
                        <a:t>繰返し性</a:t>
                      </a:r>
                      <a:endParaRPr kumimoji="1" lang="en-US" altLang="ja-JP" sz="2400" dirty="0">
                        <a:latin typeface="+mn-ea"/>
                        <a:ea typeface="+mn-ea"/>
                      </a:endParaRPr>
                    </a:p>
                    <a:p>
                      <a:pPr algn="ctr"/>
                      <a:r>
                        <a:rPr kumimoji="1" lang="ja-JP" altLang="en-US" sz="2400" dirty="0">
                          <a:latin typeface="+mn-ea"/>
                          <a:ea typeface="+mn-ea"/>
                        </a:rPr>
                        <a:t>併行精度</a:t>
                      </a:r>
                      <a:endParaRPr kumimoji="1" lang="en-US" altLang="ja-JP" sz="2400" dirty="0">
                        <a:latin typeface="+mn-ea"/>
                        <a:ea typeface="+mn-ea"/>
                      </a:endParaRPr>
                    </a:p>
                    <a:p>
                      <a:pPr algn="ctr"/>
                      <a:r>
                        <a:rPr kumimoji="1" lang="en-US" altLang="ja-JP" sz="2400" dirty="0">
                          <a:latin typeface="+mn-ea"/>
                          <a:ea typeface="+mn-ea"/>
                        </a:rPr>
                        <a:t>repeatability</a:t>
                      </a:r>
                      <a:endParaRPr kumimoji="1" lang="ja-JP" altLang="en-US" sz="2400" dirty="0">
                        <a:latin typeface="+mn-ea"/>
                        <a:ea typeface="+mn-ea"/>
                      </a:endParaRPr>
                    </a:p>
                  </a:txBody>
                  <a:tcPr marL="91431" marR="91431" marT="45726" marB="45726"/>
                </a:tc>
                <a:tc>
                  <a:txBody>
                    <a:bodyPr/>
                    <a:lstStyle/>
                    <a:p>
                      <a:pPr algn="ctr"/>
                      <a:r>
                        <a:rPr kumimoji="1" lang="ja-JP" altLang="en-US" sz="2400" dirty="0">
                          <a:latin typeface="+mn-ea"/>
                          <a:ea typeface="+mn-ea"/>
                        </a:rPr>
                        <a:t>中間再現性</a:t>
                      </a:r>
                      <a:endParaRPr kumimoji="1" lang="en-US" altLang="ja-JP" sz="2400" dirty="0">
                        <a:latin typeface="+mn-ea"/>
                        <a:ea typeface="+mn-ea"/>
                      </a:endParaRPr>
                    </a:p>
                    <a:p>
                      <a:pPr algn="ctr"/>
                      <a:r>
                        <a:rPr kumimoji="1" lang="ja-JP" altLang="en-US" sz="2400" dirty="0">
                          <a:latin typeface="+mn-ea"/>
                          <a:ea typeface="+mn-ea"/>
                        </a:rPr>
                        <a:t>中間精度</a:t>
                      </a:r>
                      <a:endParaRPr kumimoji="1" lang="en-US" altLang="ja-JP" sz="2400" dirty="0">
                        <a:latin typeface="+mn-ea"/>
                        <a:ea typeface="+mn-ea"/>
                      </a:endParaRPr>
                    </a:p>
                    <a:p>
                      <a:pPr algn="ctr"/>
                      <a:r>
                        <a:rPr kumimoji="1" lang="en-US" altLang="ja-JP" sz="2400" dirty="0">
                          <a:latin typeface="+mn-ea"/>
                          <a:ea typeface="+mn-ea"/>
                        </a:rPr>
                        <a:t>intermediate</a:t>
                      </a:r>
                    </a:p>
                    <a:p>
                      <a:pPr algn="ctr"/>
                      <a:r>
                        <a:rPr kumimoji="1" lang="en-US" altLang="ja-JP" sz="2400" dirty="0">
                          <a:latin typeface="+mn-ea"/>
                          <a:ea typeface="+mn-ea"/>
                        </a:rPr>
                        <a:t>precision</a:t>
                      </a:r>
                      <a:endParaRPr kumimoji="1" lang="ja-JP" altLang="en-US" sz="2400" dirty="0">
                        <a:latin typeface="+mn-ea"/>
                        <a:ea typeface="+mn-ea"/>
                      </a:endParaRPr>
                    </a:p>
                  </a:txBody>
                  <a:tcPr marL="91431" marR="91431" marT="45726" marB="45726"/>
                </a:tc>
                <a:tc>
                  <a:txBody>
                    <a:bodyPr/>
                    <a:lstStyle/>
                    <a:p>
                      <a:pPr algn="ctr"/>
                      <a:r>
                        <a:rPr kumimoji="1" lang="ja-JP" altLang="en-US" sz="2400" dirty="0">
                          <a:latin typeface="+mn-ea"/>
                          <a:ea typeface="+mn-ea"/>
                        </a:rPr>
                        <a:t>再現性</a:t>
                      </a:r>
                      <a:endParaRPr kumimoji="1" lang="en-US" altLang="ja-JP" sz="2400" dirty="0">
                        <a:latin typeface="+mn-ea"/>
                        <a:ea typeface="+mn-ea"/>
                      </a:endParaRPr>
                    </a:p>
                    <a:p>
                      <a:pPr algn="ctr"/>
                      <a:r>
                        <a:rPr kumimoji="1" lang="ja-JP" altLang="en-US" sz="2400" dirty="0">
                          <a:latin typeface="+mn-ea"/>
                          <a:ea typeface="+mn-ea"/>
                        </a:rPr>
                        <a:t>再現精度</a:t>
                      </a:r>
                      <a:endParaRPr kumimoji="1" lang="en-US" altLang="ja-JP" sz="2400" dirty="0">
                        <a:latin typeface="+mn-ea"/>
                        <a:ea typeface="+mn-ea"/>
                      </a:endParaRPr>
                    </a:p>
                    <a:p>
                      <a:pPr algn="ctr"/>
                      <a:r>
                        <a:rPr kumimoji="1" lang="en-US" altLang="ja-JP" sz="2400" dirty="0">
                          <a:latin typeface="+mn-ea"/>
                          <a:ea typeface="+mn-ea"/>
                        </a:rPr>
                        <a:t>reproducibility</a:t>
                      </a:r>
                      <a:endParaRPr kumimoji="1" lang="ja-JP" altLang="en-US" sz="2400" dirty="0">
                        <a:latin typeface="+mn-ea"/>
                        <a:ea typeface="+mn-ea"/>
                      </a:endParaRPr>
                    </a:p>
                  </a:txBody>
                  <a:tcPr marL="91431" marR="91431" marT="45726" marB="45726"/>
                </a:tc>
                <a:extLst>
                  <a:ext uri="{0D108BD9-81ED-4DB2-BD59-A6C34878D82A}">
                    <a16:rowId xmlns:a16="http://schemas.microsoft.com/office/drawing/2014/main" val="10000"/>
                  </a:ext>
                </a:extLst>
              </a:tr>
              <a:tr h="823062">
                <a:tc>
                  <a:txBody>
                    <a:bodyPr/>
                    <a:lstStyle/>
                    <a:p>
                      <a:pPr algn="ctr"/>
                      <a:r>
                        <a:rPr kumimoji="1" lang="ja-JP" altLang="en-US" sz="2400" dirty="0">
                          <a:latin typeface="+mn-ea"/>
                          <a:ea typeface="+mn-ea"/>
                        </a:rPr>
                        <a:t>反復の条件</a:t>
                      </a:r>
                    </a:p>
                  </a:txBody>
                  <a:tcPr marL="91431" marR="91431" marT="45726" marB="45726"/>
                </a:tc>
                <a:tc>
                  <a:txBody>
                    <a:bodyPr/>
                    <a:lstStyle/>
                    <a:p>
                      <a:pPr algn="ctr"/>
                      <a:r>
                        <a:rPr kumimoji="1" lang="ja-JP" altLang="en-US" sz="2400" dirty="0">
                          <a:latin typeface="+mn-ea"/>
                          <a:ea typeface="+mn-ea"/>
                        </a:rPr>
                        <a:t>繰返し条件</a:t>
                      </a:r>
                      <a:endParaRPr kumimoji="1" lang="en-US" altLang="ja-JP" sz="2400" dirty="0">
                        <a:latin typeface="+mn-ea"/>
                        <a:ea typeface="+mn-ea"/>
                      </a:endParaRPr>
                    </a:p>
                    <a:p>
                      <a:pPr algn="ctr"/>
                      <a:r>
                        <a:rPr kumimoji="1" lang="ja-JP" altLang="en-US" sz="2400" dirty="0">
                          <a:latin typeface="+mn-ea"/>
                          <a:ea typeface="+mn-ea"/>
                        </a:rPr>
                        <a:t>併行精度条件</a:t>
                      </a:r>
                    </a:p>
                  </a:txBody>
                  <a:tcPr marL="91431" marR="91431" marT="45726" marB="45726"/>
                </a:tc>
                <a:tc>
                  <a:txBody>
                    <a:bodyPr/>
                    <a:lstStyle/>
                    <a:p>
                      <a:pPr algn="ctr"/>
                      <a:r>
                        <a:rPr kumimoji="1" lang="ja-JP" altLang="en-US" sz="2400" dirty="0">
                          <a:latin typeface="+mn-ea"/>
                          <a:ea typeface="+mn-ea"/>
                        </a:rPr>
                        <a:t>中間再現条件</a:t>
                      </a:r>
                      <a:endParaRPr kumimoji="1" lang="en-US" altLang="ja-JP" sz="2400" dirty="0">
                        <a:latin typeface="+mn-ea"/>
                        <a:ea typeface="+mn-ea"/>
                      </a:endParaRPr>
                    </a:p>
                    <a:p>
                      <a:pPr algn="ctr"/>
                      <a:r>
                        <a:rPr kumimoji="1" lang="ja-JP" altLang="en-US" sz="2400" dirty="0">
                          <a:latin typeface="+mn-ea"/>
                          <a:ea typeface="+mn-ea"/>
                        </a:rPr>
                        <a:t>中間精度条件</a:t>
                      </a:r>
                    </a:p>
                  </a:txBody>
                  <a:tcPr marL="91431" marR="91431" marT="45726" marB="45726"/>
                </a:tc>
                <a:tc>
                  <a:txBody>
                    <a:bodyPr/>
                    <a:lstStyle/>
                    <a:p>
                      <a:pPr algn="ctr"/>
                      <a:r>
                        <a:rPr kumimoji="1" lang="ja-JP" altLang="en-US" sz="2400" dirty="0">
                          <a:latin typeface="+mn-ea"/>
                          <a:ea typeface="+mn-ea"/>
                        </a:rPr>
                        <a:t>再現条件</a:t>
                      </a:r>
                      <a:endParaRPr kumimoji="1" lang="en-US" altLang="ja-JP" sz="2400" dirty="0">
                        <a:latin typeface="+mn-ea"/>
                        <a:ea typeface="+mn-ea"/>
                      </a:endParaRPr>
                    </a:p>
                    <a:p>
                      <a:pPr algn="ctr"/>
                      <a:r>
                        <a:rPr kumimoji="1" lang="ja-JP" altLang="en-US" sz="2400" dirty="0">
                          <a:latin typeface="+mn-ea"/>
                          <a:ea typeface="+mn-ea"/>
                        </a:rPr>
                        <a:t>再現精度条件</a:t>
                      </a:r>
                    </a:p>
                  </a:txBody>
                  <a:tcPr marL="91431" marR="91431" marT="45726" marB="45726"/>
                </a:tc>
                <a:extLst>
                  <a:ext uri="{0D108BD9-81ED-4DB2-BD59-A6C34878D82A}">
                    <a16:rowId xmlns:a16="http://schemas.microsoft.com/office/drawing/2014/main" val="10001"/>
                  </a:ext>
                </a:extLst>
              </a:tr>
              <a:tr h="457257">
                <a:tc>
                  <a:txBody>
                    <a:bodyPr/>
                    <a:lstStyle/>
                    <a:p>
                      <a:pPr algn="ctr"/>
                      <a:r>
                        <a:rPr kumimoji="1" lang="ja-JP" altLang="en-US" sz="2400" dirty="0">
                          <a:latin typeface="+mn-ea"/>
                          <a:ea typeface="+mn-ea"/>
                        </a:rPr>
                        <a:t>測定手順</a:t>
                      </a:r>
                    </a:p>
                  </a:txBody>
                  <a:tcPr marL="91431" marR="91431" marT="45726" marB="45726"/>
                </a:tc>
                <a:tc>
                  <a:txBody>
                    <a:bodyPr/>
                    <a:lstStyle/>
                    <a:p>
                      <a:pPr algn="ctr"/>
                      <a:r>
                        <a:rPr kumimoji="1" lang="ja-JP" altLang="en-US" sz="2400" dirty="0">
                          <a:latin typeface="+mn-ea"/>
                          <a:ea typeface="+mn-ea"/>
                        </a:rPr>
                        <a:t>同一</a:t>
                      </a:r>
                    </a:p>
                  </a:txBody>
                  <a:tcPr marL="91431" marR="91431" marT="45726" marB="45726"/>
                </a:tc>
                <a:tc>
                  <a:txBody>
                    <a:bodyPr/>
                    <a:lstStyle/>
                    <a:p>
                      <a:pPr algn="ctr"/>
                      <a:r>
                        <a:rPr kumimoji="1" lang="ja-JP" altLang="en-US" sz="2400" dirty="0">
                          <a:latin typeface="+mn-ea"/>
                          <a:ea typeface="+mn-ea"/>
                        </a:rPr>
                        <a:t>同一</a:t>
                      </a:r>
                    </a:p>
                  </a:txBody>
                  <a:tcPr marL="91431" marR="91431" marT="45726" marB="45726"/>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2300" dirty="0">
                          <a:latin typeface="+mn-ea"/>
                          <a:ea typeface="+mn-ea"/>
                        </a:rPr>
                        <a:t>規定されていない</a:t>
                      </a:r>
                    </a:p>
                  </a:txBody>
                  <a:tcPr marL="91431" marR="91431" marT="45726" marB="45726"/>
                </a:tc>
                <a:extLst>
                  <a:ext uri="{0D108BD9-81ED-4DB2-BD59-A6C34878D82A}">
                    <a16:rowId xmlns:a16="http://schemas.microsoft.com/office/drawing/2014/main" val="10002"/>
                  </a:ext>
                </a:extLst>
              </a:tr>
              <a:tr h="457257">
                <a:tc>
                  <a:txBody>
                    <a:bodyPr/>
                    <a:lstStyle/>
                    <a:p>
                      <a:pPr algn="ctr"/>
                      <a:r>
                        <a:rPr kumimoji="1" lang="ja-JP" altLang="en-US" sz="2400" dirty="0">
                          <a:latin typeface="+mn-ea"/>
                          <a:ea typeface="+mn-ea"/>
                        </a:rPr>
                        <a:t>測定場所</a:t>
                      </a:r>
                    </a:p>
                  </a:txBody>
                  <a:tcPr marL="91431" marR="91431" marT="45726" marB="45726"/>
                </a:tc>
                <a:tc>
                  <a:txBody>
                    <a:bodyPr/>
                    <a:lstStyle/>
                    <a:p>
                      <a:pPr algn="ctr"/>
                      <a:r>
                        <a:rPr kumimoji="1" lang="ja-JP" altLang="en-US" sz="2400" dirty="0">
                          <a:latin typeface="+mn-ea"/>
                          <a:ea typeface="+mn-ea"/>
                        </a:rPr>
                        <a:t>同一</a:t>
                      </a:r>
                    </a:p>
                  </a:txBody>
                  <a:tcPr marL="91431" marR="91431" marT="45726" marB="45726"/>
                </a:tc>
                <a:tc>
                  <a:txBody>
                    <a:bodyPr/>
                    <a:lstStyle/>
                    <a:p>
                      <a:pPr algn="ctr"/>
                      <a:r>
                        <a:rPr kumimoji="1" lang="ja-JP" altLang="en-US" sz="2400" dirty="0">
                          <a:latin typeface="+mn-ea"/>
                          <a:ea typeface="+mn-ea"/>
                        </a:rPr>
                        <a:t>同一</a:t>
                      </a:r>
                    </a:p>
                  </a:txBody>
                  <a:tcPr marL="91431" marR="91431" marT="45726" marB="45726"/>
                </a:tc>
                <a:tc>
                  <a:txBody>
                    <a:bodyPr/>
                    <a:lstStyle/>
                    <a:p>
                      <a:pPr algn="ctr"/>
                      <a:r>
                        <a:rPr kumimoji="1" lang="ja-JP" altLang="en-US" sz="2400" dirty="0">
                          <a:latin typeface="+mn-ea"/>
                          <a:ea typeface="+mn-ea"/>
                        </a:rPr>
                        <a:t>異なる</a:t>
                      </a:r>
                    </a:p>
                  </a:txBody>
                  <a:tcPr marL="91431" marR="91431" marT="45726" marB="45726"/>
                </a:tc>
                <a:extLst>
                  <a:ext uri="{0D108BD9-81ED-4DB2-BD59-A6C34878D82A}">
                    <a16:rowId xmlns:a16="http://schemas.microsoft.com/office/drawing/2014/main" val="10003"/>
                  </a:ext>
                </a:extLst>
              </a:tr>
              <a:tr h="457257">
                <a:tc>
                  <a:txBody>
                    <a:bodyPr/>
                    <a:lstStyle/>
                    <a:p>
                      <a:pPr algn="ctr"/>
                      <a:r>
                        <a:rPr kumimoji="1" lang="ja-JP" altLang="en-US" sz="2400" dirty="0">
                          <a:latin typeface="+mn-ea"/>
                          <a:ea typeface="+mn-ea"/>
                        </a:rPr>
                        <a:t>オペレータ</a:t>
                      </a:r>
                    </a:p>
                  </a:txBody>
                  <a:tcPr marL="91431" marR="91431" marT="45726" marB="45726"/>
                </a:tc>
                <a:tc>
                  <a:txBody>
                    <a:bodyPr/>
                    <a:lstStyle/>
                    <a:p>
                      <a:pPr algn="ctr"/>
                      <a:r>
                        <a:rPr kumimoji="1" lang="ja-JP" altLang="en-US" sz="2400" dirty="0">
                          <a:latin typeface="+mn-ea"/>
                          <a:ea typeface="+mn-ea"/>
                        </a:rPr>
                        <a:t>同一</a:t>
                      </a:r>
                    </a:p>
                  </a:txBody>
                  <a:tcPr marL="91431" marR="91431" marT="45726" marB="45726"/>
                </a:tc>
                <a:tc>
                  <a:txBody>
                    <a:bodyPr/>
                    <a:lstStyle/>
                    <a:p>
                      <a:pPr algn="ctr"/>
                      <a:r>
                        <a:rPr kumimoji="1" lang="ja-JP" altLang="en-US" sz="2300" dirty="0">
                          <a:latin typeface="+mn-ea"/>
                          <a:ea typeface="+mn-ea"/>
                        </a:rPr>
                        <a:t>規定されていない</a:t>
                      </a:r>
                    </a:p>
                  </a:txBody>
                  <a:tcPr marL="91431" marR="91431" marT="45726" marB="45726"/>
                </a:tc>
                <a:tc>
                  <a:txBody>
                    <a:bodyPr/>
                    <a:lstStyle/>
                    <a:p>
                      <a:pPr algn="ctr"/>
                      <a:r>
                        <a:rPr kumimoji="1" lang="ja-JP" altLang="en-US" sz="2400" dirty="0">
                          <a:latin typeface="+mn-ea"/>
                          <a:ea typeface="+mn-ea"/>
                        </a:rPr>
                        <a:t>異なる</a:t>
                      </a:r>
                    </a:p>
                  </a:txBody>
                  <a:tcPr marL="91431" marR="91431" marT="45726" marB="45726"/>
                </a:tc>
                <a:extLst>
                  <a:ext uri="{0D108BD9-81ED-4DB2-BD59-A6C34878D82A}">
                    <a16:rowId xmlns:a16="http://schemas.microsoft.com/office/drawing/2014/main" val="10004"/>
                  </a:ext>
                </a:extLst>
              </a:tr>
              <a:tr h="457257">
                <a:tc>
                  <a:txBody>
                    <a:bodyPr/>
                    <a:lstStyle/>
                    <a:p>
                      <a:pPr algn="ctr"/>
                      <a:r>
                        <a:rPr kumimoji="1" lang="ja-JP" altLang="en-US" sz="2400" dirty="0">
                          <a:latin typeface="+mn-ea"/>
                          <a:ea typeface="+mn-ea"/>
                        </a:rPr>
                        <a:t>測定システム</a:t>
                      </a:r>
                    </a:p>
                  </a:txBody>
                  <a:tcPr marL="91431" marR="91431" marT="45726" marB="45726"/>
                </a:tc>
                <a:tc>
                  <a:txBody>
                    <a:bodyPr/>
                    <a:lstStyle/>
                    <a:p>
                      <a:pPr algn="ctr"/>
                      <a:r>
                        <a:rPr kumimoji="1" lang="ja-JP" altLang="en-US" sz="2400" dirty="0">
                          <a:latin typeface="+mn-ea"/>
                          <a:ea typeface="+mn-ea"/>
                        </a:rPr>
                        <a:t>同一</a:t>
                      </a:r>
                    </a:p>
                  </a:txBody>
                  <a:tcPr marL="91431" marR="91431" marT="45726" marB="45726"/>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2300" dirty="0">
                          <a:latin typeface="+mn-ea"/>
                          <a:ea typeface="+mn-ea"/>
                        </a:rPr>
                        <a:t>規定されていない</a:t>
                      </a:r>
                    </a:p>
                  </a:txBody>
                  <a:tcPr marL="91431" marR="91431" marT="45726" marB="45726"/>
                </a:tc>
                <a:tc>
                  <a:txBody>
                    <a:bodyPr/>
                    <a:lstStyle/>
                    <a:p>
                      <a:pPr algn="ctr"/>
                      <a:r>
                        <a:rPr kumimoji="1" lang="ja-JP" altLang="en-US" sz="2400" dirty="0">
                          <a:latin typeface="+mn-ea"/>
                          <a:ea typeface="+mn-ea"/>
                        </a:rPr>
                        <a:t>異なる</a:t>
                      </a:r>
                    </a:p>
                  </a:txBody>
                  <a:tcPr marL="91431" marR="91431" marT="45726" marB="45726"/>
                </a:tc>
                <a:extLst>
                  <a:ext uri="{0D108BD9-81ED-4DB2-BD59-A6C34878D82A}">
                    <a16:rowId xmlns:a16="http://schemas.microsoft.com/office/drawing/2014/main" val="10005"/>
                  </a:ext>
                </a:extLst>
              </a:tr>
              <a:tr h="457257">
                <a:tc>
                  <a:txBody>
                    <a:bodyPr/>
                    <a:lstStyle/>
                    <a:p>
                      <a:pPr algn="ctr"/>
                      <a:r>
                        <a:rPr kumimoji="1" lang="ja-JP" altLang="en-US" sz="2400" dirty="0">
                          <a:latin typeface="+mn-ea"/>
                          <a:ea typeface="+mn-ea"/>
                        </a:rPr>
                        <a:t>操作条件</a:t>
                      </a:r>
                    </a:p>
                  </a:txBody>
                  <a:tcPr marL="91431" marR="91431" marT="45726" marB="45726"/>
                </a:tc>
                <a:tc>
                  <a:txBody>
                    <a:bodyPr/>
                    <a:lstStyle/>
                    <a:p>
                      <a:pPr algn="ctr"/>
                      <a:r>
                        <a:rPr kumimoji="1" lang="ja-JP" altLang="en-US" sz="2400" dirty="0">
                          <a:latin typeface="+mn-ea"/>
                          <a:ea typeface="+mn-ea"/>
                        </a:rPr>
                        <a:t>同一</a:t>
                      </a:r>
                    </a:p>
                  </a:txBody>
                  <a:tcPr marL="91431" marR="91431" marT="45726" marB="45726"/>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2300" dirty="0">
                          <a:latin typeface="+mn-ea"/>
                          <a:ea typeface="+mn-ea"/>
                        </a:rPr>
                        <a:t>規定されていない</a:t>
                      </a:r>
                    </a:p>
                  </a:txBody>
                  <a:tcPr marL="91431" marR="91431" marT="45726" marB="45726"/>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2300" dirty="0">
                          <a:latin typeface="+mn-ea"/>
                          <a:ea typeface="+mn-ea"/>
                        </a:rPr>
                        <a:t>規定されていない</a:t>
                      </a:r>
                    </a:p>
                  </a:txBody>
                  <a:tcPr marL="91431" marR="91431" marT="45726" marB="45726"/>
                </a:tc>
                <a:extLst>
                  <a:ext uri="{0D108BD9-81ED-4DB2-BD59-A6C34878D82A}">
                    <a16:rowId xmlns:a16="http://schemas.microsoft.com/office/drawing/2014/main" val="10006"/>
                  </a:ext>
                </a:extLst>
              </a:tr>
              <a:tr h="457257">
                <a:tc>
                  <a:txBody>
                    <a:bodyPr/>
                    <a:lstStyle/>
                    <a:p>
                      <a:pPr algn="ctr"/>
                      <a:r>
                        <a:rPr kumimoji="1" lang="ja-JP" altLang="en-US" sz="2400" dirty="0">
                          <a:latin typeface="+mn-ea"/>
                          <a:ea typeface="+mn-ea"/>
                        </a:rPr>
                        <a:t>時間</a:t>
                      </a:r>
                    </a:p>
                  </a:txBody>
                  <a:tcPr marL="91431" marR="91431" marT="45726" marB="45726"/>
                </a:tc>
                <a:tc>
                  <a:txBody>
                    <a:bodyPr/>
                    <a:lstStyle/>
                    <a:p>
                      <a:pPr algn="ctr"/>
                      <a:r>
                        <a:rPr kumimoji="1" lang="ja-JP" altLang="en-US" sz="2400" dirty="0">
                          <a:latin typeface="+mn-ea"/>
                          <a:ea typeface="+mn-ea"/>
                        </a:rPr>
                        <a:t>短期間</a:t>
                      </a:r>
                    </a:p>
                  </a:txBody>
                  <a:tcPr marL="91431" marR="91431" marT="45726" marB="45726"/>
                </a:tc>
                <a:tc>
                  <a:txBody>
                    <a:bodyPr/>
                    <a:lstStyle/>
                    <a:p>
                      <a:pPr algn="ctr"/>
                      <a:r>
                        <a:rPr kumimoji="1" lang="ja-JP" altLang="en-US" sz="2400" dirty="0">
                          <a:latin typeface="+mn-ea"/>
                          <a:ea typeface="+mn-ea"/>
                        </a:rPr>
                        <a:t>長期間</a:t>
                      </a:r>
                    </a:p>
                  </a:txBody>
                  <a:tcPr marL="91431" marR="91431" marT="45726" marB="45726"/>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2300" dirty="0">
                          <a:latin typeface="+mn-ea"/>
                          <a:ea typeface="+mn-ea"/>
                        </a:rPr>
                        <a:t>規定されていない</a:t>
                      </a:r>
                    </a:p>
                  </a:txBody>
                  <a:tcPr marL="91431" marR="91431" marT="45726" marB="45726"/>
                </a:tc>
                <a:extLst>
                  <a:ext uri="{0D108BD9-81ED-4DB2-BD59-A6C34878D82A}">
                    <a16:rowId xmlns:a16="http://schemas.microsoft.com/office/drawing/2014/main" val="10007"/>
                  </a:ext>
                </a:extLst>
              </a:tr>
            </a:tbl>
          </a:graphicData>
        </a:graphic>
      </p:graphicFrame>
      <p:sp>
        <p:nvSpPr>
          <p:cNvPr id="4" name="タイトル 1">
            <a:extLst>
              <a:ext uri="{FF2B5EF4-FFF2-40B4-BE49-F238E27FC236}">
                <a16:creationId xmlns:a16="http://schemas.microsoft.com/office/drawing/2014/main" id="{DF06C50F-4AFF-4C54-B4C2-89C57C47A3C6}"/>
              </a:ext>
            </a:extLst>
          </p:cNvPr>
          <p:cNvSpPr txBox="1">
            <a:spLocks/>
          </p:cNvSpPr>
          <p:nvPr/>
        </p:nvSpPr>
        <p:spPr bwMode="auto">
          <a:xfrm>
            <a:off x="73025" y="908050"/>
            <a:ext cx="9036050" cy="804863"/>
          </a:xfrm>
          <a:prstGeom prst="rect">
            <a:avLst/>
          </a:prstGeom>
          <a:noFill/>
          <a:ln>
            <a:noFill/>
          </a:ln>
        </p:spPr>
        <p:txBody>
          <a:bodyPr anchor="ctr"/>
          <a:lst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a:lstStyle>
          <a:p>
            <a:pPr>
              <a:defRPr/>
            </a:pPr>
            <a:r>
              <a:rPr lang="ja-JP" altLang="en-US" sz="2600" kern="0" dirty="0"/>
              <a:t>同一又は類似の測定対象についての反復測定での条件の違い</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3">
            <a:extLst>
              <a:ext uri="{FF2B5EF4-FFF2-40B4-BE49-F238E27FC236}">
                <a16:creationId xmlns:a16="http://schemas.microsoft.com/office/drawing/2014/main" id="{2ACF2F09-F782-427C-88D1-A15FAF82B88A}"/>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sp>
        <p:nvSpPr>
          <p:cNvPr id="4" name="Rectangle 2">
            <a:extLst>
              <a:ext uri="{FF2B5EF4-FFF2-40B4-BE49-F238E27FC236}">
                <a16:creationId xmlns:a16="http://schemas.microsoft.com/office/drawing/2014/main" id="{30B2C246-D199-468B-9D05-8B918AEB28E1}"/>
              </a:ext>
            </a:extLst>
          </p:cNvPr>
          <p:cNvSpPr txBox="1">
            <a:spLocks noChangeArrowheads="1"/>
          </p:cNvSpPr>
          <p:nvPr/>
        </p:nvSpPr>
        <p:spPr>
          <a:xfrm>
            <a:off x="354013" y="1125538"/>
            <a:ext cx="8435975" cy="5349875"/>
          </a:xfrm>
          <a:prstGeom prst="rect">
            <a:avLst/>
          </a:prstGeom>
        </p:spPr>
        <p:txBody>
          <a:bodyPr/>
          <a:lstStyle/>
          <a:p>
            <a:pPr indent="-1700213" defTabSz="357188">
              <a:lnSpc>
                <a:spcPts val="3500"/>
              </a:lnSpc>
              <a:spcBef>
                <a:spcPts val="600"/>
              </a:spcBef>
              <a:defRPr/>
            </a:pPr>
            <a:r>
              <a:rPr lang="ja-JP" altLang="en-US" sz="2400" kern="0" dirty="0">
                <a:latin typeface="Arial" charset="0"/>
              </a:rPr>
              <a:t>・</a:t>
            </a:r>
            <a:r>
              <a:rPr lang="ja-JP" altLang="en-US" sz="2400" kern="0" spc="-100" dirty="0">
                <a:latin typeface="Arial" charset="0"/>
              </a:rPr>
              <a:t>再現性</a:t>
            </a:r>
            <a:r>
              <a:rPr lang="ja-JP" altLang="en-US" sz="2400" kern="0" spc="-500" dirty="0">
                <a:latin typeface="Arial" charset="0"/>
              </a:rPr>
              <a:t>、</a:t>
            </a:r>
            <a:r>
              <a:rPr lang="ja-JP" altLang="en-US" sz="2400" kern="0" spc="-100" dirty="0">
                <a:latin typeface="Arial" charset="0"/>
              </a:rPr>
              <a:t>再現精度について、</a:t>
            </a:r>
            <a:r>
              <a:rPr lang="en-US" altLang="ja-JP" sz="2400" kern="0" spc="-100" dirty="0">
                <a:latin typeface="Arial" charset="0"/>
              </a:rPr>
              <a:t>JIS Z8101-2</a:t>
            </a:r>
            <a:r>
              <a:rPr lang="ja-JP" altLang="en-US" sz="2400" kern="0" spc="-100" dirty="0">
                <a:latin typeface="Arial" charset="0"/>
              </a:rPr>
              <a:t>、</a:t>
            </a:r>
            <a:r>
              <a:rPr lang="en-US" altLang="ja-JP" sz="2400" kern="0" spc="-100" dirty="0">
                <a:latin typeface="Arial" charset="0"/>
              </a:rPr>
              <a:t>JIS Z8402-1</a:t>
            </a:r>
            <a:r>
              <a:rPr lang="ja-JP" altLang="en-US" sz="2400" kern="0" spc="-100" dirty="0">
                <a:latin typeface="Arial" charset="0"/>
              </a:rPr>
              <a:t>、</a:t>
            </a:r>
            <a:r>
              <a:rPr lang="en-US" altLang="ja-JP" sz="2400" kern="0" spc="-100" dirty="0">
                <a:latin typeface="Arial" charset="0"/>
              </a:rPr>
              <a:t>JIS K0211</a:t>
            </a:r>
            <a:r>
              <a:rPr lang="ja-JP" altLang="en-US" sz="2400" kern="0" spc="-100" dirty="0">
                <a:latin typeface="Arial" charset="0"/>
              </a:rPr>
              <a:t>　は、</a:t>
            </a:r>
            <a:r>
              <a:rPr lang="en-US" altLang="ja-JP" sz="2400" kern="0" spc="-100" dirty="0">
                <a:latin typeface="Arial" charset="0"/>
              </a:rPr>
              <a:t>JIS Z8103</a:t>
            </a:r>
            <a:r>
              <a:rPr lang="ja-JP" altLang="en-US" sz="2400" kern="0" spc="-100" dirty="0">
                <a:latin typeface="Arial" charset="0"/>
              </a:rPr>
              <a:t>と比較していろいろ条件が異なるので、注意が必要である。</a:t>
            </a:r>
            <a:endParaRPr lang="en-US" altLang="ja-JP" sz="2400" kern="0" spc="-100" dirty="0">
              <a:latin typeface="Arial" charset="0"/>
            </a:endParaRPr>
          </a:p>
          <a:p>
            <a:pPr indent="-1700213" defTabSz="357188">
              <a:lnSpc>
                <a:spcPts val="3500"/>
              </a:lnSpc>
              <a:spcBef>
                <a:spcPts val="0"/>
              </a:spcBef>
              <a:defRPr/>
            </a:pPr>
            <a:r>
              <a:rPr lang="ja-JP" altLang="en-US" sz="2400" kern="0" spc="-100" dirty="0">
                <a:latin typeface="Arial" charset="0"/>
              </a:rPr>
              <a:t>・</a:t>
            </a:r>
            <a:r>
              <a:rPr lang="en-US" altLang="ja-JP" sz="2400" kern="0" spc="-100" dirty="0">
                <a:latin typeface="Arial" charset="0"/>
              </a:rPr>
              <a:t>JIS Z 8103</a:t>
            </a:r>
            <a:r>
              <a:rPr lang="ja-JP" altLang="en-US" sz="2400" kern="0" spc="-100" dirty="0">
                <a:latin typeface="Arial" charset="0"/>
              </a:rPr>
              <a:t>では、「再現条件」の注記</a:t>
            </a:r>
            <a:r>
              <a:rPr lang="en-US" altLang="ja-JP" sz="2400" kern="0" spc="-100" dirty="0">
                <a:latin typeface="Arial" charset="0"/>
              </a:rPr>
              <a:t>2</a:t>
            </a:r>
            <a:r>
              <a:rPr lang="ja-JP" altLang="en-US" sz="2400" kern="0" spc="-100" dirty="0">
                <a:latin typeface="Arial" charset="0"/>
              </a:rPr>
              <a:t>に、「条件の詳述には、実行可能な程度で変更した条件及び変更しなかった条件を記載することが望ましい、」とある。</a:t>
            </a:r>
          </a:p>
          <a:p>
            <a:pPr indent="-1700213" defTabSz="357188">
              <a:lnSpc>
                <a:spcPts val="3500"/>
              </a:lnSpc>
              <a:spcBef>
                <a:spcPts val="600"/>
              </a:spcBef>
              <a:defRPr/>
            </a:pPr>
            <a:endParaRPr lang="en-US" altLang="ja-JP" sz="2400" kern="0" spc="-100" dirty="0">
              <a:latin typeface="Arial" charset="0"/>
            </a:endParaRPr>
          </a:p>
          <a:p>
            <a:pPr indent="-1700213" defTabSz="357188">
              <a:lnSpc>
                <a:spcPts val="3500"/>
              </a:lnSpc>
              <a:spcBef>
                <a:spcPts val="600"/>
              </a:spcBef>
              <a:defRPr/>
            </a:pPr>
            <a:r>
              <a:rPr lang="ja-JP" altLang="en-US" sz="3200" kern="0" spc="-100" dirty="0">
                <a:solidFill>
                  <a:srgbClr val="FFFF00"/>
                </a:solidFill>
                <a:latin typeface="Arial" charset="0"/>
              </a:rPr>
              <a:t>再現性を評価した場合には何を変更し、何を変更しなかったのかを明示すること。</a:t>
            </a:r>
            <a:endParaRPr lang="en-US" altLang="ja-JP" sz="3200" kern="0" spc="-100" dirty="0">
              <a:solidFill>
                <a:srgbClr val="FFFF00"/>
              </a:solidFill>
              <a:latin typeface="Arial" charset="0"/>
            </a:endParaRPr>
          </a:p>
          <a:p>
            <a:pPr indent="-1700213" defTabSz="357188">
              <a:lnSpc>
                <a:spcPts val="3500"/>
              </a:lnSpc>
              <a:spcBef>
                <a:spcPts val="600"/>
              </a:spcBef>
              <a:defRPr/>
            </a:pPr>
            <a:endParaRPr lang="en-US" altLang="ja-JP" sz="3200" kern="0" spc="-100" dirty="0">
              <a:solidFill>
                <a:srgbClr val="FFFF00"/>
              </a:solidFill>
              <a:latin typeface="Arial" charset="0"/>
            </a:endParaRPr>
          </a:p>
          <a:p>
            <a:pPr indent="-1700213" defTabSz="357188">
              <a:lnSpc>
                <a:spcPts val="3500"/>
              </a:lnSpc>
              <a:spcBef>
                <a:spcPts val="600"/>
              </a:spcBef>
              <a:defRPr/>
            </a:pPr>
            <a:r>
              <a:rPr lang="ja-JP" altLang="en-US" sz="2400" kern="0" spc="-100" dirty="0">
                <a:latin typeface="Arial" charset="0"/>
              </a:rPr>
              <a:t>これによって他者との齟齬が起きにくくなる！</a:t>
            </a:r>
            <a:endParaRPr lang="en-US" altLang="ja-JP" sz="2400" kern="0" spc="-100" dirty="0">
              <a:latin typeface="Arial"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3">
            <a:extLst>
              <a:ext uri="{FF2B5EF4-FFF2-40B4-BE49-F238E27FC236}">
                <a16:creationId xmlns:a16="http://schemas.microsoft.com/office/drawing/2014/main" id="{AA96CC88-B99C-4A1E-B9AE-DC9AB0F3C022}"/>
              </a:ext>
            </a:extLst>
          </p:cNvPr>
          <p:cNvSpPr>
            <a:spLocks noGrp="1" noChangeArrowheads="1"/>
          </p:cNvSpPr>
          <p:nvPr>
            <p:ph type="title"/>
          </p:nvPr>
        </p:nvSpPr>
        <p:spPr>
          <a:xfrm>
            <a:off x="457200" y="44450"/>
            <a:ext cx="8229600" cy="1143000"/>
          </a:xfrm>
          <a:noFill/>
        </p:spPr>
        <p:txBody>
          <a:bodyPr/>
          <a:lstStyle/>
          <a:p>
            <a:pPr eaLnBrk="1" hangingPunct="1"/>
            <a:r>
              <a:rPr lang="ja-JP" altLang="en-US">
                <a:solidFill>
                  <a:schemeClr val="tx1"/>
                </a:solidFill>
              </a:rPr>
              <a:t>計測用語</a:t>
            </a:r>
          </a:p>
        </p:txBody>
      </p:sp>
      <p:sp>
        <p:nvSpPr>
          <p:cNvPr id="10243" name="Rectangle 2">
            <a:extLst>
              <a:ext uri="{FF2B5EF4-FFF2-40B4-BE49-F238E27FC236}">
                <a16:creationId xmlns:a16="http://schemas.microsoft.com/office/drawing/2014/main" id="{EB5C9A17-D17A-42D3-83A6-77FF0AC3CC48}"/>
              </a:ext>
            </a:extLst>
          </p:cNvPr>
          <p:cNvSpPr txBox="1">
            <a:spLocks noChangeArrowheads="1"/>
          </p:cNvSpPr>
          <p:nvPr/>
        </p:nvSpPr>
        <p:spPr bwMode="auto">
          <a:xfrm>
            <a:off x="395288" y="1157288"/>
            <a:ext cx="8353425" cy="5353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1162050" indent="-1162050">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lnSpc>
                <a:spcPts val="3100"/>
              </a:lnSpc>
              <a:spcBef>
                <a:spcPts val="200"/>
              </a:spcBef>
              <a:buFontTx/>
              <a:buNone/>
            </a:pPr>
            <a:r>
              <a:rPr lang="en-US" altLang="ja-JP" sz="2800">
                <a:latin typeface="Times New Roman" panose="02020603050405020304" pitchFamily="18" charset="0"/>
              </a:rPr>
              <a:t>【</a:t>
            </a:r>
            <a:r>
              <a:rPr lang="ja-JP" altLang="en-US" sz="2800">
                <a:latin typeface="Times New Roman" panose="02020603050405020304" pitchFamily="18" charset="0"/>
              </a:rPr>
              <a:t>校正</a:t>
            </a:r>
            <a:r>
              <a:rPr lang="en-US" altLang="ja-JP" sz="2800">
                <a:latin typeface="Times New Roman" panose="02020603050405020304" pitchFamily="18" charset="0"/>
              </a:rPr>
              <a:t>】</a:t>
            </a:r>
          </a:p>
          <a:p>
            <a:pPr eaLnBrk="1" hangingPunct="1">
              <a:lnSpc>
                <a:spcPts val="3100"/>
              </a:lnSpc>
              <a:spcBef>
                <a:spcPts val="200"/>
              </a:spcBef>
              <a:buFontTx/>
              <a:buNone/>
            </a:pPr>
            <a:r>
              <a:rPr lang="ja-JP" altLang="en-US" sz="2800">
                <a:latin typeface="Times New Roman" panose="02020603050405020304" pitchFamily="18" charset="0"/>
              </a:rPr>
              <a:t>　　</a:t>
            </a:r>
            <a:r>
              <a:rPr lang="ja-JP" altLang="en-US" sz="2400">
                <a:latin typeface="Times New Roman" panose="02020603050405020304" pitchFamily="18" charset="0"/>
              </a:rPr>
              <a:t>指定の条件下において、第一段階で、測定標準によって</a:t>
            </a:r>
            <a:endParaRPr lang="en-US" altLang="ja-JP" sz="2400">
              <a:latin typeface="Times New Roman" panose="02020603050405020304" pitchFamily="18" charset="0"/>
            </a:endParaRPr>
          </a:p>
          <a:p>
            <a:pPr eaLnBrk="1" hangingPunct="1">
              <a:lnSpc>
                <a:spcPts val="3100"/>
              </a:lnSpc>
              <a:spcBef>
                <a:spcPts val="200"/>
              </a:spcBef>
              <a:buFontTx/>
              <a:buNone/>
            </a:pPr>
            <a:r>
              <a:rPr lang="ja-JP" altLang="en-US" sz="2400">
                <a:latin typeface="Times New Roman" panose="02020603050405020304" pitchFamily="18" charset="0"/>
              </a:rPr>
              <a:t>　提供される不確かさを伴う量の値とそれに対応する指示値と</a:t>
            </a:r>
            <a:endParaRPr lang="en-US" altLang="ja-JP" sz="2400">
              <a:latin typeface="Times New Roman" panose="02020603050405020304" pitchFamily="18" charset="0"/>
            </a:endParaRPr>
          </a:p>
          <a:p>
            <a:pPr eaLnBrk="1" hangingPunct="1">
              <a:lnSpc>
                <a:spcPts val="3100"/>
              </a:lnSpc>
              <a:spcBef>
                <a:spcPts val="200"/>
              </a:spcBef>
              <a:buFontTx/>
              <a:buNone/>
            </a:pPr>
            <a:r>
              <a:rPr lang="ja-JP" altLang="en-US" sz="2400">
                <a:latin typeface="Times New Roman" panose="02020603050405020304" pitchFamily="18" charset="0"/>
              </a:rPr>
              <a:t>　の不確かさを伴う関係を確立し、第二段階で、この情報を</a:t>
            </a:r>
            <a:endParaRPr lang="en-US" altLang="ja-JP" sz="2400">
              <a:latin typeface="Times New Roman" panose="02020603050405020304" pitchFamily="18" charset="0"/>
            </a:endParaRPr>
          </a:p>
          <a:p>
            <a:pPr eaLnBrk="1" hangingPunct="1">
              <a:lnSpc>
                <a:spcPts val="3100"/>
              </a:lnSpc>
              <a:spcBef>
                <a:spcPts val="200"/>
              </a:spcBef>
              <a:buFontTx/>
              <a:buNone/>
            </a:pPr>
            <a:r>
              <a:rPr lang="ja-JP" altLang="en-US" sz="2400">
                <a:latin typeface="Times New Roman" panose="02020603050405020304" pitchFamily="18" charset="0"/>
              </a:rPr>
              <a:t>　用いて指示値から測定結果を得るための関係を確立する操作。</a:t>
            </a:r>
            <a:endParaRPr lang="en-US" altLang="ja-JP" sz="2400">
              <a:latin typeface="Times New Roman" panose="02020603050405020304" pitchFamily="18" charset="0"/>
            </a:endParaRPr>
          </a:p>
          <a:p>
            <a:pPr eaLnBrk="1" hangingPunct="1">
              <a:lnSpc>
                <a:spcPts val="1200"/>
              </a:lnSpc>
              <a:spcBef>
                <a:spcPts val="200"/>
              </a:spcBef>
              <a:buFontTx/>
              <a:buNone/>
            </a:pPr>
            <a:endParaRPr lang="en-US" altLang="ja-JP" sz="2400">
              <a:latin typeface="Times New Roman" panose="02020603050405020304" pitchFamily="18" charset="0"/>
            </a:endParaRPr>
          </a:p>
          <a:p>
            <a:pPr eaLnBrk="1" hangingPunct="1">
              <a:lnSpc>
                <a:spcPts val="1200"/>
              </a:lnSpc>
              <a:spcBef>
                <a:spcPts val="200"/>
              </a:spcBef>
              <a:buFontTx/>
              <a:buNone/>
            </a:pPr>
            <a:endParaRPr lang="en-US" altLang="ja-JP" sz="1200">
              <a:latin typeface="Times New Roman" panose="02020603050405020304" pitchFamily="18" charset="0"/>
            </a:endParaRPr>
          </a:p>
          <a:p>
            <a:pPr eaLnBrk="1" hangingPunct="1">
              <a:lnSpc>
                <a:spcPts val="3100"/>
              </a:lnSpc>
              <a:spcBef>
                <a:spcPts val="200"/>
              </a:spcBef>
              <a:buFontTx/>
              <a:buNone/>
            </a:pPr>
            <a:r>
              <a:rPr lang="en-US" altLang="ja-JP" sz="2800">
                <a:latin typeface="Times New Roman" panose="02020603050405020304" pitchFamily="18" charset="0"/>
              </a:rPr>
              <a:t>【</a:t>
            </a:r>
            <a:r>
              <a:rPr lang="ja-JP" altLang="en-US" sz="2800">
                <a:latin typeface="Times New Roman" panose="02020603050405020304" pitchFamily="18" charset="0"/>
              </a:rPr>
              <a:t>トレーサビリティ</a:t>
            </a:r>
            <a:r>
              <a:rPr lang="en-US" altLang="ja-JP" sz="2800">
                <a:latin typeface="Times New Roman" panose="02020603050405020304" pitchFamily="18" charset="0"/>
              </a:rPr>
              <a:t>】</a:t>
            </a:r>
          </a:p>
          <a:p>
            <a:pPr eaLnBrk="1" hangingPunct="1">
              <a:lnSpc>
                <a:spcPts val="3100"/>
              </a:lnSpc>
              <a:spcBef>
                <a:spcPts val="200"/>
              </a:spcBef>
              <a:buFontTx/>
              <a:buNone/>
            </a:pPr>
            <a:r>
              <a:rPr lang="ja-JP" altLang="en-US" sz="2800">
                <a:latin typeface="Times New Roman" panose="02020603050405020304" pitchFamily="18" charset="0"/>
              </a:rPr>
              <a:t>　　</a:t>
            </a:r>
            <a:r>
              <a:rPr lang="ja-JP" altLang="en-US" sz="2400">
                <a:latin typeface="Times New Roman" panose="02020603050405020304" pitchFamily="18" charset="0"/>
              </a:rPr>
              <a:t>個々の校正が不確かさに寄与する、切れ目なく連鎖した、</a:t>
            </a:r>
            <a:endParaRPr lang="en-US" altLang="ja-JP" sz="2400">
              <a:latin typeface="Times New Roman" panose="02020603050405020304" pitchFamily="18" charset="0"/>
            </a:endParaRPr>
          </a:p>
          <a:p>
            <a:pPr eaLnBrk="1" hangingPunct="1">
              <a:lnSpc>
                <a:spcPts val="3100"/>
              </a:lnSpc>
              <a:spcBef>
                <a:spcPts val="200"/>
              </a:spcBef>
              <a:buFontTx/>
              <a:buNone/>
            </a:pPr>
            <a:r>
              <a:rPr lang="ja-JP" altLang="en-US" sz="2400">
                <a:latin typeface="Times New Roman" panose="02020603050405020304" pitchFamily="18" charset="0"/>
              </a:rPr>
              <a:t>　文書化された校正を通して、測定結果を参照基準に関係</a:t>
            </a:r>
            <a:endParaRPr lang="en-US" altLang="ja-JP" sz="2400">
              <a:latin typeface="Times New Roman" panose="02020603050405020304" pitchFamily="18" charset="0"/>
            </a:endParaRPr>
          </a:p>
          <a:p>
            <a:pPr eaLnBrk="1" hangingPunct="1">
              <a:lnSpc>
                <a:spcPts val="3100"/>
              </a:lnSpc>
              <a:spcBef>
                <a:spcPts val="200"/>
              </a:spcBef>
              <a:buFontTx/>
              <a:buNone/>
            </a:pPr>
            <a:r>
              <a:rPr lang="ja-JP" altLang="en-US" sz="2400">
                <a:latin typeface="Times New Roman" panose="02020603050405020304" pitchFamily="18" charset="0"/>
              </a:rPr>
              <a:t>　付けることができる測定結果の性質。</a:t>
            </a:r>
          </a:p>
        </p:txBody>
      </p:sp>
    </p:spTree>
  </p:cSld>
  <p:clrMapOvr>
    <a:masterClrMapping/>
  </p:clrMapOvr>
</p:sld>
</file>

<file path=ppt/theme/theme1.xml><?xml version="1.0" encoding="utf-8"?>
<a:theme xmlns:a="http://schemas.openxmlformats.org/drawingml/2006/main" name="標準デザイン">
  <a:themeElements>
    <a:clrScheme name="標準デザイン 13">
      <a:dk1>
        <a:srgbClr val="3E3E5C"/>
      </a:dk1>
      <a:lt1>
        <a:srgbClr val="FFFFFF"/>
      </a:lt1>
      <a:dk2>
        <a:srgbClr val="000078"/>
      </a:dk2>
      <a:lt2>
        <a:srgbClr val="FFFFFF"/>
      </a:lt2>
      <a:accent1>
        <a:srgbClr val="60597B"/>
      </a:accent1>
      <a:accent2>
        <a:srgbClr val="6666FF"/>
      </a:accent2>
      <a:accent3>
        <a:srgbClr val="AAAABE"/>
      </a:accent3>
      <a:accent4>
        <a:srgbClr val="DADADA"/>
      </a:accent4>
      <a:accent5>
        <a:srgbClr val="B6B5BF"/>
      </a:accent5>
      <a:accent6>
        <a:srgbClr val="5C5CE7"/>
      </a:accent6>
      <a:hlink>
        <a:srgbClr val="99CCFF"/>
      </a:hlink>
      <a:folHlink>
        <a:srgbClr val="FFFF99"/>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3">
        <a:dk1>
          <a:srgbClr val="3E3E5C"/>
        </a:dk1>
        <a:lt1>
          <a:srgbClr val="FFFFFF"/>
        </a:lt1>
        <a:dk2>
          <a:srgbClr val="000078"/>
        </a:dk2>
        <a:lt2>
          <a:srgbClr val="FFFFFF"/>
        </a:lt2>
        <a:accent1>
          <a:srgbClr val="60597B"/>
        </a:accent1>
        <a:accent2>
          <a:srgbClr val="6666FF"/>
        </a:accent2>
        <a:accent3>
          <a:srgbClr val="AAAABE"/>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1266</Words>
  <Application>Microsoft Office PowerPoint</Application>
  <PresentationFormat>画面に合わせる (4:3)</PresentationFormat>
  <Paragraphs>196</Paragraphs>
  <Slides>13</Slides>
  <Notes>12</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13</vt:i4>
      </vt:variant>
    </vt:vector>
  </HeadingPairs>
  <TitlesOfParts>
    <vt:vector size="20" baseType="lpstr">
      <vt:lpstr>Arial</vt:lpstr>
      <vt:lpstr>ＭＳ Ｐゴシック</vt:lpstr>
      <vt:lpstr>ＭＳ Ｐ明朝</vt:lpstr>
      <vt:lpstr>Tahoma</vt:lpstr>
      <vt:lpstr>Wingdings</vt:lpstr>
      <vt:lpstr>Times New Roman</vt:lpstr>
      <vt:lpstr>標準デザイン</vt:lpstr>
      <vt:lpstr>用語について PartⅠ</vt:lpstr>
      <vt:lpstr>計測用語</vt:lpstr>
      <vt:lpstr>計測用語</vt:lpstr>
      <vt:lpstr>計測用語</vt:lpstr>
      <vt:lpstr>計測用語</vt:lpstr>
      <vt:lpstr>計測用語</vt:lpstr>
      <vt:lpstr>計測用語</vt:lpstr>
      <vt:lpstr>計測用語</vt:lpstr>
      <vt:lpstr>計測用語</vt:lpstr>
      <vt:lpstr>以下参考資料</vt:lpstr>
      <vt:lpstr>計測用語</vt:lpstr>
      <vt:lpstr>計測用語</vt:lpstr>
      <vt:lpstr>計測用語</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2015-04-22T04:00:50Z</dcterms:created>
  <dcterms:modified xsi:type="dcterms:W3CDTF">2020-09-03T04:14:40Z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ddc55989-3c9e-4466-8514-eac6f80f6373_Enabled">
    <vt:lpwstr>True</vt:lpwstr>
  </property>
  <property fmtid="{D5CDD505-2E9C-101B-9397-08002B2CF9AE}" pid="3" name="MSIP_Label_ddc55989-3c9e-4466-8514-eac6f80f6373_SiteId">
    <vt:lpwstr>18a7fec8-652f-409b-8369-272d9ce80620</vt:lpwstr>
  </property>
  <property fmtid="{D5CDD505-2E9C-101B-9397-08002B2CF9AE}" pid="4" name="MSIP_Label_ddc55989-3c9e-4466-8514-eac6f80f6373_Owner">
    <vt:lpwstr>tanaka-hideyuki@aist.go.jp</vt:lpwstr>
  </property>
  <property fmtid="{D5CDD505-2E9C-101B-9397-08002B2CF9AE}" pid="5" name="MSIP_Label_ddc55989-3c9e-4466-8514-eac6f80f6373_SetDate">
    <vt:lpwstr>2020-08-07T04:56:35.6401531Z</vt:lpwstr>
  </property>
  <property fmtid="{D5CDD505-2E9C-101B-9397-08002B2CF9AE}" pid="6" name="MSIP_Label_ddc55989-3c9e-4466-8514-eac6f80f6373_Name">
    <vt:lpwstr>No Restrictions</vt:lpwstr>
  </property>
  <property fmtid="{D5CDD505-2E9C-101B-9397-08002B2CF9AE}" pid="7" name="MSIP_Label_ddc55989-3c9e-4466-8514-eac6f80f6373_Application">
    <vt:lpwstr>Microsoft Azure Information Protection</vt:lpwstr>
  </property>
  <property fmtid="{D5CDD505-2E9C-101B-9397-08002B2CF9AE}" pid="8" name="MSIP_Label_ddc55989-3c9e-4466-8514-eac6f80f6373_ActionId">
    <vt:lpwstr>820855e6-c0b0-4ffa-b95c-146abac0c3f9</vt:lpwstr>
  </property>
  <property fmtid="{D5CDD505-2E9C-101B-9397-08002B2CF9AE}" pid="9" name="MSIP_Label_ddc55989-3c9e-4466-8514-eac6f80f6373_Extended_MSFT_Method">
    <vt:lpwstr>Manual</vt:lpwstr>
  </property>
  <property fmtid="{D5CDD505-2E9C-101B-9397-08002B2CF9AE}" pid="10" name="Sensitivity">
    <vt:lpwstr>No Restrictions</vt:lpwstr>
  </property>
</Properties>
</file>