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7"/>
  </p:notesMasterIdLst>
  <p:handoutMasterIdLst>
    <p:handoutMasterId r:id="rId8"/>
  </p:handoutMasterIdLst>
  <p:sldIdLst>
    <p:sldId id="272" r:id="rId2"/>
    <p:sldId id="257" r:id="rId3"/>
    <p:sldId id="271" r:id="rId4"/>
    <p:sldId id="260" r:id="rId5"/>
    <p:sldId id="261" r:id="rId6"/>
  </p:sldIdLst>
  <p:sldSz cx="9144000" cy="6858000" type="screen4x3"/>
  <p:notesSz cx="7099300" cy="102346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77" y="451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>
            <a:extLst>
              <a:ext uri="{FF2B5EF4-FFF2-40B4-BE49-F238E27FC236}">
                <a16:creationId xmlns:a16="http://schemas.microsoft.com/office/drawing/2014/main" id="{CA1DD007-8787-4924-A45C-C8C16AAE861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4819" name="Rectangle 3">
            <a:extLst>
              <a:ext uri="{FF2B5EF4-FFF2-40B4-BE49-F238E27FC236}">
                <a16:creationId xmlns:a16="http://schemas.microsoft.com/office/drawing/2014/main" id="{69E071C2-28CC-4B13-A66E-8E166C784C0A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4820" name="Rectangle 4">
            <a:extLst>
              <a:ext uri="{FF2B5EF4-FFF2-40B4-BE49-F238E27FC236}">
                <a16:creationId xmlns:a16="http://schemas.microsoft.com/office/drawing/2014/main" id="{63CF19EE-E7F6-4A2B-8448-E35BE04F66AF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7-2：演習-金属棒直径測定</a:t>
            </a:r>
          </a:p>
        </p:txBody>
      </p:sp>
      <p:sp>
        <p:nvSpPr>
          <p:cNvPr id="34821" name="Rectangle 5">
            <a:extLst>
              <a:ext uri="{FF2B5EF4-FFF2-40B4-BE49-F238E27FC236}">
                <a16:creationId xmlns:a16="http://schemas.microsoft.com/office/drawing/2014/main" id="{AB51FC47-3786-438E-9838-A5DB47C8FE7E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33E393A5-EA5D-4A59-9999-FFC14218E42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>
            <a:extLst>
              <a:ext uri="{FF2B5EF4-FFF2-40B4-BE49-F238E27FC236}">
                <a16:creationId xmlns:a16="http://schemas.microsoft.com/office/drawing/2014/main" id="{8E84352E-BF0B-411C-9355-E47E20D4C58B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9699" name="Rectangle 3">
            <a:extLst>
              <a:ext uri="{FF2B5EF4-FFF2-40B4-BE49-F238E27FC236}">
                <a16:creationId xmlns:a16="http://schemas.microsoft.com/office/drawing/2014/main" id="{D890EF92-FC4B-46C8-BBAA-5273FF68EE75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DB203116-8E80-4F88-89FA-2C67F5E136FA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8350"/>
            <a:ext cx="5118100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9701" name="Rectangle 5">
            <a:extLst>
              <a:ext uri="{FF2B5EF4-FFF2-40B4-BE49-F238E27FC236}">
                <a16:creationId xmlns:a16="http://schemas.microsoft.com/office/drawing/2014/main" id="{6BA40C2C-F689-4A91-9278-1661A86B1E7E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29702" name="Rectangle 6">
            <a:extLst>
              <a:ext uri="{FF2B5EF4-FFF2-40B4-BE49-F238E27FC236}">
                <a16:creationId xmlns:a16="http://schemas.microsoft.com/office/drawing/2014/main" id="{77DA0B8C-C32D-4F5D-B362-957A7D953600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defTabSz="990600" eaLnBrk="1" hangingPunct="1">
              <a:defRPr sz="13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7-2：演習-金属棒直径測定</a:t>
            </a:r>
          </a:p>
        </p:txBody>
      </p:sp>
      <p:sp>
        <p:nvSpPr>
          <p:cNvPr id="29703" name="Rectangle 7">
            <a:extLst>
              <a:ext uri="{FF2B5EF4-FFF2-40B4-BE49-F238E27FC236}">
                <a16:creationId xmlns:a16="http://schemas.microsoft.com/office/drawing/2014/main" id="{C379B853-CEE8-4DD3-93FB-BFDA3DF904A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48" tIns="49524" rIns="99048" bIns="49524" numCol="1" anchor="b" anchorCtr="0" compatLnSpc="1">
            <a:prstTxWarp prst="textNoShape">
              <a:avLst/>
            </a:prstTxWarp>
          </a:bodyPr>
          <a:lstStyle>
            <a:lvl1pPr algn="r" defTabSz="990600" eaLnBrk="1" hangingPunct="1">
              <a:defRPr sz="1300" smtClean="0"/>
            </a:lvl1pPr>
          </a:lstStyle>
          <a:p>
            <a:pPr>
              <a:defRPr/>
            </a:pPr>
            <a:fld id="{3A492015-2020-4325-9700-60EDC9BB98A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6">
            <a:extLst>
              <a:ext uri="{FF2B5EF4-FFF2-40B4-BE49-F238E27FC236}">
                <a16:creationId xmlns:a16="http://schemas.microsoft.com/office/drawing/2014/main" id="{C84C48EA-B3FB-4CEF-9DCF-BD2B276EF8CC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7-2：演習-金属棒直径測定</a:t>
            </a:r>
          </a:p>
        </p:txBody>
      </p:sp>
      <p:sp>
        <p:nvSpPr>
          <p:cNvPr id="5123" name="Rectangle 2">
            <a:extLst>
              <a:ext uri="{FF2B5EF4-FFF2-40B4-BE49-F238E27FC236}">
                <a16:creationId xmlns:a16="http://schemas.microsoft.com/office/drawing/2014/main" id="{8D6786DF-1EF9-4437-84A8-F603C377C0D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5124" name="Rectangle 3">
            <a:extLst>
              <a:ext uri="{FF2B5EF4-FFF2-40B4-BE49-F238E27FC236}">
                <a16:creationId xmlns:a16="http://schemas.microsoft.com/office/drawing/2014/main" id="{562BDE42-5447-4199-8F1E-5A78883FD05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6">
            <a:extLst>
              <a:ext uri="{FF2B5EF4-FFF2-40B4-BE49-F238E27FC236}">
                <a16:creationId xmlns:a16="http://schemas.microsoft.com/office/drawing/2014/main" id="{7D966961-7076-4909-88B7-BE5275A74DD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7-2：演習-金属棒直径測定</a:t>
            </a:r>
          </a:p>
        </p:txBody>
      </p:sp>
      <p:sp>
        <p:nvSpPr>
          <p:cNvPr id="7171" name="Rectangle 2">
            <a:extLst>
              <a:ext uri="{FF2B5EF4-FFF2-40B4-BE49-F238E27FC236}">
                <a16:creationId xmlns:a16="http://schemas.microsoft.com/office/drawing/2014/main" id="{104207A3-5005-4E8D-817F-88EAE5E0F4C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7172" name="Rectangle 3">
            <a:extLst>
              <a:ext uri="{FF2B5EF4-FFF2-40B4-BE49-F238E27FC236}">
                <a16:creationId xmlns:a16="http://schemas.microsoft.com/office/drawing/2014/main" id="{4467B436-F336-4F8A-8AAF-3D90F9EA2E0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6">
            <a:extLst>
              <a:ext uri="{FF2B5EF4-FFF2-40B4-BE49-F238E27FC236}">
                <a16:creationId xmlns:a16="http://schemas.microsoft.com/office/drawing/2014/main" id="{0336B684-2285-4BC5-858D-DE92B945BEB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7-2：演習-金属棒直径測定</a:t>
            </a:r>
          </a:p>
        </p:txBody>
      </p:sp>
      <p:sp>
        <p:nvSpPr>
          <p:cNvPr id="9219" name="Rectangle 2">
            <a:extLst>
              <a:ext uri="{FF2B5EF4-FFF2-40B4-BE49-F238E27FC236}">
                <a16:creationId xmlns:a16="http://schemas.microsoft.com/office/drawing/2014/main" id="{68F1DEB9-44BF-444F-A222-0121ED79352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9220" name="Rectangle 3">
            <a:extLst>
              <a:ext uri="{FF2B5EF4-FFF2-40B4-BE49-F238E27FC236}">
                <a16:creationId xmlns:a16="http://schemas.microsoft.com/office/drawing/2014/main" id="{E7B91EE8-9BEB-4BA4-AC54-6F5B0AFB090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6">
            <a:extLst>
              <a:ext uri="{FF2B5EF4-FFF2-40B4-BE49-F238E27FC236}">
                <a16:creationId xmlns:a16="http://schemas.microsoft.com/office/drawing/2014/main" id="{4F1EB0ED-5F3E-47E7-B1C9-08CCE633E850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7-2：演習-金属棒直径測定</a:t>
            </a:r>
          </a:p>
        </p:txBody>
      </p:sp>
      <p:sp>
        <p:nvSpPr>
          <p:cNvPr id="11267" name="Rectangle 2">
            <a:extLst>
              <a:ext uri="{FF2B5EF4-FFF2-40B4-BE49-F238E27FC236}">
                <a16:creationId xmlns:a16="http://schemas.microsoft.com/office/drawing/2014/main" id="{EC0C9021-D6D4-4C1A-A269-490F4C9B505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11268" name="Rectangle 3">
            <a:extLst>
              <a:ext uri="{FF2B5EF4-FFF2-40B4-BE49-F238E27FC236}">
                <a16:creationId xmlns:a16="http://schemas.microsoft.com/office/drawing/2014/main" id="{B9F8CFF9-56AC-40E2-A8AE-89B25F04E4F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6">
            <a:extLst>
              <a:ext uri="{FF2B5EF4-FFF2-40B4-BE49-F238E27FC236}">
                <a16:creationId xmlns:a16="http://schemas.microsoft.com/office/drawing/2014/main" id="{072E93D7-3765-478E-80E0-1A7FFEC20B6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90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/>
              <a:t>7-2：演習-金属棒直径測定</a:t>
            </a:r>
          </a:p>
        </p:txBody>
      </p:sp>
      <p:sp>
        <p:nvSpPr>
          <p:cNvPr id="13315" name="Rectangle 2">
            <a:extLst>
              <a:ext uri="{FF2B5EF4-FFF2-40B4-BE49-F238E27FC236}">
                <a16:creationId xmlns:a16="http://schemas.microsoft.com/office/drawing/2014/main" id="{DC9C0F87-F986-4476-90C0-81A299C8EC5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92188" y="768350"/>
            <a:ext cx="5114925" cy="3836988"/>
          </a:xfrm>
          <a:ln/>
        </p:spPr>
      </p:sp>
      <p:sp>
        <p:nvSpPr>
          <p:cNvPr id="13316" name="Rectangle 3">
            <a:extLst>
              <a:ext uri="{FF2B5EF4-FFF2-40B4-BE49-F238E27FC236}">
                <a16:creationId xmlns:a16="http://schemas.microsoft.com/office/drawing/2014/main" id="{D9EF2883-A3A4-4D97-A951-02B9117D4B7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AD47DD7-A8D8-4621-ABAA-E5F37341581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2626A0BF-E31F-4463-944E-2B094FF22BE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874203C-AF6C-4A8C-B0AA-9CC2D6B4385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EB6AEB-8428-46D6-BFB1-8D7435E195E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945284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0F2EF261-3838-4594-B7A6-8E83F2F9523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9C0B2B3-C88C-45FB-BDD7-9906D86DBBF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70F437D-3755-4861-8DC2-2F01BC3A8AC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FEC5BC-AC8B-4924-B137-46D26E7C84E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45409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AA0EAD0-7D36-4731-A1E8-42EF61D7F21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8DB5CA5-C2FB-4C36-B985-8C6C34F7BB3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3DD7CB64-41ED-427A-B941-3E7C095C151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060FE3-43C2-4D0E-AB56-30545431023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38476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タイトル、テキスト、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6" name="Rectangle 4">
            <a:extLst>
              <a:ext uri="{FF2B5EF4-FFF2-40B4-BE49-F238E27FC236}">
                <a16:creationId xmlns:a16="http://schemas.microsoft.com/office/drawing/2014/main" id="{9A90C081-E1C0-4CCE-A66F-90AB5398280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5">
            <a:extLst>
              <a:ext uri="{FF2B5EF4-FFF2-40B4-BE49-F238E27FC236}">
                <a16:creationId xmlns:a16="http://schemas.microsoft.com/office/drawing/2014/main" id="{FBE192C1-8E3B-4244-B551-5DD9EAC3B6E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6">
            <a:extLst>
              <a:ext uri="{FF2B5EF4-FFF2-40B4-BE49-F238E27FC236}">
                <a16:creationId xmlns:a16="http://schemas.microsoft.com/office/drawing/2014/main" id="{854729BD-4A43-44DB-878F-EF827D69930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8424F9-A203-4991-8D80-D688FFA0C3D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124977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タイトル、テキスト、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06A7CA9-9672-4262-B18D-02FED212543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C23F406-298F-4814-892A-B1823BAF300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731AE2-8681-4EA3-A080-49C6CF97B84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1E9597-0C0E-4829-8186-EBE81EC0B40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751853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タイトルと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表プレースホルダ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ja-JP" altLang="en-US" noProof="0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F2F7C8C-D5FF-473C-AEAF-998F678336F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DE10B61-92AA-4A2D-95FC-95B215973A8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5EB0247-8731-4115-B4B9-229A717A9ED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F4B7E5-36B8-493E-85FF-199727534E1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49020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70F25C0-D0BF-4C90-9F92-3486A4D1231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2F6BE6C-ECA0-471B-86C9-18C653CADA7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425402F-11CD-4A6C-BB2A-BEF170DCE86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F10F7-6538-43EC-AE5F-A391DECB08F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87891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8A27FF7-D01C-454C-BE5A-1CE656E652A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42F8307-1A40-46ED-BCC2-9287006C154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61F42E8-B67F-4243-ADD2-FA6F31AD3B7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2BFB71-AF4D-4B85-BD80-A2EEC751802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860977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1304FA1-A5B0-4CB5-B9B8-69B17314A75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E05BCF6-16C3-402D-8A76-EC9907BC3B6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E47BDDD-1101-4308-8181-878DBED1CA5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1CCBC4-4DB8-4E84-99C7-5CDDFCEF399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32918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A9118871-9F13-456B-80ED-0E1AABC82C1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AF19B225-3AB7-4972-901F-37CAC5EB811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32F96BD8-1EE2-409A-9F74-ED317CE3F02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FBEBA-056A-461A-93E8-7644E510887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18467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9FC0105E-9727-4526-B24F-6B81C69A050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D8A1104E-0470-4CBD-A1D9-1CA41EFCB21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06B863C5-7948-47B1-BBF1-5A8E352F95F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484F71-AFE0-44A9-9C78-760BCCBE0C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9581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C4AD5ECD-06DF-44C8-874F-A6BF219CCDB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92E63272-6806-4A54-A105-6B2FD4DAFDD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302D1DAE-9E13-4B96-967C-2BE8D8E7BDC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BC6E42-4186-4414-8987-8A13C7360B5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12461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0F21C6C-D78B-4DC4-899A-ED1919EA375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7D01D7F-BE81-42CF-B1C6-5CBC8E734F2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1C9B2AD-428F-4D68-9978-49A6B9AFC00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88DB70-00E4-4C50-8669-9E169F77CB6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21499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4F9DDD6-7A23-4458-9127-B1C47F5A7E8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F9EE413-19EC-45CD-A57C-D5D0F0E4E74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C327237-D430-4161-81D8-7B90382A01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BD9578-D995-4613-B19C-FE20F7715E5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0387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9699A231-7D9A-48A8-B0F7-A44FB70E662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43CAAFB3-1A9A-498C-87E6-1973F17343C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27652" name="Rectangle 4">
            <a:extLst>
              <a:ext uri="{FF2B5EF4-FFF2-40B4-BE49-F238E27FC236}">
                <a16:creationId xmlns:a16="http://schemas.microsoft.com/office/drawing/2014/main" id="{8B8B2C1A-CC74-42F7-B184-5130653C60B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7653" name="Rectangle 5">
            <a:extLst>
              <a:ext uri="{FF2B5EF4-FFF2-40B4-BE49-F238E27FC236}">
                <a16:creationId xmlns:a16="http://schemas.microsoft.com/office/drawing/2014/main" id="{7ED81171-6593-481B-9286-A40AD75E76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7654" name="Rectangle 6">
            <a:extLst>
              <a:ext uri="{FF2B5EF4-FFF2-40B4-BE49-F238E27FC236}">
                <a16:creationId xmlns:a16="http://schemas.microsoft.com/office/drawing/2014/main" id="{E3EF16C2-04FE-46D5-8068-653222C6B6B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AE9418BA-9E37-45B7-8336-1E672DF88D3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  <p:sldLayoutId id="2147483663" r:id="rId12"/>
    <p:sldLayoutId id="2147483664" r:id="rId13"/>
    <p:sldLayoutId id="2147483665" r:id="rId14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>
            <a:extLst>
              <a:ext uri="{FF2B5EF4-FFF2-40B4-BE49-F238E27FC236}">
                <a16:creationId xmlns:a16="http://schemas.microsoft.com/office/drawing/2014/main" id="{94CBEE0A-461C-498B-BB72-C6FF90D992C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2130425"/>
            <a:ext cx="7772400" cy="735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000" dirty="0">
                <a:latin typeface="Arial" charset="0"/>
              </a:rPr>
              <a:t>演習：金属棒の直径</a:t>
            </a:r>
            <a:endParaRPr lang="ja-JP" altLang="en-US" sz="4000" kern="0" dirty="0">
              <a:latin typeface="+mj-lt"/>
              <a:ea typeface="+mj-ea"/>
              <a:cs typeface="+mj-cs"/>
            </a:endParaRP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7AD48771-3085-4E9B-BFEA-F115D18FE7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371600" y="3886200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計測標準フォーラム</a:t>
            </a:r>
          </a:p>
          <a:p>
            <a:pPr marL="342900" indent="-342900" algn="ctr" eaLnBrk="1" hangingPunct="1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計量標準等トレーサビリティ導入に関する調査研究</a:t>
            </a:r>
            <a:r>
              <a:rPr lang="en-US" altLang="ja-JP" sz="3200" kern="0" dirty="0">
                <a:latin typeface="+mn-lt"/>
                <a:ea typeface="+mn-ea"/>
              </a:rPr>
              <a:t>WG2</a:t>
            </a:r>
          </a:p>
        </p:txBody>
      </p:sp>
      <p:sp>
        <p:nvSpPr>
          <p:cNvPr id="4100" name="Text Box 4">
            <a:extLst>
              <a:ext uri="{FF2B5EF4-FFF2-40B4-BE49-F238E27FC236}">
                <a16:creationId xmlns:a16="http://schemas.microsoft.com/office/drawing/2014/main" id="{69D5039C-731D-49F2-9192-4857A395FD9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08400" y="5911850"/>
            <a:ext cx="54356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制作</a:t>
            </a:r>
            <a:r>
              <a:rPr lang="ja-JP" altLang="en-US" sz="1800">
                <a:latin typeface="Tahoma" panose="020B0604030504040204" pitchFamily="34" charset="0"/>
                <a:sym typeface="Wingdings" panose="05000000000000000000" pitchFamily="2" charset="2"/>
              </a:rPr>
              <a:t>：</a:t>
            </a:r>
            <a:r>
              <a:rPr lang="ja-JP" altLang="en-US" sz="1800">
                <a:latin typeface="Tahoma" panose="020B0604030504040204" pitchFamily="34" charset="0"/>
              </a:rPr>
              <a:t>産業技術総合研究所　計量標準総合センター　　</a:t>
            </a:r>
          </a:p>
          <a:p>
            <a:pPr algn="r" eaLnBrk="1" hangingPunct="1">
              <a:spcBef>
                <a:spcPct val="0"/>
              </a:spcBef>
              <a:buFontTx/>
              <a:buNone/>
            </a:pPr>
            <a:r>
              <a:rPr lang="ja-JP" altLang="en-US" sz="1800">
                <a:latin typeface="Tahoma" panose="020B0604030504040204" pitchFamily="34" charset="0"/>
              </a:rPr>
              <a:t>田中秀幸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:a16="http://schemas.microsoft.com/office/drawing/2014/main" id="{3F7A3031-8FF5-4173-8A05-D5EB68459E5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演習：金属棒の直径</a:t>
            </a:r>
          </a:p>
        </p:txBody>
      </p:sp>
      <p:sp>
        <p:nvSpPr>
          <p:cNvPr id="6147" name="Rectangle 3">
            <a:extLst>
              <a:ext uri="{FF2B5EF4-FFF2-40B4-BE49-F238E27FC236}">
                <a16:creationId xmlns:a16="http://schemas.microsoft.com/office/drawing/2014/main" id="{88E59E97-838B-4054-AF42-EC37B4C10D2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68313" y="2133600"/>
            <a:ext cx="8229600" cy="1828800"/>
          </a:xfrm>
        </p:spPr>
        <p:txBody>
          <a:bodyPr/>
          <a:lstStyle/>
          <a:p>
            <a:pPr eaLnBrk="1" hangingPunct="1"/>
            <a:r>
              <a:rPr lang="ja-JP" altLang="en-US" dirty="0"/>
              <a:t>ノギスで金属で出来た円柱の直径を場所を変えて</a:t>
            </a:r>
            <a:r>
              <a:rPr lang="en-US" altLang="ja-JP" dirty="0"/>
              <a:t>5</a:t>
            </a:r>
            <a:r>
              <a:rPr lang="ja-JP" altLang="en-US" dirty="0"/>
              <a:t>回測定し，その平均値を直径とする．</a:t>
            </a:r>
          </a:p>
          <a:p>
            <a:pPr eaLnBrk="1" hangingPunct="1"/>
            <a:r>
              <a:rPr lang="ja-JP" altLang="en-US" dirty="0"/>
              <a:t>また，測定時の温度は</a:t>
            </a:r>
            <a:r>
              <a:rPr lang="en-US" altLang="ja-JP" dirty="0"/>
              <a:t>20 ℃</a:t>
            </a:r>
            <a:r>
              <a:rPr lang="ja-JP" altLang="en-US" dirty="0"/>
              <a:t>で行う．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FE843489-02DE-417D-93CA-9C99BABC162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問題：タイプ</a:t>
            </a:r>
            <a:r>
              <a:rPr lang="en-US" altLang="ja-JP">
                <a:solidFill>
                  <a:schemeClr val="tx1"/>
                </a:solidFill>
              </a:rPr>
              <a:t>A</a:t>
            </a:r>
            <a:r>
              <a:rPr lang="ja-JP" altLang="en-US">
                <a:solidFill>
                  <a:schemeClr val="tx1"/>
                </a:solidFill>
              </a:rPr>
              <a:t>の不確かさ</a:t>
            </a:r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159C6795-F766-4C91-B100-DD60A0CA8D5C}"/>
              </a:ext>
            </a:extLst>
          </p:cNvPr>
          <p:cNvSpPr>
            <a:spLocks noGrp="1" noChangeArrowheads="1"/>
          </p:cNvSpPr>
          <p:nvPr>
            <p:ph type="body" sz="half" idx="1"/>
          </p:nvPr>
        </p:nvSpPr>
        <p:spPr>
          <a:xfrm>
            <a:off x="179388" y="1600200"/>
            <a:ext cx="8713787" cy="9652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ja-JP" altLang="en-US" sz="2800"/>
              <a:t>金属棒の直径をノギスで測り以下のような結果を得た．</a:t>
            </a:r>
          </a:p>
        </p:txBody>
      </p:sp>
      <p:sp>
        <p:nvSpPr>
          <p:cNvPr id="8196" name="Text Box 24">
            <a:extLst>
              <a:ext uri="{FF2B5EF4-FFF2-40B4-BE49-F238E27FC236}">
                <a16:creationId xmlns:a16="http://schemas.microsoft.com/office/drawing/2014/main" id="{79F534BD-85AE-4476-A553-82ECC9CF862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236296" y="4005263"/>
            <a:ext cx="1425390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latin typeface="Tahoma" panose="020B0604030504040204" pitchFamily="34" charset="0"/>
              </a:rPr>
              <a:t>単位</a:t>
            </a:r>
            <a:r>
              <a:rPr lang="en-US" altLang="ja-JP" sz="2400" dirty="0">
                <a:latin typeface="Tahoma" panose="020B0604030504040204" pitchFamily="34" charset="0"/>
              </a:rPr>
              <a:t>:mm</a:t>
            </a:r>
            <a:endParaRPr lang="ja-JP" altLang="en-US" sz="2400" dirty="0">
              <a:latin typeface="Tahoma" panose="020B0604030504040204" pitchFamily="34" charset="0"/>
            </a:endParaRPr>
          </a:p>
        </p:txBody>
      </p:sp>
      <p:sp>
        <p:nvSpPr>
          <p:cNvPr id="8197" name="Text Box 25">
            <a:extLst>
              <a:ext uri="{FF2B5EF4-FFF2-40B4-BE49-F238E27FC236}">
                <a16:creationId xmlns:a16="http://schemas.microsoft.com/office/drawing/2014/main" id="{47896BDF-EB39-45A9-BC68-2656C760F0C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79388" y="4724400"/>
            <a:ext cx="8964612" cy="1554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>
                <a:solidFill>
                  <a:srgbClr val="FFFF00"/>
                </a:solidFill>
                <a:latin typeface="Tahoma" panose="020B0604030504040204" pitchFamily="34" charset="0"/>
              </a:rPr>
              <a:t>この測定における平均値，実験標準偏差，平均値の実験標準偏差を求め，バジェットシートに記号，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>
                <a:solidFill>
                  <a:srgbClr val="FFFF00"/>
                </a:solidFill>
                <a:latin typeface="Tahoma" panose="020B0604030504040204" pitchFamily="34" charset="0"/>
              </a:rPr>
              <a:t>不確かさ要因，値，確率分布，除数を書き込め．</a:t>
            </a:r>
          </a:p>
        </p:txBody>
      </p:sp>
      <p:graphicFrame>
        <p:nvGraphicFramePr>
          <p:cNvPr id="21582" name="Group 78">
            <a:extLst>
              <a:ext uri="{FF2B5EF4-FFF2-40B4-BE49-F238E27FC236}">
                <a16:creationId xmlns:a16="http://schemas.microsoft.com/office/drawing/2014/main" id="{47AC9F52-7ED7-4DB8-B35A-F55EF4EF012C}"/>
              </a:ext>
            </a:extLst>
          </p:cNvPr>
          <p:cNvGraphicFramePr>
            <a:graphicFrameLocks noGrp="1"/>
          </p:cNvGraphicFramePr>
          <p:nvPr>
            <p:ph sz="quarter" idx="3"/>
          </p:nvPr>
        </p:nvGraphicFramePr>
        <p:xfrm>
          <a:off x="457200" y="2894013"/>
          <a:ext cx="8075613" cy="1038226"/>
        </p:xfrm>
        <a:graphic>
          <a:graphicData uri="http://schemas.openxmlformats.org/drawingml/2006/table">
            <a:tbl>
              <a:tblPr/>
              <a:tblGrid>
                <a:gridCol w="16144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60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144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160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61448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191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T="45734" marB="4573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4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5</a:t>
                      </a:r>
                      <a:r>
                        <a:rPr kumimoji="1" lang="ja-JP" altLang="en-US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回目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191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T="45734" marB="4573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1576" name="Text Box 72">
            <a:extLst>
              <a:ext uri="{FF2B5EF4-FFF2-40B4-BE49-F238E27FC236}">
                <a16:creationId xmlns:a16="http://schemas.microsoft.com/office/drawing/2014/main" id="{0AFA5D06-19F5-40A1-B257-73CE803F6B1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3429000"/>
            <a:ext cx="1600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2800">
                <a:latin typeface="Tahoma" panose="020B0604030504040204" pitchFamily="34" charset="0"/>
              </a:rPr>
              <a:t>32.35</a:t>
            </a:r>
          </a:p>
        </p:txBody>
      </p:sp>
      <p:sp>
        <p:nvSpPr>
          <p:cNvPr id="21577" name="Text Box 73">
            <a:extLst>
              <a:ext uri="{FF2B5EF4-FFF2-40B4-BE49-F238E27FC236}">
                <a16:creationId xmlns:a16="http://schemas.microsoft.com/office/drawing/2014/main" id="{5CD3F07C-FAB6-45B2-B8C6-695C5EF83F5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57400" y="3429000"/>
            <a:ext cx="1600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2800">
                <a:latin typeface="Tahoma" panose="020B0604030504040204" pitchFamily="34" charset="0"/>
              </a:rPr>
              <a:t>32.23</a:t>
            </a:r>
          </a:p>
        </p:txBody>
      </p:sp>
      <p:sp>
        <p:nvSpPr>
          <p:cNvPr id="21578" name="Text Box 74">
            <a:extLst>
              <a:ext uri="{FF2B5EF4-FFF2-40B4-BE49-F238E27FC236}">
                <a16:creationId xmlns:a16="http://schemas.microsoft.com/office/drawing/2014/main" id="{994AFFC5-612F-4A50-8C49-10AE42639B5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57600" y="3429000"/>
            <a:ext cx="1676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2800">
                <a:latin typeface="Tahoma" panose="020B0604030504040204" pitchFamily="34" charset="0"/>
              </a:rPr>
              <a:t>32.33</a:t>
            </a:r>
          </a:p>
        </p:txBody>
      </p:sp>
      <p:sp>
        <p:nvSpPr>
          <p:cNvPr id="21579" name="Text Box 75">
            <a:extLst>
              <a:ext uri="{FF2B5EF4-FFF2-40B4-BE49-F238E27FC236}">
                <a16:creationId xmlns:a16="http://schemas.microsoft.com/office/drawing/2014/main" id="{C0F53032-5966-4B4C-9695-F437199C15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34000" y="3429000"/>
            <a:ext cx="15240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2800">
                <a:latin typeface="Tahoma" panose="020B0604030504040204" pitchFamily="34" charset="0"/>
              </a:rPr>
              <a:t>32.21</a:t>
            </a:r>
          </a:p>
        </p:txBody>
      </p:sp>
      <p:sp>
        <p:nvSpPr>
          <p:cNvPr id="21580" name="Text Box 76">
            <a:extLst>
              <a:ext uri="{FF2B5EF4-FFF2-40B4-BE49-F238E27FC236}">
                <a16:creationId xmlns:a16="http://schemas.microsoft.com/office/drawing/2014/main" id="{FAAD1F2A-24FA-432F-9DFD-6376437B348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34200" y="3429000"/>
            <a:ext cx="15240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2800">
                <a:latin typeface="Tahoma" panose="020B0604030504040204" pitchFamily="34" charset="0"/>
              </a:rPr>
              <a:t>32.18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15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15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215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215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21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76" grpId="0" autoUpdateAnimBg="0"/>
      <p:bldP spid="21577" grpId="0" autoUpdateAnimBg="0"/>
      <p:bldP spid="21578" grpId="0" autoUpdateAnimBg="0"/>
      <p:bldP spid="21579" grpId="0" autoUpdateAnimBg="0"/>
      <p:bldP spid="21580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FCB62E2D-37E2-4A1F-AFF2-3BF8BAA84CD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解答：タイプ</a:t>
            </a:r>
            <a:r>
              <a:rPr lang="en-US" altLang="ja-JP">
                <a:solidFill>
                  <a:schemeClr val="tx1"/>
                </a:solidFill>
              </a:rPr>
              <a:t>A</a:t>
            </a:r>
            <a:r>
              <a:rPr lang="ja-JP" altLang="en-US">
                <a:solidFill>
                  <a:schemeClr val="tx1"/>
                </a:solidFill>
              </a:rPr>
              <a:t>の不確かさ</a:t>
            </a:r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3FF0BDB6-6F8C-4D08-B3F7-8D3EDD48758B}"/>
              </a:ext>
            </a:extLst>
          </p:cNvPr>
          <p:cNvSpPr>
            <a:spLocks noGrp="1" noChangeArrowheads="1"/>
          </p:cNvSpPr>
          <p:nvPr>
            <p:ph type="body" sz="half" idx="1"/>
          </p:nvPr>
        </p:nvSpPr>
        <p:spPr>
          <a:xfrm>
            <a:off x="395288" y="1484313"/>
            <a:ext cx="8218487" cy="892175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ja-JP" altLang="en-US" sz="2800"/>
              <a:t>金属棒の直径をノギスで測り以下のような結果を得た．</a:t>
            </a:r>
          </a:p>
        </p:txBody>
      </p:sp>
      <p:graphicFrame>
        <p:nvGraphicFramePr>
          <p:cNvPr id="10244" name="Group 4">
            <a:extLst>
              <a:ext uri="{FF2B5EF4-FFF2-40B4-BE49-F238E27FC236}">
                <a16:creationId xmlns:a16="http://schemas.microsoft.com/office/drawing/2014/main" id="{2EA05C7C-C8A5-4B2B-90B4-43F9DF0AB0BA}"/>
              </a:ext>
            </a:extLst>
          </p:cNvPr>
          <p:cNvGraphicFramePr>
            <a:graphicFrameLocks noGrp="1"/>
          </p:cNvGraphicFramePr>
          <p:nvPr>
            <p:ph sz="half" idx="2"/>
          </p:nvPr>
        </p:nvGraphicFramePr>
        <p:xfrm>
          <a:off x="468313" y="2490788"/>
          <a:ext cx="8218487" cy="1038226"/>
        </p:xfrm>
        <a:graphic>
          <a:graphicData uri="http://schemas.openxmlformats.org/drawingml/2006/table">
            <a:tbl>
              <a:tblPr/>
              <a:tblGrid>
                <a:gridCol w="164306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446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430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446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64306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191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T="45734" marB="4573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4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5</a:t>
                      </a:r>
                      <a:r>
                        <a:rPr kumimoji="1" lang="ja-JP" altLang="en-US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回目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1911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32.35</a:t>
                      </a:r>
                    </a:p>
                  </a:txBody>
                  <a:tcPr marT="45734" marB="4573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32.23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32.33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32.21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32.18</a:t>
                      </a:r>
                    </a:p>
                  </a:txBody>
                  <a:tcPr marT="45734" marB="4573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0264" name="Text Box 24">
            <a:extLst>
              <a:ext uri="{FF2B5EF4-FFF2-40B4-BE49-F238E27FC236}">
                <a16:creationId xmlns:a16="http://schemas.microsoft.com/office/drawing/2014/main" id="{099D1A51-43DC-47CC-980F-94A031F3E86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80312" y="3586163"/>
            <a:ext cx="1425390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latin typeface="Tahoma" panose="020B0604030504040204" pitchFamily="34" charset="0"/>
              </a:rPr>
              <a:t>単位</a:t>
            </a:r>
            <a:r>
              <a:rPr lang="en-US" altLang="ja-JP" sz="2400" dirty="0">
                <a:latin typeface="Tahoma" panose="020B0604030504040204" pitchFamily="34" charset="0"/>
              </a:rPr>
              <a:t>:mm</a:t>
            </a:r>
            <a:endParaRPr lang="ja-JP" altLang="en-US" sz="2400" dirty="0">
              <a:latin typeface="Tahoma" panose="020B0604030504040204" pitchFamily="34" charset="0"/>
            </a:endParaRPr>
          </a:p>
        </p:txBody>
      </p:sp>
      <p:sp>
        <p:nvSpPr>
          <p:cNvPr id="10265" name="Text Box 25">
            <a:extLst>
              <a:ext uri="{FF2B5EF4-FFF2-40B4-BE49-F238E27FC236}">
                <a16:creationId xmlns:a16="http://schemas.microsoft.com/office/drawing/2014/main" id="{1D8B969C-F28B-4B04-B616-31C3747F8AA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92275" y="4724400"/>
            <a:ext cx="6782626" cy="15696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dirty="0">
                <a:solidFill>
                  <a:srgbClr val="FFFF00"/>
                </a:solidFill>
                <a:latin typeface="Tahoma" panose="020B0604030504040204" pitchFamily="34" charset="0"/>
              </a:rPr>
              <a:t>平均値：</a:t>
            </a:r>
            <a:r>
              <a:rPr lang="en-US" altLang="ja-JP" dirty="0">
                <a:solidFill>
                  <a:srgbClr val="FFFF00"/>
                </a:solidFill>
                <a:latin typeface="Tahoma" panose="020B0604030504040204" pitchFamily="34" charset="0"/>
              </a:rPr>
              <a:t>32.26 mm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dirty="0">
                <a:solidFill>
                  <a:srgbClr val="FFFF00"/>
                </a:solidFill>
                <a:latin typeface="Tahoma" panose="020B0604030504040204" pitchFamily="34" charset="0"/>
              </a:rPr>
              <a:t>実験標準偏差：</a:t>
            </a:r>
            <a:r>
              <a:rPr lang="en-US" altLang="ja-JP" dirty="0">
                <a:solidFill>
                  <a:srgbClr val="FFFF00"/>
                </a:solidFill>
                <a:latin typeface="Tahoma" panose="020B0604030504040204" pitchFamily="34" charset="0"/>
              </a:rPr>
              <a:t>0.07550 mm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dirty="0">
                <a:solidFill>
                  <a:srgbClr val="FFFF00"/>
                </a:solidFill>
                <a:latin typeface="Tahoma" panose="020B0604030504040204" pitchFamily="34" charset="0"/>
              </a:rPr>
              <a:t>平均値の実験標準偏差：</a:t>
            </a:r>
            <a:r>
              <a:rPr lang="en-US" altLang="ja-JP" dirty="0">
                <a:solidFill>
                  <a:srgbClr val="FFFF00"/>
                </a:solidFill>
                <a:latin typeface="Tahoma" panose="020B0604030504040204" pitchFamily="34" charset="0"/>
              </a:rPr>
              <a:t>0.03376 mm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>
            <a:extLst>
              <a:ext uri="{FF2B5EF4-FFF2-40B4-BE49-F238E27FC236}">
                <a16:creationId xmlns:a16="http://schemas.microsoft.com/office/drawing/2014/main" id="{7346ABAA-B72E-4DD8-A9EF-9F7C0E9E0F7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バジェットシート</a:t>
            </a:r>
          </a:p>
        </p:txBody>
      </p:sp>
      <p:graphicFrame>
        <p:nvGraphicFramePr>
          <p:cNvPr id="8" name="Group 98">
            <a:extLst>
              <a:ext uri="{FF2B5EF4-FFF2-40B4-BE49-F238E27FC236}">
                <a16:creationId xmlns:a16="http://schemas.microsoft.com/office/drawing/2014/main" id="{399362CD-2BEF-40C6-9D8D-A7D91D139D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746966"/>
              </p:ext>
            </p:extLst>
          </p:nvPr>
        </p:nvGraphicFramePr>
        <p:xfrm>
          <a:off x="26988" y="1557338"/>
          <a:ext cx="9086850" cy="4540253"/>
        </p:xfrm>
        <a:graphic>
          <a:graphicData uri="http://schemas.openxmlformats.org/drawingml/2006/table">
            <a:tbl>
              <a:tblPr/>
              <a:tblGrid>
                <a:gridCol w="72866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843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588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572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26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0806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7801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6356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記号</a:t>
                      </a:r>
                      <a:endParaRPr kumimoji="1" lang="ja-JP" altLang="en-GB" sz="1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不確かさ要因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 値</a:t>
                      </a:r>
                      <a:endParaRPr kumimoji="1" lang="ja-JP" altLang="en-US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500" b="1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+</a:t>
                      </a:r>
                      <a:endParaRPr kumimoji="1" lang="en-GB" altLang="ja-JP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確率分布</a:t>
                      </a:r>
                      <a:endParaRPr kumimoji="1" lang="ja-JP" altLang="en-GB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除数</a:t>
                      </a:r>
                      <a:endParaRPr kumimoji="1" lang="ja-JP" altLang="en-GB" sz="15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感度係数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標準不確かさ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(</a:t>
                      </a:r>
                      <a:r>
                        <a:rPr kumimoji="1" lang="ja-JP" altLang="en-US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出力量</a:t>
                      </a:r>
                      <a:r>
                        <a:rPr kumimoji="1" lang="ja-JP" altLang="en-GB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の単位</a:t>
                      </a:r>
                      <a:r>
                        <a:rPr kumimoji="1" lang="en-US" altLang="ja-JP" sz="15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)</a:t>
                      </a:r>
                      <a:endParaRPr kumimoji="1" lang="ja-JP" altLang="en-GB" sz="15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708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2400" b="1" i="1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2400" b="1" i="0" u="none" strike="noStrike" cap="none" normalizeH="0" baseline="-2500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R</a:t>
                      </a:r>
                      <a:r>
                        <a:rPr kumimoji="1" lang="en-GB" altLang="ja-JP" sz="24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測定の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繰返し性</a:t>
                      </a: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0.03376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mm</a:t>
                      </a: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</a:rPr>
                        <a:t>-------</a:t>
                      </a: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05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400" b="0" i="0" u="none" strike="noStrike" cap="none" normalizeH="0" baseline="-2500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6881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400" b="0" i="0" u="none" strike="noStrike" cap="none" normalizeH="0" baseline="-2500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Times New Roman" pitchFamily="18" charset="0"/>
                        <a:ea typeface="ＭＳ Ｐゴシック" pitchFamily="50" charset="-128"/>
                        <a:cs typeface="Times New Roman" pitchFamily="18" charset="0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rgbClr val="FFFF00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L="90000" marR="90000" marT="46793" marB="46793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1117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  <a:r>
                        <a:rPr kumimoji="1" lang="en-GB" altLang="ja-JP" sz="1600" b="0" i="0" u="none" strike="noStrike" cap="none" normalizeH="0" baseline="-3000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c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(    )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合成標準</a:t>
                      </a:r>
                      <a:endParaRPr kumimoji="1" lang="en-US" altLang="ja-JP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不確かさ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714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  <a:cs typeface="Times New Roman" pitchFamily="18" charset="0"/>
                        </a:rPr>
                        <a:t>U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拡張不確かさ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tabLst>
                          <a:tab pos="-457200" algn="l"/>
                        </a:tabLs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-457200" algn="l"/>
                        </a:tabLst>
                      </a:pPr>
                      <a:r>
                        <a:rPr kumimoji="1" lang="ja-JP" alt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正規分布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(</a:t>
                      </a:r>
                      <a:r>
                        <a:rPr kumimoji="1" lang="en-GB" altLang="ja-JP" sz="1600" b="0" i="1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k</a:t>
                      </a:r>
                      <a:r>
                        <a:rPr kumimoji="1" lang="en-GB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Ｐゴシック" pitchFamily="50" charset="-128"/>
                          <a:ea typeface="ＭＳ Ｐゴシック" pitchFamily="50" charset="-128"/>
                          <a:cs typeface="Times New Roman" pitchFamily="18" charset="0"/>
                        </a:rPr>
                        <a:t>=2)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ＭＳ Ｐゴシック" pitchFamily="50" charset="-128"/>
                        <a:ea typeface="ＭＳ Ｐゴシック" pitchFamily="50" charset="-128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3">
      <a:dk1>
        <a:srgbClr val="3E3E5C"/>
      </a:dk1>
      <a:lt1>
        <a:srgbClr val="FFFFFF"/>
      </a:lt1>
      <a:dk2>
        <a:srgbClr val="000078"/>
      </a:dk2>
      <a:lt2>
        <a:srgbClr val="FFFFFF"/>
      </a:lt2>
      <a:accent1>
        <a:srgbClr val="60597B"/>
      </a:accent1>
      <a:accent2>
        <a:srgbClr val="6666FF"/>
      </a:accent2>
      <a:accent3>
        <a:srgbClr val="AAAABE"/>
      </a:accent3>
      <a:accent4>
        <a:srgbClr val="DADADA"/>
      </a:accent4>
      <a:accent5>
        <a:srgbClr val="B6B5BF"/>
      </a:accent5>
      <a:accent6>
        <a:srgbClr val="5C5CE7"/>
      </a:accent6>
      <a:hlink>
        <a:srgbClr val="99CCFF"/>
      </a:hlink>
      <a:folHlink>
        <a:srgbClr val="FFFF99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3E3E5C"/>
        </a:dk1>
        <a:lt1>
          <a:srgbClr val="FFFFFF"/>
        </a:lt1>
        <a:dk2>
          <a:srgbClr val="000078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AAAABE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275</Words>
  <Application>Microsoft Office PowerPoint</Application>
  <PresentationFormat>画面に合わせる (4:3)</PresentationFormat>
  <Paragraphs>69</Paragraphs>
  <Slides>5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ＭＳ Ｐゴシック</vt:lpstr>
      <vt:lpstr>Arial</vt:lpstr>
      <vt:lpstr>Tahoma</vt:lpstr>
      <vt:lpstr>Times New Roman</vt:lpstr>
      <vt:lpstr>標準デザイン</vt:lpstr>
      <vt:lpstr>PowerPoint プレゼンテーション</vt:lpstr>
      <vt:lpstr>演習：金属棒の直径</vt:lpstr>
      <vt:lpstr>問題：タイプAの不確かさ</vt:lpstr>
      <vt:lpstr>解答：タイプAの不確かさ</vt:lpstr>
      <vt:lpstr>バジェットシート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2015-04-22T04:08:35Z</dcterms:created>
  <dcterms:modified xsi:type="dcterms:W3CDTF">2020-09-03T05:19:23Z</dcterms:modified>
</cp:coreProperties>
</file>