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08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xmlns="" id="{B0B2F8B0-816A-4527-BBE1-8266CDAE891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xmlns="" id="{B77EF43A-D60B-4FE1-AD63-49C79EADE8C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xmlns="" id="{AF659569-E1F9-419B-B5EF-A52B4EB2E6C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/>
            </a:lvl1pPr>
          </a:lstStyle>
          <a:p>
            <a:pPr>
              <a:defRPr/>
            </a:pPr>
            <a:r>
              <a:rPr lang="en-US" altLang="ja-JP"/>
              <a:t>11：確率分布について-2</a:t>
            </a: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xmlns="" id="{01C0AD1B-7AA4-4508-8483-FC4091639E3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 smtClean="0"/>
            </a:lvl1pPr>
          </a:lstStyle>
          <a:p>
            <a:pPr>
              <a:defRPr/>
            </a:pPr>
            <a:fld id="{5B623300-367C-4867-9479-8326CD5212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xmlns="" id="{62BA3D2A-9F95-47D7-A224-CE1E633B276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xmlns="" id="{A57D6547-E2D7-4827-8B65-74C0C6D5A55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5BAD8402-AD7B-46DF-B81E-12C0D186EE3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>
            <a:extLst>
              <a:ext uri="{FF2B5EF4-FFF2-40B4-BE49-F238E27FC236}">
                <a16:creationId xmlns:a16="http://schemas.microsoft.com/office/drawing/2014/main" xmlns="" id="{599163B0-2EEE-4011-AFAF-3C3589F546E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6630" name="Rectangle 6">
            <a:extLst>
              <a:ext uri="{FF2B5EF4-FFF2-40B4-BE49-F238E27FC236}">
                <a16:creationId xmlns:a16="http://schemas.microsoft.com/office/drawing/2014/main" xmlns="" id="{ED147F75-95F9-4180-96C9-D9454A9DD6C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/>
            </a:lvl1pPr>
          </a:lstStyle>
          <a:p>
            <a:pPr>
              <a:defRPr/>
            </a:pPr>
            <a:r>
              <a:rPr lang="en-US" altLang="ja-JP"/>
              <a:t>11：確率分布について-2</a:t>
            </a:r>
          </a:p>
        </p:txBody>
      </p:sp>
      <p:sp>
        <p:nvSpPr>
          <p:cNvPr id="26631" name="Rectangle 7">
            <a:extLst>
              <a:ext uri="{FF2B5EF4-FFF2-40B4-BE49-F238E27FC236}">
                <a16:creationId xmlns:a16="http://schemas.microsoft.com/office/drawing/2014/main" xmlns="" id="{7E82325E-173C-463B-974A-F7506DE3D73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 smtClean="0"/>
            </a:lvl1pPr>
          </a:lstStyle>
          <a:p>
            <a:pPr>
              <a:defRPr/>
            </a:pPr>
            <a:fld id="{04B0C0BF-BC2E-44F1-856D-824636DA33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0673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xmlns="" id="{599CF6C5-7F2D-456F-8977-8D6D642105A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11：確率分布について-2</a:t>
            </a: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xmlns="" id="{A1601F03-BDF9-4A1E-9FDE-DCF4CEEE92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xmlns="" id="{B30D7D66-7680-49B6-BC55-21C0D688D0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317564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xmlns="" id="{7A079B1C-7EED-4E9C-8923-28C2F9E9F8D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11：確率分布について-2</a:t>
            </a: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xmlns="" id="{82B47B59-10D0-4824-A2D6-BB5EC8B2E2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xmlns="" id="{3A45153A-FA6E-4E8C-87CB-C092F10189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1280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>
            <a:extLst>
              <a:ext uri="{FF2B5EF4-FFF2-40B4-BE49-F238E27FC236}">
                <a16:creationId xmlns:a16="http://schemas.microsoft.com/office/drawing/2014/main" xmlns="" id="{542E82E6-17B3-471C-AF85-8C023C9B9DA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11：確率分布について-2</a:t>
            </a: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xmlns="" id="{4B4D6288-9B7F-426C-B77B-4F4A0EF7B1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xmlns="" id="{81318439-0EA9-4C31-9053-EEB6B8D21D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5925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>
            <a:extLst>
              <a:ext uri="{FF2B5EF4-FFF2-40B4-BE49-F238E27FC236}">
                <a16:creationId xmlns:a16="http://schemas.microsoft.com/office/drawing/2014/main" xmlns="" id="{C57AA6DF-5FFB-4461-8FC6-78369079088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11：確率分布について-2</a:t>
            </a: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xmlns="" id="{D8629F73-6C9C-441A-A35C-DED012F445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xmlns="" id="{C6DC1DC6-7AED-4CE9-AEFF-D7883DC551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222165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>
            <a:extLst>
              <a:ext uri="{FF2B5EF4-FFF2-40B4-BE49-F238E27FC236}">
                <a16:creationId xmlns:a16="http://schemas.microsoft.com/office/drawing/2014/main" xmlns="" id="{55A0887B-3316-4A68-8A5A-CCD56A7D140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11：確率分布について-2</a:t>
            </a: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xmlns="" id="{75B75F2F-7820-44DB-A03B-86D796CEDD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xmlns="" id="{FD86922A-51EA-4FEB-820D-D3F150D484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151140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>
            <a:extLst>
              <a:ext uri="{FF2B5EF4-FFF2-40B4-BE49-F238E27FC236}">
                <a16:creationId xmlns:a16="http://schemas.microsoft.com/office/drawing/2014/main" xmlns="" id="{906E2A96-B7D2-44DF-B9FE-9C95F793BC7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11：確率分布について-2</a:t>
            </a: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xmlns="" id="{A1B35787-BA01-48B6-9243-DBFDDA0316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xmlns="" id="{36FA19CE-CBBB-4A40-9A57-749EB90A2C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43284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>
            <a:extLst>
              <a:ext uri="{FF2B5EF4-FFF2-40B4-BE49-F238E27FC236}">
                <a16:creationId xmlns:a16="http://schemas.microsoft.com/office/drawing/2014/main" xmlns="" id="{314856E8-8516-42F6-AC2B-AE44A0FA75E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11：確率分布について-2</a:t>
            </a: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xmlns="" id="{0D3C168C-2F67-4F9F-AC6C-09814A8979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xmlns="" id="{0A5F3646-7002-45BA-B7A2-671DEB827A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734897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5D17E86-B4B8-4948-A480-590CB1FE7E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512E32F-E804-48CF-ABF2-718C7A8658C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938EB16-FF10-4D8E-AEAA-F9B5A70154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0EB6-ECA5-470E-BCBC-F79E03F9DA0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37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143A2C93-2529-4138-AAA8-3F70CDD53F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21AF7A63-E26C-4AEA-AA6C-4F8162C03F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A0C5809-85DC-494F-A821-8B7CBB0AD2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962D4-D9FE-44FA-B9A7-B4664E846C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33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748EC29-958A-4A94-AD25-DDCCB31808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66B958B9-82D5-42CA-9BE5-5EF481A7B8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54DCA35C-9ECF-4D34-896A-890535FA7D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8B050-BDE8-4A12-BDC1-71A362EFBA3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2804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610B2457-B5B6-49F7-B185-A71B7DAC1D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76B1BC07-4C60-4B32-8310-8E7D8F72D6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A9DB295-9719-4034-AB5F-FB84AA175B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59EC2-1F8C-4797-9633-4AACEBFDF9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0733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51DEBAEB-8E39-457C-B2F4-6E05807F5B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93ABCC6-75AA-4490-9C0A-E318161C39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A57661CE-5853-41E7-819B-4E5298B99D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A7D16-88D3-4E31-AEFD-C95467C0D8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032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61FC703-8F7C-4331-8AF7-B4E20D3855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511DE85C-3DCC-4035-BB3E-D8621E522E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1A3B41CF-9284-4AE4-A9D5-A8D9275C37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E2BFD-AC85-4B2E-AB56-62D8C1F640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845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171AD5B-3C65-4DDC-815A-2240EB4C49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46DB1F9-7DFC-4EE4-BF25-1488EAB2B7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ECF27C9-A2D0-4A09-8F59-8CE30DAA156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F8F09-DDDC-4300-92AD-EA497E88F3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9595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D4D18DE2-2FCF-4961-8FCA-6E17FFDBD8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3D4EC412-C1E2-42E2-9027-5FA2A307ABF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E143592B-1F5D-4BFA-A2D7-D019ACAC61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F41AC-4B38-473B-BE14-E92E1DE145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06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6671FD1B-8576-4A5B-8FE7-16C499812C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04C1DC6F-66FE-44B7-86A4-EE4D7AEC55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C2804821-EA25-48BF-B61A-0B95D3D1AF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79621-37C4-422F-BB13-D25BF98142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258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A85C6E06-9630-462A-8C62-F552D34FAB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4DD33A01-836D-4A15-9D88-3AE13425DA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C5EF8D50-DFFE-46CB-A757-ACB6A05E79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8DC7F-5A5F-4E03-9EBC-431A68A24E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482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9568D14-2DC5-47C3-B73F-B344D4780F6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AD1DF13-4241-407F-9A6C-6BE8F092DC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55C54E7-700F-430C-BD4A-429D7197B0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CA18D-6AD2-447A-A360-BFD0DEFAD12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900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E79F521-DF3F-405D-806C-6EE4AD77E9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35A11CD-492C-4ACB-BC9D-1618652982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EE82C81-DFB5-4014-8A9A-9D78A1C4A2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C704D-43EA-4CA2-A86E-674F3E203B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595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712AEC00-FFE9-4B7D-84F6-7C0051147E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1DE747FD-95B7-4252-B0BD-45B2BCC0E4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xmlns="" id="{445F666B-00E7-4EAF-8F3E-2666C05F654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xmlns="" id="{A27E9127-AFFD-458E-8F5D-EC8D0DD2126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xmlns="" id="{4C490931-045E-406A-A496-B940C438D2B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A3C92674-0570-45CA-9B17-BCFA57BF96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&#12479;&#12452;&#12503;B&#20998;&#24067;.xlsx" TargetMode="Externa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hyperlink" Target="&#12479;&#12452;&#12503;B&#20998;&#24067;.xlsx" TargetMode="Externa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xmlns="" id="{F9764816-C8F2-4615-AA55-5A7B7DEA0E6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85725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確率分布について</a:t>
            </a:r>
            <a:r>
              <a:rPr lang="en-US" altLang="ja-JP">
                <a:solidFill>
                  <a:schemeClr val="tx1"/>
                </a:solidFill>
              </a:rPr>
              <a:t>-2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D416E78F-EA4F-4079-940C-78552BA2144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計測標準フォーラム</a:t>
            </a:r>
          </a:p>
          <a:p>
            <a:pPr eaLnBrk="1" hangingPunct="1"/>
            <a:r>
              <a:rPr lang="ja-JP" altLang="en-US"/>
              <a:t>計量標準等トレーサビリティ導入に関する調査研究</a:t>
            </a:r>
            <a:r>
              <a:rPr lang="en-US" altLang="ja-JP"/>
              <a:t>WG2</a:t>
            </a:r>
          </a:p>
          <a:p>
            <a:pPr eaLnBrk="1" hangingPunct="1"/>
            <a:endParaRPr lang="en-US" altLang="ja-JP"/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xmlns="" id="{53AACDC0-7570-4FB3-BDA9-1AC1B88BC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5911850"/>
            <a:ext cx="543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制作</a:t>
            </a:r>
            <a:r>
              <a:rPr lang="ja-JP" altLang="en-US" sz="1800">
                <a:latin typeface="Tahoma" panose="020B0604030504040204" pitchFamily="34" charset="0"/>
                <a:sym typeface="Wingdings" panose="05000000000000000000" pitchFamily="2" charset="2"/>
              </a:rPr>
              <a:t>：</a:t>
            </a:r>
            <a:r>
              <a:rPr lang="ja-JP" altLang="en-US" sz="1800">
                <a:latin typeface="Tahoma" panose="020B0604030504040204" pitchFamily="34" charset="0"/>
              </a:rPr>
              <a:t>産業技術総合研究所　計量標準総合センター　　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田中秀幸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xmlns="" id="{AD420964-C34E-4686-8DF7-E760D61146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矩形分布での標準偏差</a:t>
            </a:r>
          </a:p>
        </p:txBody>
      </p:sp>
      <p:sp>
        <p:nvSpPr>
          <p:cNvPr id="6147" name="Rectangle 7">
            <a:extLst>
              <a:ext uri="{FF2B5EF4-FFF2-40B4-BE49-F238E27FC236}">
                <a16:creationId xmlns:a16="http://schemas.microsoft.com/office/drawing/2014/main" xmlns="" id="{690CFE62-C4BB-40CC-A91E-F20F9CDD6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817688"/>
            <a:ext cx="8207375" cy="4706937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latin typeface="Tahoma" panose="020B0604030504040204" pitchFamily="34" charset="0"/>
            </a:endParaRPr>
          </a:p>
        </p:txBody>
      </p:sp>
      <p:sp>
        <p:nvSpPr>
          <p:cNvPr id="6148" name="Text Box 18">
            <a:extLst>
              <a:ext uri="{FF2B5EF4-FFF2-40B4-BE49-F238E27FC236}">
                <a16:creationId xmlns:a16="http://schemas.microsoft.com/office/drawing/2014/main" xmlns="" id="{B84A535F-0558-4ABC-96ED-9BFDBF80A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5445125"/>
            <a:ext cx="384175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6600"/>
                </a:solidFill>
              </a:rPr>
              <a:t>矩形分布（一様分布）</a:t>
            </a:r>
          </a:p>
        </p:txBody>
      </p:sp>
      <p:sp>
        <p:nvSpPr>
          <p:cNvPr id="6149" name="Line 57">
            <a:extLst>
              <a:ext uri="{FF2B5EF4-FFF2-40B4-BE49-F238E27FC236}">
                <a16:creationId xmlns:a16="http://schemas.microsoft.com/office/drawing/2014/main" xmlns="" id="{D48CEEDB-C694-49BC-9D13-C392C90D385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275" y="2997200"/>
            <a:ext cx="0" cy="158432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6150" name="Object 58">
            <a:extLst>
              <a:ext uri="{FF2B5EF4-FFF2-40B4-BE49-F238E27FC236}">
                <a16:creationId xmlns:a16="http://schemas.microsoft.com/office/drawing/2014/main" xmlns="" id="{DF466E81-1EDC-42FB-9097-9591C5A896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63938" y="4581525"/>
          <a:ext cx="51752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Equation" r:id="rId4" imgW="228600" imgH="381000" progId="Equation.DSMT4">
                  <p:embed/>
                </p:oleObj>
              </mc:Choice>
              <mc:Fallback>
                <p:oleObj name="Equation" r:id="rId4" imgW="228600" imgH="381000" progId="Equation.DSMT4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4581525"/>
                        <a:ext cx="517525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Text Box 59">
            <a:extLst>
              <a:ext uri="{FF2B5EF4-FFF2-40B4-BE49-F238E27FC236}">
                <a16:creationId xmlns:a16="http://schemas.microsoft.com/office/drawing/2014/main" xmlns="" id="{F96FD55B-C7FB-44F1-9929-68529162E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3567113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FFFF00"/>
                </a:solidFill>
                <a:latin typeface="Tahoma" panose="020B0604030504040204" pitchFamily="34" charset="0"/>
                <a:hlinkClick r:id="rId6" action="ppaction://hlinkfile"/>
              </a:rPr>
              <a:t>解説</a:t>
            </a:r>
            <a:endParaRPr lang="ja-JP" altLang="en-US" sz="2400" dirty="0">
              <a:solidFill>
                <a:srgbClr val="FFFF00"/>
              </a:solidFill>
              <a:latin typeface="Tahoma" panose="020B0604030504040204" pitchFamily="34" charset="0"/>
            </a:endParaRPr>
          </a:p>
        </p:txBody>
      </p:sp>
      <p:sp>
        <p:nvSpPr>
          <p:cNvPr id="6152" name="Line 76">
            <a:extLst>
              <a:ext uri="{FF2B5EF4-FFF2-40B4-BE49-F238E27FC236}">
                <a16:creationId xmlns:a16="http://schemas.microsoft.com/office/drawing/2014/main" xmlns="" id="{CF88374F-DFCB-41A9-87FB-82109AA6A465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213" y="4581525"/>
            <a:ext cx="42703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3" name="Rectangle 77">
            <a:extLst>
              <a:ext uri="{FF2B5EF4-FFF2-40B4-BE49-F238E27FC236}">
                <a16:creationId xmlns:a16="http://schemas.microsoft.com/office/drawing/2014/main" xmlns="" id="{1ACECD60-C403-4D01-BE35-48E68EDFE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2997200"/>
            <a:ext cx="2589213" cy="15843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6154" name="Text Box 78">
            <a:extLst>
              <a:ext uri="{FF2B5EF4-FFF2-40B4-BE49-F238E27FC236}">
                <a16:creationId xmlns:a16="http://schemas.microsoft.com/office/drawing/2014/main" xmlns="" id="{4F76B606-42D3-4328-8956-D7DECB4D8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3860800"/>
            <a:ext cx="760412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6155" name="Line 79">
            <a:extLst>
              <a:ext uri="{FF2B5EF4-FFF2-40B4-BE49-F238E27FC236}">
                <a16:creationId xmlns:a16="http://schemas.microsoft.com/office/drawing/2014/main" xmlns="" id="{5232216C-BD5E-4A7A-BB2B-CF9DA7ED8B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87675" y="1916113"/>
            <a:ext cx="0" cy="26654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6156" name="Text Box 80">
            <a:extLst>
              <a:ext uri="{FF2B5EF4-FFF2-40B4-BE49-F238E27FC236}">
                <a16:creationId xmlns:a16="http://schemas.microsoft.com/office/drawing/2014/main" xmlns="" id="{F41FEA31-72DE-492D-B7D9-C73254A0D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3860800"/>
            <a:ext cx="7604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6157" name="Line 81">
            <a:extLst>
              <a:ext uri="{FF2B5EF4-FFF2-40B4-BE49-F238E27FC236}">
                <a16:creationId xmlns:a16="http://schemas.microsoft.com/office/drawing/2014/main" xmlns="" id="{E9B69328-7654-42CA-9111-D77D16C1E8F4}"/>
              </a:ext>
            </a:extLst>
          </p:cNvPr>
          <p:cNvSpPr>
            <a:spLocks noChangeShapeType="1"/>
          </p:cNvSpPr>
          <p:nvPr/>
        </p:nvSpPr>
        <p:spPr bwMode="auto">
          <a:xfrm>
            <a:off x="2987675" y="4005263"/>
            <a:ext cx="12969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8" name="Line 82">
            <a:extLst>
              <a:ext uri="{FF2B5EF4-FFF2-40B4-BE49-F238E27FC236}">
                <a16:creationId xmlns:a16="http://schemas.microsoft.com/office/drawing/2014/main" xmlns="" id="{2DC849BF-113B-4909-8058-BE9FE19B8BE6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2275" y="4005263"/>
            <a:ext cx="12969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59" name="Text Box 83">
            <a:extLst>
              <a:ext uri="{FF2B5EF4-FFF2-40B4-BE49-F238E27FC236}">
                <a16:creationId xmlns:a16="http://schemas.microsoft.com/office/drawing/2014/main" xmlns="" id="{BAE21C28-E8E5-43EF-A86A-360FAB6F5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4503738"/>
            <a:ext cx="34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xmlns="" id="{D3072D3E-2FC5-4C36-A4E0-D8ADBBAFE5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三角分布での標準偏差</a:t>
            </a:r>
          </a:p>
        </p:txBody>
      </p:sp>
      <p:sp>
        <p:nvSpPr>
          <p:cNvPr id="8195" name="Rectangle 4">
            <a:extLst>
              <a:ext uri="{FF2B5EF4-FFF2-40B4-BE49-F238E27FC236}">
                <a16:creationId xmlns:a16="http://schemas.microsoft.com/office/drawing/2014/main" xmlns="" id="{D26F5289-7339-4BC0-ADDE-3319C2AC0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916113"/>
            <a:ext cx="7704137" cy="432117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latin typeface="Tahoma" panose="020B0604030504040204" pitchFamily="34" charset="0"/>
            </a:endParaRPr>
          </a:p>
        </p:txBody>
      </p:sp>
      <p:sp>
        <p:nvSpPr>
          <p:cNvPr id="8196" name="Text Box 11">
            <a:extLst>
              <a:ext uri="{FF2B5EF4-FFF2-40B4-BE49-F238E27FC236}">
                <a16:creationId xmlns:a16="http://schemas.microsoft.com/office/drawing/2014/main" xmlns="" id="{8DA0FBAA-C233-454F-A56B-C9EB58F96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5445125"/>
            <a:ext cx="18113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6600"/>
                </a:solidFill>
              </a:rPr>
              <a:t>三角分布</a:t>
            </a:r>
          </a:p>
        </p:txBody>
      </p:sp>
      <p:sp>
        <p:nvSpPr>
          <p:cNvPr id="8197" name="Line 17">
            <a:extLst>
              <a:ext uri="{FF2B5EF4-FFF2-40B4-BE49-F238E27FC236}">
                <a16:creationId xmlns:a16="http://schemas.microsoft.com/office/drawing/2014/main" xmlns="" id="{7821FDB8-D870-4358-8C54-D62004D9A9D5}"/>
              </a:ext>
            </a:extLst>
          </p:cNvPr>
          <p:cNvSpPr>
            <a:spLocks noChangeShapeType="1"/>
          </p:cNvSpPr>
          <p:nvPr/>
        </p:nvSpPr>
        <p:spPr bwMode="auto">
          <a:xfrm>
            <a:off x="3348038" y="2708275"/>
            <a:ext cx="0" cy="208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8198" name="Object 18">
            <a:extLst>
              <a:ext uri="{FF2B5EF4-FFF2-40B4-BE49-F238E27FC236}">
                <a16:creationId xmlns:a16="http://schemas.microsoft.com/office/drawing/2014/main" xmlns="" id="{0F0F3B00-C4BE-4D53-96FC-A5D016445336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3059113" y="4721225"/>
          <a:ext cx="474662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Equation" r:id="rId4" imgW="228600" imgH="381000" progId="Equation.DSMT4">
                  <p:embed/>
                </p:oleObj>
              </mc:Choice>
              <mc:Fallback>
                <p:oleObj name="Equation" r:id="rId4" imgW="228600" imgH="38100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721225"/>
                        <a:ext cx="474662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20">
            <a:extLst>
              <a:ext uri="{FF2B5EF4-FFF2-40B4-BE49-F238E27FC236}">
                <a16:creationId xmlns:a16="http://schemas.microsoft.com/office/drawing/2014/main" xmlns="" id="{E2B47E5D-1CCC-44A2-BFA4-DD54723B0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3716338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chemeClr val="bg2"/>
                </a:solidFill>
                <a:latin typeface="Tahoma" panose="020B0604030504040204" pitchFamily="34" charset="0"/>
                <a:hlinkClick r:id="rId6" action="ppaction://hlinkfile"/>
              </a:rPr>
              <a:t>解説</a:t>
            </a:r>
            <a:endParaRPr lang="ja-JP" altLang="en-US" sz="2400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8200" name="Line 21">
            <a:extLst>
              <a:ext uri="{FF2B5EF4-FFF2-40B4-BE49-F238E27FC236}">
                <a16:creationId xmlns:a16="http://schemas.microsoft.com/office/drawing/2014/main" xmlns="" id="{831C1DB7-BBC0-4954-8DD8-7517515B38B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8888" y="3940175"/>
            <a:ext cx="34163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8201" name="Line 22">
            <a:extLst>
              <a:ext uri="{FF2B5EF4-FFF2-40B4-BE49-F238E27FC236}">
                <a16:creationId xmlns:a16="http://schemas.microsoft.com/office/drawing/2014/main" xmlns="" id="{00B7450B-66F1-44E5-ADD4-B6BDD766D9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79613" y="2205038"/>
            <a:ext cx="1069975" cy="1730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8202" name="Line 23">
            <a:extLst>
              <a:ext uri="{FF2B5EF4-FFF2-40B4-BE49-F238E27FC236}">
                <a16:creationId xmlns:a16="http://schemas.microsoft.com/office/drawing/2014/main" xmlns="" id="{97A29F68-7AEE-4A7A-96AA-6F45CC53DD2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059113" y="2205038"/>
            <a:ext cx="1079500" cy="17351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8203" name="Line 24">
            <a:extLst>
              <a:ext uri="{FF2B5EF4-FFF2-40B4-BE49-F238E27FC236}">
                <a16:creationId xmlns:a16="http://schemas.microsoft.com/office/drawing/2014/main" xmlns="" id="{3A9F7621-7813-44FB-9EFA-15FF9D1CA8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113" y="1989138"/>
            <a:ext cx="0" cy="2447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8204" name="Text Box 25">
            <a:extLst>
              <a:ext uri="{FF2B5EF4-FFF2-40B4-BE49-F238E27FC236}">
                <a16:creationId xmlns:a16="http://schemas.microsoft.com/office/drawing/2014/main" xmlns="" id="{93C80A56-473F-4BE7-83FA-D1CBF3346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4005263"/>
            <a:ext cx="8953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8205" name="Text Box 26">
            <a:extLst>
              <a:ext uri="{FF2B5EF4-FFF2-40B4-BE49-F238E27FC236}">
                <a16:creationId xmlns:a16="http://schemas.microsoft.com/office/drawing/2014/main" xmlns="" id="{8DE0A6C0-0F3E-4E96-96BD-ABD68E324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005263"/>
            <a:ext cx="8953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8206" name="Line 27">
            <a:extLst>
              <a:ext uri="{FF2B5EF4-FFF2-40B4-BE49-F238E27FC236}">
                <a16:creationId xmlns:a16="http://schemas.microsoft.com/office/drawing/2014/main" xmlns="" id="{6A85EB50-F036-4A7F-97D1-AB01A2EB78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9613" y="3933825"/>
            <a:ext cx="0" cy="5032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7" name="Line 28">
            <a:extLst>
              <a:ext uri="{FF2B5EF4-FFF2-40B4-BE49-F238E27FC236}">
                <a16:creationId xmlns:a16="http://schemas.microsoft.com/office/drawing/2014/main" xmlns="" id="{0EC408B9-DFAF-4CF1-8468-62C9F7BE95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0200" y="3933825"/>
            <a:ext cx="0" cy="5032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8" name="Line 29">
            <a:extLst>
              <a:ext uri="{FF2B5EF4-FFF2-40B4-BE49-F238E27FC236}">
                <a16:creationId xmlns:a16="http://schemas.microsoft.com/office/drawing/2014/main" xmlns="" id="{06AD37BA-FEFF-445A-9D84-06B096373B1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9613" y="4076700"/>
            <a:ext cx="1079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9" name="Line 30">
            <a:extLst>
              <a:ext uri="{FF2B5EF4-FFF2-40B4-BE49-F238E27FC236}">
                <a16:creationId xmlns:a16="http://schemas.microsoft.com/office/drawing/2014/main" xmlns="" id="{2AD17647-4FEC-4669-87A2-3F7C2AFD81C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113" y="4076700"/>
            <a:ext cx="1079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10" name="Text Box 31">
            <a:extLst>
              <a:ext uri="{FF2B5EF4-FFF2-40B4-BE49-F238E27FC236}">
                <a16:creationId xmlns:a16="http://schemas.microsoft.com/office/drawing/2014/main" xmlns="" id="{CF9C76C1-8688-4B55-A59B-CD107E820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4287838"/>
            <a:ext cx="34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xmlns="" id="{4AB6F296-A5F2-4BFB-B553-B5411C82D7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その他の分布での標準偏差</a:t>
            </a:r>
          </a:p>
        </p:txBody>
      </p:sp>
      <p:sp>
        <p:nvSpPr>
          <p:cNvPr id="10243" name="Rectangle 4">
            <a:extLst>
              <a:ext uri="{FF2B5EF4-FFF2-40B4-BE49-F238E27FC236}">
                <a16:creationId xmlns:a16="http://schemas.microsoft.com/office/drawing/2014/main" xmlns="" id="{24D38A2D-76D0-4078-9CC9-EBE428C33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844675"/>
            <a:ext cx="4176712" cy="432117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latin typeface="Tahoma" panose="020B0604030504040204" pitchFamily="34" charset="0"/>
            </a:endParaRPr>
          </a:p>
        </p:txBody>
      </p:sp>
      <p:sp>
        <p:nvSpPr>
          <p:cNvPr id="10244" name="Text Box 26">
            <a:extLst>
              <a:ext uri="{FF2B5EF4-FFF2-40B4-BE49-F238E27FC236}">
                <a16:creationId xmlns:a16="http://schemas.microsoft.com/office/drawing/2014/main" xmlns="" id="{73F0A20D-8F70-42CF-AEDD-C3BEC4581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5662613"/>
            <a:ext cx="16970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>
                <a:solidFill>
                  <a:srgbClr val="FF6600"/>
                </a:solidFill>
              </a:rPr>
              <a:t>U</a:t>
            </a:r>
            <a:r>
              <a:rPr lang="ja-JP" altLang="en-US">
                <a:solidFill>
                  <a:srgbClr val="FF6600"/>
                </a:solidFill>
              </a:rPr>
              <a:t>字分布</a:t>
            </a:r>
          </a:p>
        </p:txBody>
      </p:sp>
      <p:sp>
        <p:nvSpPr>
          <p:cNvPr id="10245" name="Line 30">
            <a:extLst>
              <a:ext uri="{FF2B5EF4-FFF2-40B4-BE49-F238E27FC236}">
                <a16:creationId xmlns:a16="http://schemas.microsoft.com/office/drawing/2014/main" xmlns="" id="{8AB6A20A-9C99-498F-9423-CAADF0472CE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4149725"/>
            <a:ext cx="0" cy="8636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0246" name="Object 31">
            <a:extLst>
              <a:ext uri="{FF2B5EF4-FFF2-40B4-BE49-F238E27FC236}">
                <a16:creationId xmlns:a16="http://schemas.microsoft.com/office/drawing/2014/main" xmlns="" id="{E4D21232-B4D0-406F-8BA1-00BF38670A8D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2987675" y="4938713"/>
          <a:ext cx="474663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Equation" r:id="rId4" imgW="241300" imgH="368300" progId="Equation.DSMT4">
                  <p:embed/>
                </p:oleObj>
              </mc:Choice>
              <mc:Fallback>
                <p:oleObj name="Equation" r:id="rId4" imgW="241300" imgH="368300" progId="Equation.DSMT4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938713"/>
                        <a:ext cx="474663" cy="72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Rectangle 32">
            <a:extLst>
              <a:ext uri="{FF2B5EF4-FFF2-40B4-BE49-F238E27FC236}">
                <a16:creationId xmlns:a16="http://schemas.microsoft.com/office/drawing/2014/main" xmlns="" id="{8B2B91EF-1182-410F-8F2A-88B334F5D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1844675"/>
            <a:ext cx="3455987" cy="432117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latin typeface="Tahoma" panose="020B0604030504040204" pitchFamily="34" charset="0"/>
            </a:endParaRPr>
          </a:p>
        </p:txBody>
      </p:sp>
      <p:sp>
        <p:nvSpPr>
          <p:cNvPr id="10248" name="Text Box 33">
            <a:extLst>
              <a:ext uri="{FF2B5EF4-FFF2-40B4-BE49-F238E27FC236}">
                <a16:creationId xmlns:a16="http://schemas.microsoft.com/office/drawing/2014/main" xmlns="" id="{E6CCC80A-A970-487F-9BBC-DDB59519C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5963" y="5589588"/>
            <a:ext cx="1809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6600"/>
                </a:solidFill>
              </a:rPr>
              <a:t>台形分布</a:t>
            </a:r>
          </a:p>
        </p:txBody>
      </p:sp>
      <p:sp>
        <p:nvSpPr>
          <p:cNvPr id="10249" name="Line 48">
            <a:extLst>
              <a:ext uri="{FF2B5EF4-FFF2-40B4-BE49-F238E27FC236}">
                <a16:creationId xmlns:a16="http://schemas.microsoft.com/office/drawing/2014/main" xmlns="" id="{3EF0EC81-EB29-4EB7-A02E-D63959D0A1D3}"/>
              </a:ext>
            </a:extLst>
          </p:cNvPr>
          <p:cNvSpPr>
            <a:spLocks noChangeShapeType="1"/>
          </p:cNvSpPr>
          <p:nvPr/>
        </p:nvSpPr>
        <p:spPr bwMode="auto">
          <a:xfrm>
            <a:off x="7308850" y="3357563"/>
            <a:ext cx="0" cy="1439862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10250" name="Object 55">
            <a:extLst>
              <a:ext uri="{FF2B5EF4-FFF2-40B4-BE49-F238E27FC236}">
                <a16:creationId xmlns:a16="http://schemas.microsoft.com/office/drawing/2014/main" xmlns="" id="{0DC9180A-2970-415C-8BCB-824EBBE24D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59563" y="4797425"/>
          <a:ext cx="1349375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6" name="Equation" r:id="rId6" imgW="685800" imgH="419100" progId="Equation.DSMT4">
                  <p:embed/>
                </p:oleObj>
              </mc:Choice>
              <mc:Fallback>
                <p:oleObj name="Equation" r:id="rId6" imgW="685800" imgH="419100" progId="Equation.DSMT4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4797425"/>
                        <a:ext cx="1349375" cy="823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Line 56">
            <a:extLst>
              <a:ext uri="{FF2B5EF4-FFF2-40B4-BE49-F238E27FC236}">
                <a16:creationId xmlns:a16="http://schemas.microsoft.com/office/drawing/2014/main" xmlns="" id="{3A82F009-6314-4A11-A953-C2BF930D3D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74788" y="1917700"/>
            <a:ext cx="7937" cy="33099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52" name="Line 57">
            <a:extLst>
              <a:ext uri="{FF2B5EF4-FFF2-40B4-BE49-F238E27FC236}">
                <a16:creationId xmlns:a16="http://schemas.microsoft.com/office/drawing/2014/main" xmlns="" id="{B3DAAD32-E4CE-4F48-A209-B5EA5C030D79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2850" y="1917700"/>
            <a:ext cx="0" cy="3311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53" name="Line 58">
            <a:extLst>
              <a:ext uri="{FF2B5EF4-FFF2-40B4-BE49-F238E27FC236}">
                <a16:creationId xmlns:a16="http://schemas.microsoft.com/office/drawing/2014/main" xmlns="" id="{6DE48A55-A608-4149-BAE1-9393A4BEDD83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0913" y="1917700"/>
            <a:ext cx="0" cy="33416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54" name="Freeform 59">
            <a:extLst>
              <a:ext uri="{FF2B5EF4-FFF2-40B4-BE49-F238E27FC236}">
                <a16:creationId xmlns:a16="http://schemas.microsoft.com/office/drawing/2014/main" xmlns="" id="{9AAE3E92-E4A2-49DD-B467-BC1B2B0CF043}"/>
              </a:ext>
            </a:extLst>
          </p:cNvPr>
          <p:cNvSpPr>
            <a:spLocks/>
          </p:cNvSpPr>
          <p:nvPr/>
        </p:nvSpPr>
        <p:spPr bwMode="auto">
          <a:xfrm>
            <a:off x="1474788" y="3357563"/>
            <a:ext cx="2016125" cy="1189037"/>
          </a:xfrm>
          <a:custGeom>
            <a:avLst/>
            <a:gdLst>
              <a:gd name="T0" fmla="*/ 0 w 2520"/>
              <a:gd name="T1" fmla="*/ 0 h 1800"/>
              <a:gd name="T2" fmla="*/ 2147483646 w 2520"/>
              <a:gd name="T3" fmla="*/ 2147483646 h 1800"/>
              <a:gd name="T4" fmla="*/ 2147483646 w 2520"/>
              <a:gd name="T5" fmla="*/ 2147483646 h 1800"/>
              <a:gd name="T6" fmla="*/ 2147483646 w 2520"/>
              <a:gd name="T7" fmla="*/ 2147483646 h 1800"/>
              <a:gd name="T8" fmla="*/ 2147483646 w 2520"/>
              <a:gd name="T9" fmla="*/ 0 h 1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20"/>
              <a:gd name="T16" fmla="*/ 0 h 1800"/>
              <a:gd name="T17" fmla="*/ 2520 w 2520"/>
              <a:gd name="T18" fmla="*/ 1800 h 1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20" h="1800">
                <a:moveTo>
                  <a:pt x="0" y="0"/>
                </a:moveTo>
                <a:cubicBezTo>
                  <a:pt x="165" y="570"/>
                  <a:pt x="330" y="1140"/>
                  <a:pt x="540" y="1440"/>
                </a:cubicBezTo>
                <a:cubicBezTo>
                  <a:pt x="750" y="1740"/>
                  <a:pt x="1020" y="1800"/>
                  <a:pt x="1260" y="1800"/>
                </a:cubicBezTo>
                <a:cubicBezTo>
                  <a:pt x="1500" y="1800"/>
                  <a:pt x="1770" y="1740"/>
                  <a:pt x="1980" y="1440"/>
                </a:cubicBezTo>
                <a:cubicBezTo>
                  <a:pt x="2190" y="1140"/>
                  <a:pt x="2355" y="570"/>
                  <a:pt x="2520" y="0"/>
                </a:cubicBezTo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55" name="AutoShape 60">
            <a:extLst>
              <a:ext uri="{FF2B5EF4-FFF2-40B4-BE49-F238E27FC236}">
                <a16:creationId xmlns:a16="http://schemas.microsoft.com/office/drawing/2014/main" xmlns="" id="{2288B7A9-92F3-4DFE-8FD7-8D3B0F61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2852738"/>
            <a:ext cx="538162" cy="1028700"/>
          </a:xfrm>
          <a:prstGeom prst="downArrow">
            <a:avLst>
              <a:gd name="adj1" fmla="val 50000"/>
              <a:gd name="adj2" fmla="val 4778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10256" name="Freeform 61">
            <a:extLst>
              <a:ext uri="{FF2B5EF4-FFF2-40B4-BE49-F238E27FC236}">
                <a16:creationId xmlns:a16="http://schemas.microsoft.com/office/drawing/2014/main" xmlns="" id="{FFA6916E-9438-4FF1-9B02-F51F298911F7}"/>
              </a:ext>
            </a:extLst>
          </p:cNvPr>
          <p:cNvSpPr>
            <a:spLocks/>
          </p:cNvSpPr>
          <p:nvPr/>
        </p:nvSpPr>
        <p:spPr bwMode="auto">
          <a:xfrm>
            <a:off x="1474788" y="2093913"/>
            <a:ext cx="2016125" cy="644525"/>
          </a:xfrm>
          <a:custGeom>
            <a:avLst/>
            <a:gdLst>
              <a:gd name="T0" fmla="*/ 0 w 2520"/>
              <a:gd name="T1" fmla="*/ 0 h 900"/>
              <a:gd name="T2" fmla="*/ 2147483646 w 2520"/>
              <a:gd name="T3" fmla="*/ 2147483646 h 900"/>
              <a:gd name="T4" fmla="*/ 0 w 2520"/>
              <a:gd name="T5" fmla="*/ 2147483646 h 900"/>
              <a:gd name="T6" fmla="*/ 2147483646 w 2520"/>
              <a:gd name="T7" fmla="*/ 2147483646 h 900"/>
              <a:gd name="T8" fmla="*/ 0 60000 65536"/>
              <a:gd name="T9" fmla="*/ 0 60000 65536"/>
              <a:gd name="T10" fmla="*/ 0 60000 65536"/>
              <a:gd name="T11" fmla="*/ 0 60000 65536"/>
              <a:gd name="T12" fmla="*/ 0 w 2520"/>
              <a:gd name="T13" fmla="*/ 0 h 900"/>
              <a:gd name="T14" fmla="*/ 2520 w 2520"/>
              <a:gd name="T15" fmla="*/ 900 h 9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20" h="900">
                <a:moveTo>
                  <a:pt x="0" y="0"/>
                </a:moveTo>
                <a:cubicBezTo>
                  <a:pt x="1260" y="135"/>
                  <a:pt x="2520" y="270"/>
                  <a:pt x="2520" y="360"/>
                </a:cubicBezTo>
                <a:cubicBezTo>
                  <a:pt x="2520" y="450"/>
                  <a:pt x="0" y="450"/>
                  <a:pt x="0" y="540"/>
                </a:cubicBezTo>
                <a:cubicBezTo>
                  <a:pt x="0" y="630"/>
                  <a:pt x="1260" y="765"/>
                  <a:pt x="2520" y="900"/>
                </a:cubicBezTo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57" name="Line 62">
            <a:extLst>
              <a:ext uri="{FF2B5EF4-FFF2-40B4-BE49-F238E27FC236}">
                <a16:creationId xmlns:a16="http://schemas.microsoft.com/office/drawing/2014/main" xmlns="" id="{F6E9E124-026A-46CE-8A21-5DF5AE7B4C66}"/>
              </a:ext>
            </a:extLst>
          </p:cNvPr>
          <p:cNvSpPr>
            <a:spLocks noChangeShapeType="1"/>
          </p:cNvSpPr>
          <p:nvPr/>
        </p:nvSpPr>
        <p:spPr bwMode="auto">
          <a:xfrm>
            <a:off x="947738" y="4829175"/>
            <a:ext cx="30956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8" name="Text Box 63">
            <a:extLst>
              <a:ext uri="{FF2B5EF4-FFF2-40B4-BE49-F238E27FC236}">
                <a16:creationId xmlns:a16="http://schemas.microsoft.com/office/drawing/2014/main" xmlns="" id="{741FB7DC-6146-469A-9F8A-09318C12F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3573463"/>
            <a:ext cx="80168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0259" name="Text Box 64">
            <a:extLst>
              <a:ext uri="{FF2B5EF4-FFF2-40B4-BE49-F238E27FC236}">
                <a16:creationId xmlns:a16="http://schemas.microsoft.com/office/drawing/2014/main" xmlns="" id="{10E5D151-731B-4D28-81E2-EA2E1AE27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3573463"/>
            <a:ext cx="80168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0260" name="Line 65">
            <a:extLst>
              <a:ext uri="{FF2B5EF4-FFF2-40B4-BE49-F238E27FC236}">
                <a16:creationId xmlns:a16="http://schemas.microsoft.com/office/drawing/2014/main" xmlns="" id="{8AE91402-3CCF-40A6-821A-6A108071D7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6375" y="4005263"/>
            <a:ext cx="100806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61" name="Line 66">
            <a:extLst>
              <a:ext uri="{FF2B5EF4-FFF2-40B4-BE49-F238E27FC236}">
                <a16:creationId xmlns:a16="http://schemas.microsoft.com/office/drawing/2014/main" xmlns="" id="{541A650B-DC51-4B4D-A27B-AC5FB19919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484438" y="4005263"/>
            <a:ext cx="10080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62" name="Text Box 67">
            <a:extLst>
              <a:ext uri="{FF2B5EF4-FFF2-40B4-BE49-F238E27FC236}">
                <a16:creationId xmlns:a16="http://schemas.microsoft.com/office/drawing/2014/main" xmlns="" id="{EB3DD942-2FEB-4AE5-81FD-9C05EE8FA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5151438"/>
            <a:ext cx="34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</a:p>
        </p:txBody>
      </p:sp>
      <p:sp>
        <p:nvSpPr>
          <p:cNvPr id="10263" name="Line 68">
            <a:extLst>
              <a:ext uri="{FF2B5EF4-FFF2-40B4-BE49-F238E27FC236}">
                <a16:creationId xmlns:a16="http://schemas.microsoft.com/office/drawing/2014/main" xmlns="" id="{675B44CF-43E7-4A38-A023-2730491FB2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1500" y="4005263"/>
            <a:ext cx="0" cy="3429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64" name="Line 69">
            <a:extLst>
              <a:ext uri="{FF2B5EF4-FFF2-40B4-BE49-F238E27FC236}">
                <a16:creationId xmlns:a16="http://schemas.microsoft.com/office/drawing/2014/main" xmlns="" id="{760ABDDB-C758-4367-8526-F8910D2C93E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59563" y="2203450"/>
            <a:ext cx="1587" cy="22240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65" name="Line 70">
            <a:extLst>
              <a:ext uri="{FF2B5EF4-FFF2-40B4-BE49-F238E27FC236}">
                <a16:creationId xmlns:a16="http://schemas.microsoft.com/office/drawing/2014/main" xmlns="" id="{3D9F2750-DD74-4E29-B1A7-27B48D49A9C8}"/>
              </a:ext>
            </a:extLst>
          </p:cNvPr>
          <p:cNvSpPr>
            <a:spLocks noChangeShapeType="1"/>
          </p:cNvSpPr>
          <p:nvPr/>
        </p:nvSpPr>
        <p:spPr bwMode="auto">
          <a:xfrm>
            <a:off x="7667625" y="4005263"/>
            <a:ext cx="0" cy="352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66" name="Line 71">
            <a:extLst>
              <a:ext uri="{FF2B5EF4-FFF2-40B4-BE49-F238E27FC236}">
                <a16:creationId xmlns:a16="http://schemas.microsoft.com/office/drawing/2014/main" xmlns="" id="{4BCA1BEB-1F06-44F8-9752-C8C3D48E074B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6825" y="4003675"/>
            <a:ext cx="309562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67" name="Text Box 72">
            <a:extLst>
              <a:ext uri="{FF2B5EF4-FFF2-40B4-BE49-F238E27FC236}">
                <a16:creationId xmlns:a16="http://schemas.microsoft.com/office/drawing/2014/main" xmlns="" id="{A379D0D0-B8ED-4C03-AA6D-34DB725B5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0" y="4005263"/>
            <a:ext cx="80168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0268" name="Text Box 73">
            <a:extLst>
              <a:ext uri="{FF2B5EF4-FFF2-40B4-BE49-F238E27FC236}">
                <a16:creationId xmlns:a16="http://schemas.microsoft.com/office/drawing/2014/main" xmlns="" id="{CD7AC22C-760D-48EC-992B-8B3255E82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4005263"/>
            <a:ext cx="80168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0269" name="Line 74">
            <a:extLst>
              <a:ext uri="{FF2B5EF4-FFF2-40B4-BE49-F238E27FC236}">
                <a16:creationId xmlns:a16="http://schemas.microsoft.com/office/drawing/2014/main" xmlns="" id="{97258B32-315F-47B4-8FD3-7DF22A78DE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51500" y="3068638"/>
            <a:ext cx="503238" cy="9350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70" name="Line 75">
            <a:extLst>
              <a:ext uri="{FF2B5EF4-FFF2-40B4-BE49-F238E27FC236}">
                <a16:creationId xmlns:a16="http://schemas.microsoft.com/office/drawing/2014/main" xmlns="" id="{65DAB377-7D49-43C4-A88E-EBC6C2088D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56325" y="3068638"/>
            <a:ext cx="100965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71" name="Line 76">
            <a:extLst>
              <a:ext uri="{FF2B5EF4-FFF2-40B4-BE49-F238E27FC236}">
                <a16:creationId xmlns:a16="http://schemas.microsoft.com/office/drawing/2014/main" xmlns="" id="{3DF30D00-8F31-44EB-926C-4832AB4B0AC0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5975" y="3068638"/>
            <a:ext cx="503238" cy="9350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72" name="Line 77">
            <a:extLst>
              <a:ext uri="{FF2B5EF4-FFF2-40B4-BE49-F238E27FC236}">
                <a16:creationId xmlns:a16="http://schemas.microsoft.com/office/drawing/2014/main" xmlns="" id="{60D940ED-4E9E-492F-AE08-AD9CDC9804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56325" y="3068638"/>
            <a:ext cx="0" cy="9350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73" name="Line 78">
            <a:extLst>
              <a:ext uri="{FF2B5EF4-FFF2-40B4-BE49-F238E27FC236}">
                <a16:creationId xmlns:a16="http://schemas.microsoft.com/office/drawing/2014/main" xmlns="" id="{329261A7-3738-4B73-9448-575CE5ABB6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65975" y="3068638"/>
            <a:ext cx="0" cy="9350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74" name="Text Box 79">
            <a:extLst>
              <a:ext uri="{FF2B5EF4-FFF2-40B4-BE49-F238E27FC236}">
                <a16:creationId xmlns:a16="http://schemas.microsoft.com/office/drawing/2014/main" xmlns="" id="{9CC93385-8FAF-41B0-9C4A-C0689EE57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3573463"/>
            <a:ext cx="80168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ba</a:t>
            </a:r>
          </a:p>
        </p:txBody>
      </p:sp>
      <p:sp>
        <p:nvSpPr>
          <p:cNvPr id="10275" name="Text Box 80">
            <a:extLst>
              <a:ext uri="{FF2B5EF4-FFF2-40B4-BE49-F238E27FC236}">
                <a16:creationId xmlns:a16="http://schemas.microsoft.com/office/drawing/2014/main" xmlns="" id="{A4EAAFDF-1D62-48BC-91EF-D9BC15C8A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3573463"/>
            <a:ext cx="80168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ba</a:t>
            </a:r>
          </a:p>
        </p:txBody>
      </p:sp>
      <p:sp>
        <p:nvSpPr>
          <p:cNvPr id="10276" name="Line 81">
            <a:extLst>
              <a:ext uri="{FF2B5EF4-FFF2-40B4-BE49-F238E27FC236}">
                <a16:creationId xmlns:a16="http://schemas.microsoft.com/office/drawing/2014/main" xmlns="" id="{8CCE849D-8614-467A-AA06-6880469373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9563" y="3573463"/>
            <a:ext cx="5048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77" name="Line 82">
            <a:extLst>
              <a:ext uri="{FF2B5EF4-FFF2-40B4-BE49-F238E27FC236}">
                <a16:creationId xmlns:a16="http://schemas.microsoft.com/office/drawing/2014/main" xmlns="" id="{2C605A9F-77F9-4489-A26C-78735A8D1A9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3573463"/>
            <a:ext cx="5048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78" name="Line 83">
            <a:extLst>
              <a:ext uri="{FF2B5EF4-FFF2-40B4-BE49-F238E27FC236}">
                <a16:creationId xmlns:a16="http://schemas.microsoft.com/office/drawing/2014/main" xmlns="" id="{7F686F55-3901-43F3-904D-972B6324D7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1500" y="4149725"/>
            <a:ext cx="100806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79" name="Line 84">
            <a:extLst>
              <a:ext uri="{FF2B5EF4-FFF2-40B4-BE49-F238E27FC236}">
                <a16:creationId xmlns:a16="http://schemas.microsoft.com/office/drawing/2014/main" xmlns="" id="{B2F2ADDA-BCD1-43BE-BB8E-226FC6638E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9563" y="4149725"/>
            <a:ext cx="10080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80" name="Text Box 85">
            <a:extLst>
              <a:ext uri="{FF2B5EF4-FFF2-40B4-BE49-F238E27FC236}">
                <a16:creationId xmlns:a16="http://schemas.microsoft.com/office/drawing/2014/main" xmlns="" id="{476AC96B-49F7-443A-A13C-CBF787B36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4287838"/>
            <a:ext cx="34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AB9ED52D-6A44-412F-B916-BB38A1EA7B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除数について</a:t>
            </a:r>
          </a:p>
        </p:txBody>
      </p:sp>
      <p:sp>
        <p:nvSpPr>
          <p:cNvPr id="12291" name="Oval 39">
            <a:extLst>
              <a:ext uri="{FF2B5EF4-FFF2-40B4-BE49-F238E27FC236}">
                <a16:creationId xmlns:a16="http://schemas.microsoft.com/office/drawing/2014/main" xmlns="" id="{C97BDD14-52A0-489B-98A4-D16717017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0" y="1844675"/>
            <a:ext cx="1081088" cy="1439863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12292" name="Text Box 40">
            <a:extLst>
              <a:ext uri="{FF2B5EF4-FFF2-40B4-BE49-F238E27FC236}">
                <a16:creationId xmlns:a16="http://schemas.microsoft.com/office/drawing/2014/main" xmlns="" id="{22D38DCD-EFA1-4B2C-B9C2-457D673F17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4508500"/>
            <a:ext cx="4505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FF00"/>
                </a:solidFill>
                <a:latin typeface="Tahoma" panose="020B0604030504040204" pitchFamily="34" charset="0"/>
              </a:rPr>
              <a:t>この値のことを除数という</a:t>
            </a:r>
          </a:p>
        </p:txBody>
      </p:sp>
      <p:cxnSp>
        <p:nvCxnSpPr>
          <p:cNvPr id="12293" name="AutoShape 41">
            <a:extLst>
              <a:ext uri="{FF2B5EF4-FFF2-40B4-BE49-F238E27FC236}">
                <a16:creationId xmlns:a16="http://schemas.microsoft.com/office/drawing/2014/main" xmlns="" id="{D7660B9A-891A-4080-8DBB-BC84466D45FF}"/>
              </a:ext>
            </a:extLst>
          </p:cNvPr>
          <p:cNvCxnSpPr>
            <a:cxnSpLocks noChangeShapeType="1"/>
            <a:stCxn id="12291" idx="3"/>
            <a:endCxn id="12292" idx="0"/>
          </p:cNvCxnSpPr>
          <p:nvPr/>
        </p:nvCxnSpPr>
        <p:spPr bwMode="auto">
          <a:xfrm rot="5400000">
            <a:off x="4457700" y="3155950"/>
            <a:ext cx="1416050" cy="1289050"/>
          </a:xfrm>
          <a:prstGeom prst="curvedConnector3">
            <a:avLst>
              <a:gd name="adj1" fmla="val 56727"/>
            </a:avLst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4" name="Text Box 42">
            <a:extLst>
              <a:ext uri="{FF2B5EF4-FFF2-40B4-BE49-F238E27FC236}">
                <a16:creationId xmlns:a16="http://schemas.microsoft.com/office/drawing/2014/main" xmlns="" id="{3C7F3E32-0B66-46FE-9BA1-6031916B4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00663"/>
            <a:ext cx="91440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latin typeface="Tahoma" panose="020B0604030504040204" pitchFamily="34" charset="0"/>
              </a:rPr>
              <a:t>校正証明書から引用する場合，分布は正規分布であるが，この時</a:t>
            </a:r>
            <a:r>
              <a:rPr lang="ja-JP" altLang="en-US">
                <a:solidFill>
                  <a:srgbClr val="FFFF00"/>
                </a:solidFill>
                <a:latin typeface="Tahoma" panose="020B0604030504040204" pitchFamily="34" charset="0"/>
              </a:rPr>
              <a:t>除数を</a:t>
            </a:r>
            <a:r>
              <a:rPr lang="en-US" altLang="ja-JP">
                <a:solidFill>
                  <a:srgbClr val="FFFF00"/>
                </a:solidFill>
                <a:latin typeface="Tahoma" panose="020B0604030504040204" pitchFamily="34" charset="0"/>
              </a:rPr>
              <a:t>2</a:t>
            </a:r>
            <a:r>
              <a:rPr lang="ja-JP" altLang="en-US">
                <a:latin typeface="Tahoma" panose="020B0604030504040204" pitchFamily="34" charset="0"/>
              </a:rPr>
              <a:t>とすること．理由は後で解説する．</a:t>
            </a:r>
          </a:p>
        </p:txBody>
      </p:sp>
      <p:grpSp>
        <p:nvGrpSpPr>
          <p:cNvPr id="12295" name="グループ化 9">
            <a:extLst>
              <a:ext uri="{FF2B5EF4-FFF2-40B4-BE49-F238E27FC236}">
                <a16:creationId xmlns:a16="http://schemas.microsoft.com/office/drawing/2014/main" xmlns="" id="{E291A15E-7EB4-429D-8C6E-80F3FC5F7A76}"/>
              </a:ext>
            </a:extLst>
          </p:cNvPr>
          <p:cNvGrpSpPr>
            <a:grpSpLocks/>
          </p:cNvGrpSpPr>
          <p:nvPr/>
        </p:nvGrpSpPr>
        <p:grpSpPr bwMode="auto">
          <a:xfrm>
            <a:off x="1187450" y="2060575"/>
            <a:ext cx="6821488" cy="1066800"/>
            <a:chOff x="1187450" y="2060575"/>
            <a:chExt cx="6821488" cy="1066800"/>
          </a:xfrm>
        </p:grpSpPr>
        <p:sp>
          <p:nvSpPr>
            <p:cNvPr id="12296" name="Text Box 38">
              <a:extLst>
                <a:ext uri="{FF2B5EF4-FFF2-40B4-BE49-F238E27FC236}">
                  <a16:creationId xmlns:a16="http://schemas.microsoft.com/office/drawing/2014/main" xmlns="" id="{ECB80CD0-1C73-4D93-9A4D-DE3B1CD786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50" y="2060575"/>
              <a:ext cx="6821488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>
                  <a:latin typeface="Tahoma" panose="020B0604030504040204" pitchFamily="34" charset="0"/>
                </a:rPr>
                <a:t>矩形分布・・・分布の半幅を√</a:t>
              </a:r>
              <a:r>
                <a:rPr lang="en-US" altLang="ja-JP">
                  <a:latin typeface="Tahoma" panose="020B0604030504040204" pitchFamily="34" charset="0"/>
                </a:rPr>
                <a:t>3</a:t>
              </a:r>
              <a:r>
                <a:rPr lang="ja-JP" altLang="en-US">
                  <a:latin typeface="Tahoma" panose="020B0604030504040204" pitchFamily="34" charset="0"/>
                </a:rPr>
                <a:t>で割る．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>
                  <a:latin typeface="Tahoma" panose="020B0604030504040204" pitchFamily="34" charset="0"/>
                </a:rPr>
                <a:t>三角分布・・・分布の半幅を√</a:t>
              </a:r>
              <a:r>
                <a:rPr lang="en-US" altLang="ja-JP">
                  <a:latin typeface="Tahoma" panose="020B0604030504040204" pitchFamily="34" charset="0"/>
                </a:rPr>
                <a:t>6</a:t>
              </a:r>
              <a:r>
                <a:rPr lang="ja-JP" altLang="en-US">
                  <a:latin typeface="Tahoma" panose="020B0604030504040204" pitchFamily="34" charset="0"/>
                </a:rPr>
                <a:t>で割る．</a:t>
              </a:r>
            </a:p>
          </p:txBody>
        </p:sp>
        <p:cxnSp>
          <p:nvCxnSpPr>
            <p:cNvPr id="12297" name="直線コネクタ 8">
              <a:extLst>
                <a:ext uri="{FF2B5EF4-FFF2-40B4-BE49-F238E27FC236}">
                  <a16:creationId xmlns:a16="http://schemas.microsoft.com/office/drawing/2014/main" xmlns="" id="{EF83944E-7D80-4740-ADB0-7EBB877800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186744" y="2166216"/>
              <a:ext cx="2159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298" name="直線コネクタ 8">
              <a:extLst>
                <a:ext uri="{FF2B5EF4-FFF2-40B4-BE49-F238E27FC236}">
                  <a16:creationId xmlns:a16="http://schemas.microsoft.com/office/drawing/2014/main" xmlns="" id="{5823586B-ED34-4A82-B062-83B1769D647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179555" y="2650403"/>
              <a:ext cx="2159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>
            <a:extLst>
              <a:ext uri="{FF2B5EF4-FFF2-40B4-BE49-F238E27FC236}">
                <a16:creationId xmlns:a16="http://schemas.microsoft.com/office/drawing/2014/main" xmlns="" id="{89777ABF-42DF-4293-B556-487DAFA51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4400"/>
              <a:t>例：タイプ</a:t>
            </a:r>
            <a:r>
              <a:rPr lang="en-US" altLang="ja-JP" sz="4400"/>
              <a:t>B</a:t>
            </a:r>
            <a:r>
              <a:rPr lang="ja-JP" altLang="en-US" sz="4400"/>
              <a:t>の不確かさ</a:t>
            </a:r>
            <a:endParaRPr lang="en-US" altLang="ja-JP" sz="44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/>
              <a:t>（ビールジョッキの体積）</a:t>
            </a:r>
          </a:p>
        </p:txBody>
      </p:sp>
      <p:grpSp>
        <p:nvGrpSpPr>
          <p:cNvPr id="14339" name="グループ化 4">
            <a:extLst>
              <a:ext uri="{FF2B5EF4-FFF2-40B4-BE49-F238E27FC236}">
                <a16:creationId xmlns:a16="http://schemas.microsoft.com/office/drawing/2014/main" xmlns="" id="{3FD0EC33-9296-436F-8274-129905BFD882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2060575"/>
            <a:ext cx="8218487" cy="2232025"/>
            <a:chOff x="468313" y="2060575"/>
            <a:chExt cx="8218487" cy="2232025"/>
          </a:xfrm>
        </p:grpSpPr>
        <p:sp>
          <p:nvSpPr>
            <p:cNvPr id="14340" name="Rectangle 5">
              <a:extLst>
                <a:ext uri="{FF2B5EF4-FFF2-40B4-BE49-F238E27FC236}">
                  <a16:creationId xmlns:a16="http://schemas.microsoft.com/office/drawing/2014/main" xmlns="" id="{474FE306-E114-4A9D-A18B-AE4C4B59C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2060575"/>
              <a:ext cx="8218487" cy="2232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lnSpc>
                  <a:spcPct val="90000"/>
                </a:lnSpc>
              </a:pPr>
              <a:r>
                <a:rPr lang="ja-JP" altLang="en-US" sz="2800"/>
                <a:t>標準器の校正の不確かさは校正証明書から値を得るため，正規分布である．またその時の除数は</a:t>
              </a:r>
              <a:r>
                <a:rPr lang="en-US" altLang="ja-JP" sz="2800"/>
                <a:t>2</a:t>
              </a:r>
              <a:r>
                <a:rPr lang="ja-JP" altLang="en-US" sz="2800"/>
                <a:t>である．</a:t>
              </a:r>
            </a:p>
            <a:p>
              <a:pPr eaLnBrk="1" hangingPunct="1">
                <a:lnSpc>
                  <a:spcPct val="90000"/>
                </a:lnSpc>
                <a:buFontTx/>
                <a:buNone/>
              </a:pPr>
              <a:endParaRPr lang="ja-JP" altLang="en-US" sz="2800"/>
            </a:p>
            <a:p>
              <a:pPr eaLnBrk="1" hangingPunct="1">
                <a:lnSpc>
                  <a:spcPct val="90000"/>
                </a:lnSpc>
              </a:pPr>
              <a:r>
                <a:rPr lang="ja-JP" altLang="en-US" sz="2800"/>
                <a:t>温度による効果は，矩形分布を仮定しているので、除数は√</a:t>
              </a:r>
              <a:r>
                <a:rPr lang="en-US" altLang="ja-JP" sz="2800"/>
                <a:t>3</a:t>
              </a:r>
              <a:r>
                <a:rPr lang="ja-JP" altLang="en-US" sz="2800"/>
                <a:t>．</a:t>
              </a:r>
            </a:p>
          </p:txBody>
        </p:sp>
        <p:cxnSp>
          <p:nvCxnSpPr>
            <p:cNvPr id="14341" name="直線コネクタ 4">
              <a:extLst>
                <a:ext uri="{FF2B5EF4-FFF2-40B4-BE49-F238E27FC236}">
                  <a16:creationId xmlns:a16="http://schemas.microsoft.com/office/drawing/2014/main" xmlns="" id="{6E2FECD9-B1BA-4789-9D5F-7D08D0D9FDA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8218" y="4187970"/>
              <a:ext cx="215900" cy="0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xmlns="" id="{DF45F2EC-11BE-4BD6-9A85-E049165204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バジェットシート</a:t>
            </a:r>
          </a:p>
        </p:txBody>
      </p:sp>
      <p:graphicFrame>
        <p:nvGraphicFramePr>
          <p:cNvPr id="5" name="Group 158">
            <a:extLst>
              <a:ext uri="{FF2B5EF4-FFF2-40B4-BE49-F238E27FC236}">
                <a16:creationId xmlns:a16="http://schemas.microsoft.com/office/drawing/2014/main" xmlns="" id="{082A9A9B-1790-4E56-BA15-DA51CFBAA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736010"/>
              </p:ext>
            </p:extLst>
          </p:nvPr>
        </p:nvGraphicFramePr>
        <p:xfrm>
          <a:off x="179388" y="1628775"/>
          <a:ext cx="8928100" cy="4368896"/>
        </p:xfrm>
        <a:graphic>
          <a:graphicData uri="http://schemas.openxmlformats.org/drawingml/2006/table">
            <a:tbl>
              <a:tblPr/>
              <a:tblGrid>
                <a:gridCol w="7191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684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87166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7872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記号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ITC Bookman Light"/>
                          <a:cs typeface="ITC Bookman Light"/>
                        </a:rPr>
                        <a:t>不確かさ</a:t>
                      </a:r>
                      <a:r>
                        <a:rPr kumimoji="1" lang="ja-JP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ITC Bookman Light"/>
                          <a:cs typeface="ITC Bookman Light"/>
                        </a:rPr>
                        <a:t>要因</a:t>
                      </a:r>
                      <a:endParaRPr kumimoji="1" lang="ja-JP" altLang="en-GB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 値</a:t>
                      </a:r>
                      <a:endParaRPr kumimoji="1" lang="ja-JP" altLang="en-US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+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確率分布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除数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標準不確かさ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感度係数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US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(</a:t>
                      </a:r>
                      <a:r>
                        <a:rPr kumimoji="1" lang="ja-JP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出力量</a:t>
                      </a: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の単位</a:t>
                      </a:r>
                      <a:r>
                        <a:rPr kumimoji="1" lang="en-US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)</a:t>
                      </a:r>
                      <a:endParaRPr kumimoji="1" lang="ja-JP" altLang="en-GB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70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R</a:t>
                      </a:r>
                      <a:r>
                        <a:rPr kumimoji="1" lang="en-GB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測定の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繰返し性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1.138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mL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-------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970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US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標準器の校正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3.0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mL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正規分布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1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70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US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温度による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効果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0.5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℃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矩形分布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√3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1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344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6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c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(    )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合成標準</a:t>
                      </a:r>
                      <a:endParaRPr kumimoji="1" lang="en-US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不確かさ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正規分布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269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拡張不確かさ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正規分布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(</a:t>
                      </a: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k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=2)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1" marB="46791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cxnSp>
        <p:nvCxnSpPr>
          <p:cNvPr id="16452" name="直線コネクタ 5">
            <a:extLst>
              <a:ext uri="{FF2B5EF4-FFF2-40B4-BE49-F238E27FC236}">
                <a16:creationId xmlns:a16="http://schemas.microsoft.com/office/drawing/2014/main" xmlns="" id="{DF0E127D-BE10-44C6-BD33-8A7BA549E07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59300" y="4030663"/>
            <a:ext cx="144463" cy="0"/>
          </a:xfrm>
          <a:prstGeom prst="line">
            <a:avLst/>
          </a:prstGeom>
          <a:noFill/>
          <a:ln w="12700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3">
      <a:dk1>
        <a:srgbClr val="3E3E5C"/>
      </a:dk1>
      <a:lt1>
        <a:srgbClr val="FFFFFF"/>
      </a:lt1>
      <a:dk2>
        <a:srgbClr val="000078"/>
      </a:dk2>
      <a:lt2>
        <a:srgbClr val="FFFFFF"/>
      </a:lt2>
      <a:accent1>
        <a:srgbClr val="60597B"/>
      </a:accent1>
      <a:accent2>
        <a:srgbClr val="6666FF"/>
      </a:accent2>
      <a:accent3>
        <a:srgbClr val="AAAABE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3E3E5C"/>
        </a:dk1>
        <a:lt1>
          <a:srgbClr val="FFFFFF"/>
        </a:lt1>
        <a:dk2>
          <a:srgbClr val="000078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BE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310</Words>
  <Application>Microsoft Office PowerPoint</Application>
  <PresentationFormat>画面に合わせる (4:3)</PresentationFormat>
  <Paragraphs>84</Paragraphs>
  <Slides>7</Slides>
  <Notes>7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ITC Bookman Light</vt:lpstr>
      <vt:lpstr>ＭＳ Ｐゴシック</vt:lpstr>
      <vt:lpstr>ＭＳ Ｐ明朝</vt:lpstr>
      <vt:lpstr>Arial</vt:lpstr>
      <vt:lpstr>Tahoma</vt:lpstr>
      <vt:lpstr>Times New Roman</vt:lpstr>
      <vt:lpstr>Wingdings</vt:lpstr>
      <vt:lpstr>標準デザイン</vt:lpstr>
      <vt:lpstr>Equation</vt:lpstr>
      <vt:lpstr>確率分布について-2</vt:lpstr>
      <vt:lpstr>矩形分布での標準偏差</vt:lpstr>
      <vt:lpstr>三角分布での標準偏差</vt:lpstr>
      <vt:lpstr>その他の分布での標準偏差</vt:lpstr>
      <vt:lpstr>除数について</vt:lpstr>
      <vt:lpstr>PowerPoint プレゼンテーション</vt:lpstr>
      <vt:lpstr>バジェットシート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2015-04-22T04:11:42Z</dcterms:created>
  <dcterms:modified xsi:type="dcterms:W3CDTF">2020-11-11T06:50:50Z</dcterms:modified>
</cp:coreProperties>
</file>